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wmf" ContentType="image/x-wmf"/>
  <Default Extension="tiff" ContentType="image/tif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4"/>
  </p:notesMasterIdLst>
  <p:sldIdLst>
    <p:sldId id="2600" r:id="rId3"/>
    <p:sldId id="2829" r:id="rId5"/>
    <p:sldId id="778" r:id="rId6"/>
    <p:sldId id="392" r:id="rId7"/>
    <p:sldId id="2543" r:id="rId8"/>
    <p:sldId id="884" r:id="rId9"/>
    <p:sldId id="2534" r:id="rId10"/>
    <p:sldId id="2547" r:id="rId11"/>
    <p:sldId id="2548" r:id="rId12"/>
    <p:sldId id="2549" r:id="rId13"/>
    <p:sldId id="2682" r:id="rId14"/>
    <p:sldId id="2558" r:id="rId15"/>
    <p:sldId id="2550" r:id="rId16"/>
    <p:sldId id="2535" r:id="rId17"/>
    <p:sldId id="2560" r:id="rId18"/>
    <p:sldId id="2551" r:id="rId19"/>
    <p:sldId id="2603" r:id="rId20"/>
    <p:sldId id="2564" r:id="rId21"/>
    <p:sldId id="2830" r:id="rId22"/>
    <p:sldId id="2565" r:id="rId23"/>
    <p:sldId id="2568" r:id="rId24"/>
    <p:sldId id="2684" r:id="rId25"/>
    <p:sldId id="2685" r:id="rId26"/>
    <p:sldId id="2686" r:id="rId27"/>
    <p:sldId id="2687" r:id="rId28"/>
    <p:sldId id="2688" r:id="rId29"/>
    <p:sldId id="2569" r:id="rId30"/>
    <p:sldId id="2571" r:id="rId31"/>
    <p:sldId id="2572" r:id="rId32"/>
    <p:sldId id="2573" r:id="rId33"/>
    <p:sldId id="2574" r:id="rId34"/>
    <p:sldId id="2575" r:id="rId35"/>
    <p:sldId id="2576" r:id="rId36"/>
    <p:sldId id="2579" r:id="rId37"/>
    <p:sldId id="2580" r:id="rId38"/>
    <p:sldId id="2581" r:id="rId39"/>
    <p:sldId id="2582" r:id="rId40"/>
    <p:sldId id="2583" r:id="rId41"/>
    <p:sldId id="2584" r:id="rId42"/>
    <p:sldId id="2585" r:id="rId43"/>
    <p:sldId id="2586" r:id="rId44"/>
    <p:sldId id="2588" r:id="rId45"/>
    <p:sldId id="2589" r:id="rId46"/>
    <p:sldId id="2592" r:id="rId47"/>
    <p:sldId id="2605" r:id="rId48"/>
    <p:sldId id="2598" r:id="rId49"/>
    <p:sldId id="2828" r:id="rId50"/>
    <p:sldId id="2544" r:id="rId51"/>
    <p:sldId id="2532" r:id="rId52"/>
    <p:sldId id="2533" r:id="rId53"/>
    <p:sldId id="2607" r:id="rId54"/>
    <p:sldId id="2536" r:id="rId55"/>
    <p:sldId id="1173" r:id="rId56"/>
    <p:sldId id="1174" r:id="rId57"/>
    <p:sldId id="1413" r:id="rId58"/>
    <p:sldId id="1180" r:id="rId59"/>
    <p:sldId id="2591" r:id="rId60"/>
    <p:sldId id="2546" r:id="rId61"/>
    <p:sldId id="2566" r:id="rId62"/>
    <p:sldId id="2567" r:id="rId63"/>
    <p:sldId id="2538" r:id="rId64"/>
    <p:sldId id="2604" r:id="rId65"/>
    <p:sldId id="2553" r:id="rId66"/>
    <p:sldId id="2554" r:id="rId67"/>
    <p:sldId id="2570" r:id="rId68"/>
    <p:sldId id="2587" r:id="rId69"/>
    <p:sldId id="2559" r:id="rId70"/>
    <p:sldId id="1048" r:id="rId71"/>
    <p:sldId id="2590" r:id="rId72"/>
    <p:sldId id="2593" r:id="rId73"/>
    <p:sldId id="2594" r:id="rId74"/>
    <p:sldId id="2595" r:id="rId75"/>
    <p:sldId id="2596" r:id="rId76"/>
    <p:sldId id="2597" r:id="rId77"/>
    <p:sldId id="2610" r:id="rId78"/>
    <p:sldId id="2545" r:id="rId79"/>
    <p:sldId id="2609" r:id="rId80"/>
    <p:sldId id="2563" r:id="rId81"/>
    <p:sldId id="2552" r:id="rId82"/>
    <p:sldId id="2557" r:id="rId83"/>
    <p:sldId id="2556" r:id="rId84"/>
    <p:sldId id="2555" r:id="rId85"/>
    <p:sldId id="2562" r:id="rId86"/>
    <p:sldId id="2748" r:id="rId87"/>
    <p:sldId id="2529" r:id="rId88"/>
  </p:sldIdLst>
  <p:sldSz cx="12192000" cy="6858000"/>
  <p:notesSz cx="7010400" cy="9296400"/>
  <p:custDataLst>
    <p:tags r:id="rId9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12" userDrawn="1">
          <p15:clr>
            <a:srgbClr val="A4A3A4"/>
          </p15:clr>
        </p15:guide>
        <p15:guide id="2" pos="38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 initials="A" lastIdx="12" clrIdx="0"/>
  <p:cmAuthor id="1" name="Huang"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A426EA"/>
    <a:srgbClr val="FDDFF7"/>
    <a:srgbClr val="FBE5F8"/>
    <a:srgbClr val="00CCFF"/>
    <a:srgbClr val="FDE3F8"/>
    <a:srgbClr val="C78F03"/>
    <a:srgbClr val="FF7C80"/>
    <a:srgbClr val="CCECFF"/>
    <a:srgbClr val="009A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524" autoAdjust="0"/>
    <p:restoredTop sz="94453" autoAdjust="0"/>
  </p:normalViewPr>
  <p:slideViewPr>
    <p:cSldViewPr showGuides="1">
      <p:cViewPr varScale="1">
        <p:scale>
          <a:sx n="80" d="100"/>
          <a:sy n="80" d="100"/>
        </p:scale>
        <p:origin x="806" y="67"/>
      </p:cViewPr>
      <p:guideLst>
        <p:guide orient="horz" pos="2012"/>
        <p:guide pos="3890"/>
      </p:guideLst>
    </p:cSldViewPr>
  </p:slideViewPr>
  <p:notesTextViewPr>
    <p:cViewPr>
      <p:scale>
        <a:sx n="3" d="2"/>
        <a:sy n="3" d="2"/>
      </p:scale>
      <p:origin x="0" y="0"/>
    </p:cViewPr>
  </p:notesTextViewPr>
  <p:sorterViewPr>
    <p:cViewPr varScale="1">
      <p:scale>
        <a:sx n="1" d="1"/>
        <a:sy n="1" d="1"/>
      </p:scale>
      <p:origin x="0" y="-3269"/>
    </p:cViewPr>
  </p:sorterViewPr>
  <p:gridSpacing cx="76200" cy="76200"/>
</p:viewPr>
</file>

<file path=ppt/_rels/presentation.xml.rels><?xml version="1.0" encoding="UTF-8" standalone="yes"?>
<Relationships xmlns="http://schemas.openxmlformats.org/package/2006/relationships"><Relationship Id="rId93" Type="http://schemas.openxmlformats.org/officeDocument/2006/relationships/tags" Target="tags/tag10.xml"/><Relationship Id="rId92" Type="http://schemas.openxmlformats.org/officeDocument/2006/relationships/commentAuthors" Target="commentAuthors.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EF4EB75-3A4B-4BC3-9ACB-430358C6ACA6}" type="datetimeFigureOut">
              <a:rPr lang="en-US" smtClean="0"/>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A10F3C2-D76A-4081-A7C1-1F143AD7468F}"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A11CF76-59F1-43D8-AA9F-51B4F31D5486}"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63693-02BC-4872-8D80-EC02E73DA03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0F3C2-D76A-4081-A7C1-1F143AD7468F}"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10F3C2-D76A-4081-A7C1-1F143AD7468F}"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E9F1AB4-5231-4ECF-8FB5-4FAD65EA53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FE9F1AB4-5231-4ECF-8FB5-4FAD65EA53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FE9F1AB4-5231-4ECF-8FB5-4FAD65EA53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10"/>
          </p:nvPr>
        </p:nvSpPr>
        <p:spPr/>
        <p:txBody>
          <a:bodyPr/>
          <a:lstStyle/>
          <a:p>
            <a:fld id="{FE9F1AB4-5231-4ECF-8FB5-4FAD65EA53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FE9F1AB4-5231-4ECF-8FB5-4FAD65EA530C}"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Date Placeholder 4"/>
          <p:cNvSpPr>
            <a:spLocks noGrp="1"/>
          </p:cNvSpPr>
          <p:nvPr>
            <p:ph type="dt" sz="half" idx="10"/>
          </p:nvPr>
        </p:nvSpPr>
        <p:spPr/>
        <p:txBody>
          <a:bodyPr/>
          <a:lstStyle/>
          <a:p>
            <a:fld id="{FE9F1AB4-5231-4ECF-8FB5-4FAD65EA530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7" name="Date Placeholder 6"/>
          <p:cNvSpPr>
            <a:spLocks noGrp="1"/>
          </p:cNvSpPr>
          <p:nvPr>
            <p:ph type="dt" sz="half" idx="10"/>
          </p:nvPr>
        </p:nvSpPr>
        <p:spPr/>
        <p:txBody>
          <a:bodyPr/>
          <a:lstStyle/>
          <a:p>
            <a:fld id="{FE9F1AB4-5231-4ECF-8FB5-4FAD65EA530C}"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E9F1AB4-5231-4ECF-8FB5-4FAD65EA530C}"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9F1AB4-5231-4ECF-8FB5-4FAD65EA530C}"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FE9F1AB4-5231-4ECF-8FB5-4FAD65EA530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FE9F1AB4-5231-4ECF-8FB5-4FAD65EA530C}"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44E370-5B0A-438F-B800-0CCEB5890AF5}"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9F1AB4-5231-4ECF-8FB5-4FAD65EA530C}" type="datetimeFigureOut">
              <a:rPr lang="en-US" smtClean="0"/>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44E370-5B0A-438F-B800-0CCEB5890AF5}"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3.png"/><Relationship Id="rId4" Type="http://schemas.openxmlformats.org/officeDocument/2006/relationships/hyperlink" Target="https://zh.wikipedia.org/wiki/File:Neutron_quark_structure.svg" TargetMode="Externa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hyperlink" Target="https://zh.wikipedia.org/wiki/File:Neutron_quark_structure.svg" TargetMode="Externa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jpe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28.jpeg"/><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png"/><Relationship Id="rId7" Type="http://schemas.openxmlformats.org/officeDocument/2006/relationships/hyperlink" Target="https://zh.wikipedia.org/wiki/File:Neutron_quark_structure.svg" TargetMode="Externa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emf"/><Relationship Id="rId1" Type="http://schemas.openxmlformats.org/officeDocument/2006/relationships/image" Target="../media/image4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22.xml.rels><?xml version="1.0" encoding="UTF-8" standalone="yes"?>
<Relationships xmlns="http://schemas.openxmlformats.org/package/2006/relationships"><Relationship Id="rId9" Type="http://schemas.openxmlformats.org/officeDocument/2006/relationships/image" Target="../media/image56.emf"/><Relationship Id="rId8" Type="http://schemas.openxmlformats.org/officeDocument/2006/relationships/image" Target="../media/image55.emf"/><Relationship Id="rId7" Type="http://schemas.openxmlformats.org/officeDocument/2006/relationships/image" Target="../media/image54.emf"/><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 Id="rId3" Type="http://schemas.openxmlformats.org/officeDocument/2006/relationships/image" Target="../media/image50.emf"/><Relationship Id="rId2" Type="http://schemas.openxmlformats.org/officeDocument/2006/relationships/image" Target="../media/image49.emf"/><Relationship Id="rId18" Type="http://schemas.openxmlformats.org/officeDocument/2006/relationships/notesSlide" Target="../notesSlides/notesSlide8.xml"/><Relationship Id="rId17" Type="http://schemas.openxmlformats.org/officeDocument/2006/relationships/slideLayout" Target="../slideLayouts/slideLayout2.xml"/><Relationship Id="rId16" Type="http://schemas.openxmlformats.org/officeDocument/2006/relationships/image" Target="../media/image63.emf"/><Relationship Id="rId15" Type="http://schemas.openxmlformats.org/officeDocument/2006/relationships/image" Target="../media/image62.emf"/><Relationship Id="rId14" Type="http://schemas.openxmlformats.org/officeDocument/2006/relationships/image" Target="../media/image61.emf"/><Relationship Id="rId13" Type="http://schemas.openxmlformats.org/officeDocument/2006/relationships/image" Target="../media/image60.emf"/><Relationship Id="rId12" Type="http://schemas.openxmlformats.org/officeDocument/2006/relationships/image" Target="../media/image59.emf"/><Relationship Id="rId11" Type="http://schemas.openxmlformats.org/officeDocument/2006/relationships/image" Target="../media/image58.emf"/><Relationship Id="rId10" Type="http://schemas.openxmlformats.org/officeDocument/2006/relationships/image" Target="../media/image57.emf"/><Relationship Id="rId1" Type="http://schemas.openxmlformats.org/officeDocument/2006/relationships/image" Target="../media/image48.emf"/></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image" Target="../media/image64.emf"/></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4.emf"/><Relationship Id="rId7" Type="http://schemas.openxmlformats.org/officeDocument/2006/relationships/image" Target="../media/image73.emf"/><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emf"/><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image" Target="../media/image67.emf"/></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78.emf"/><Relationship Id="rId3" Type="http://schemas.openxmlformats.org/officeDocument/2006/relationships/image" Target="../media/image77.emf"/><Relationship Id="rId2" Type="http://schemas.openxmlformats.org/officeDocument/2006/relationships/image" Target="../media/image76.emf"/><Relationship Id="rId1" Type="http://schemas.openxmlformats.org/officeDocument/2006/relationships/image" Target="../media/image75.emf"/></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2.emf"/><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3.jpeg"/><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5.jpeg"/><Relationship Id="rId1" Type="http://schemas.openxmlformats.org/officeDocument/2006/relationships/image" Target="../media/image8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7.jpeg"/><Relationship Id="rId1" Type="http://schemas.openxmlformats.org/officeDocument/2006/relationships/image" Target="../media/image86.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hyperlink" Target="https://zh.wikipedia.org/wiki/File:Neutron_quark_structure.svg" TargetMode="External"/><Relationship Id="rId2" Type="http://schemas.openxmlformats.org/officeDocument/2006/relationships/image" Target="../media/image1.emf"/><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image" Target="../media/image86.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2.jpeg"/><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0.png"/><Relationship Id="rId7" Type="http://schemas.openxmlformats.org/officeDocument/2006/relationships/image" Target="../media/image99.png"/><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image" Target="../media/image93.png"/></Relationships>
</file>

<file path=ppt/slides/_rels/slide33.xml.rels><?xml version="1.0" encoding="UTF-8" standalone="yes"?>
<Relationships xmlns="http://schemas.openxmlformats.org/package/2006/relationships"><Relationship Id="rId9" Type="http://schemas.openxmlformats.org/officeDocument/2006/relationships/image" Target="../media/image109.png"/><Relationship Id="rId8" Type="http://schemas.openxmlformats.org/officeDocument/2006/relationships/image" Target="../media/image108.png"/><Relationship Id="rId7" Type="http://schemas.openxmlformats.org/officeDocument/2006/relationships/image" Target="../media/image107.png"/><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102.png"/><Relationship Id="rId15" Type="http://schemas.openxmlformats.org/officeDocument/2006/relationships/notesSlide" Target="../notesSlides/notesSlide11.xml"/><Relationship Id="rId14" Type="http://schemas.openxmlformats.org/officeDocument/2006/relationships/slideLayout" Target="../slideLayouts/slideLayout2.xml"/><Relationship Id="rId13" Type="http://schemas.openxmlformats.org/officeDocument/2006/relationships/image" Target="../media/image113.png"/><Relationship Id="rId12" Type="http://schemas.openxmlformats.org/officeDocument/2006/relationships/image" Target="../media/image112.png"/><Relationship Id="rId11" Type="http://schemas.openxmlformats.org/officeDocument/2006/relationships/image" Target="../media/image111.png"/><Relationship Id="rId10" Type="http://schemas.openxmlformats.org/officeDocument/2006/relationships/image" Target="../media/image110.png"/><Relationship Id="rId1" Type="http://schemas.openxmlformats.org/officeDocument/2006/relationships/image" Target="../media/image10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4.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image" Target="../media/image115.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9.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1.png"/><Relationship Id="rId1" Type="http://schemas.openxmlformats.org/officeDocument/2006/relationships/image" Target="../media/image120.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2.emf"/></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hyperlink" Target="https://zh.wikipedia.org/wiki/File:Neutron_quark_structure.svg" TargetMode="Externa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5.png"/><Relationship Id="rId1" Type="http://schemas.openxmlformats.org/officeDocument/2006/relationships/image" Target="../media/image124.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6.em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8.emf"/><Relationship Id="rId1" Type="http://schemas.openxmlformats.org/officeDocument/2006/relationships/image" Target="../media/image127.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emf"/><Relationship Id="rId1" Type="http://schemas.openxmlformats.org/officeDocument/2006/relationships/image" Target="../media/image4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130.wmf"/><Relationship Id="rId2" Type="http://schemas.openxmlformats.org/officeDocument/2006/relationships/oleObject" Target="../embeddings/oleObject1.bin"/><Relationship Id="rId1" Type="http://schemas.openxmlformats.org/officeDocument/2006/relationships/image" Target="../media/image129.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32.png"/><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131.jpeg"/><Relationship Id="rId1" Type="http://schemas.openxmlformats.org/officeDocument/2006/relationships/tags" Target="../tags/tag7.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35.png"/><Relationship Id="rId2" Type="http://schemas.openxmlformats.org/officeDocument/2006/relationships/image" Target="../media/image134.emf"/><Relationship Id="rId1" Type="http://schemas.openxmlformats.org/officeDocument/2006/relationships/image" Target="../media/image133.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hyperlink" Target="https://zh.wikipedia.org/wiki/File:Neutron_quark_structure.svg" TargetMode="Externa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7.png"/><Relationship Id="rId1" Type="http://schemas.openxmlformats.org/officeDocument/2006/relationships/image" Target="../media/image136.jpe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image" Target="../media/image138.jpeg"/></Relationships>
</file>

<file path=ppt/slides/_rels/slide52.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7.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 Id="rId3" Type="http://schemas.openxmlformats.org/officeDocument/2006/relationships/image" Target="../media/image142.wmf"/><Relationship Id="rId2" Type="http://schemas.openxmlformats.org/officeDocument/2006/relationships/oleObject" Target="../embeddings/oleObject2.bin"/><Relationship Id="rId1" Type="http://schemas.openxmlformats.org/officeDocument/2006/relationships/image" Target="../media/image141.pn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9.png"/><Relationship Id="rId5" Type="http://schemas.openxmlformats.org/officeDocument/2006/relationships/image" Target="../media/image2.png"/><Relationship Id="rId4" Type="http://schemas.openxmlformats.org/officeDocument/2006/relationships/hyperlink" Target="https://zh.wikipedia.org/wiki/File:Neutron_quark_structure.svg" TargetMode="External"/><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image" Target="../media/image146.png"/></Relationships>
</file>

<file path=ppt/slides/_rels/slide54.xml.rels><?xml version="1.0" encoding="UTF-8" standalone="yes"?>
<Relationships xmlns="http://schemas.openxmlformats.org/package/2006/relationships"><Relationship Id="rId9" Type="http://schemas.openxmlformats.org/officeDocument/2006/relationships/hyperlink" Target="https://en.wikipedia.org/wiki/Elementary_charge" TargetMode="External"/><Relationship Id="rId8" Type="http://schemas.openxmlformats.org/officeDocument/2006/relationships/hyperlink" Target="https://en.wikipedia.org/wiki/Electric_charge" TargetMode="External"/><Relationship Id="rId7" Type="http://schemas.openxmlformats.org/officeDocument/2006/relationships/hyperlink" Target="https://en.wikipedia.org/wiki/Neutron" TargetMode="External"/><Relationship Id="rId6" Type="http://schemas.openxmlformats.org/officeDocument/2006/relationships/hyperlink" Target="https://en.wikipedia.org/wiki/Mean_lifetime" TargetMode="External"/><Relationship Id="rId5" Type="http://schemas.openxmlformats.org/officeDocument/2006/relationships/hyperlink" Target="https://en.wikipedia.org/wiki/Dalton_(unit)" TargetMode="External"/><Relationship Id="rId4" Type="http://schemas.openxmlformats.org/officeDocument/2006/relationships/hyperlink" Target="https://en.wikipedia.org/wiki/Electronvolt" TargetMode="External"/><Relationship Id="rId3" Type="http://schemas.openxmlformats.org/officeDocument/2006/relationships/hyperlink" Target="https://en.wikipedia.org/wiki/Kilogram" TargetMode="External"/><Relationship Id="rId2" Type="http://schemas.openxmlformats.org/officeDocument/2006/relationships/hyperlink" Target="https://en.wikipedia.org/wiki/James_Chadwick" TargetMode="External"/><Relationship Id="rId15" Type="http://schemas.openxmlformats.org/officeDocument/2006/relationships/slideLayout" Target="../slideLayouts/slideLayout2.xml"/><Relationship Id="rId14" Type="http://schemas.openxmlformats.org/officeDocument/2006/relationships/image" Target="../media/image150.png"/><Relationship Id="rId13" Type="http://schemas.openxmlformats.org/officeDocument/2006/relationships/hyperlink" Target="https://zh.wikipedia.org/wiki/File:Neutron_quark_structure.svg" TargetMode="External"/><Relationship Id="rId12" Type="http://schemas.openxmlformats.org/officeDocument/2006/relationships/hyperlink" Target="https://en.wikipedia.org/wiki/Magnetic_moment" TargetMode="External"/><Relationship Id="rId11" Type="http://schemas.openxmlformats.org/officeDocument/2006/relationships/hyperlink" Target="https://en.wikipedia.org/wiki/Polarizability" TargetMode="External"/><Relationship Id="rId10" Type="http://schemas.openxmlformats.org/officeDocument/2006/relationships/hyperlink" Target="https://en.wikipedia.org/wiki/Electric_dipole_moment" TargetMode="External"/><Relationship Id="rId1" Type="http://schemas.openxmlformats.org/officeDocument/2006/relationships/hyperlink" Target="https://en.wikipedia.org/wiki/Ernest_Rutherford" TargetMode="Externa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9.png"/><Relationship Id="rId1" Type="http://schemas.openxmlformats.org/officeDocument/2006/relationships/hyperlink" Target="https://zh.wikipedia.org/wiki/File:Neutron_quark_structure.svg" TargetMode="Externa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2.png"/><Relationship Id="rId2" Type="http://schemas.openxmlformats.org/officeDocument/2006/relationships/hyperlink" Target="https://zh.wikipedia.org/wiki/File:Neutron_quark_structure.svg" TargetMode="External"/><Relationship Id="rId1" Type="http://schemas.openxmlformats.org/officeDocument/2006/relationships/image" Target="../media/image151.emf"/></Relationships>
</file>

<file path=ppt/slides/_rels/slide57.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image" Target="../media/image160.png"/><Relationship Id="rId7" Type="http://schemas.openxmlformats.org/officeDocument/2006/relationships/image" Target="../media/image159.emf"/><Relationship Id="rId6" Type="http://schemas.openxmlformats.org/officeDocument/2006/relationships/image" Target="../media/image158.emf"/><Relationship Id="rId5" Type="http://schemas.openxmlformats.org/officeDocument/2006/relationships/image" Target="../media/image157.emf"/><Relationship Id="rId4" Type="http://schemas.openxmlformats.org/officeDocument/2006/relationships/image" Target="../media/image156.emf"/><Relationship Id="rId3" Type="http://schemas.openxmlformats.org/officeDocument/2006/relationships/image" Target="../media/image155.emf"/><Relationship Id="rId2" Type="http://schemas.openxmlformats.org/officeDocument/2006/relationships/image" Target="../media/image154.emf"/><Relationship Id="rId10" Type="http://schemas.openxmlformats.org/officeDocument/2006/relationships/slideLayout" Target="../slideLayouts/slideLayout7.xml"/><Relationship Id="rId1" Type="http://schemas.openxmlformats.org/officeDocument/2006/relationships/image" Target="../media/image153.emf"/></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2.jpeg"/><Relationship Id="rId2" Type="http://schemas.openxmlformats.org/officeDocument/2006/relationships/image" Target="../media/image163.emf"/><Relationship Id="rId1" Type="http://schemas.openxmlformats.org/officeDocument/2006/relationships/image" Target="../media/image162.emf"/></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 Id="rId3" Type="http://schemas.openxmlformats.org/officeDocument/2006/relationships/image" Target="../media/image166.jpeg"/><Relationship Id="rId2" Type="http://schemas.openxmlformats.org/officeDocument/2006/relationships/image" Target="../media/image165.emf"/><Relationship Id="rId1" Type="http://schemas.openxmlformats.org/officeDocument/2006/relationships/image" Target="../media/image164.emf"/></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137.png"/><Relationship Id="rId3" Type="http://schemas.openxmlformats.org/officeDocument/2006/relationships/image" Target="../media/image138.jpeg"/><Relationship Id="rId2" Type="http://schemas.openxmlformats.org/officeDocument/2006/relationships/image" Target="../media/image171.png"/><Relationship Id="rId1" Type="http://schemas.openxmlformats.org/officeDocument/2006/relationships/image" Target="../media/image170.jpeg"/></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173.jpeg"/><Relationship Id="rId1" Type="http://schemas.openxmlformats.org/officeDocument/2006/relationships/image" Target="../media/image172.jpe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175.tiff"/><Relationship Id="rId1" Type="http://schemas.openxmlformats.org/officeDocument/2006/relationships/image" Target="../media/image174.tiff"/></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76.pn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image" Target="../media/image177.png"/></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1.png"/><Relationship Id="rId2" Type="http://schemas.openxmlformats.org/officeDocument/2006/relationships/image" Target="../media/image25.jpeg"/><Relationship Id="rId1" Type="http://schemas.openxmlformats.org/officeDocument/2006/relationships/image" Target="../media/image180.jpeg"/></Relationships>
</file>

<file path=ppt/slides/_rels/slide68.xml.rels><?xml version="1.0" encoding="UTF-8" standalone="yes"?>
<Relationships xmlns="http://schemas.openxmlformats.org/package/2006/relationships"><Relationship Id="rId9" Type="http://schemas.openxmlformats.org/officeDocument/2006/relationships/image" Target="../media/image190.jpeg"/><Relationship Id="rId8" Type="http://schemas.openxmlformats.org/officeDocument/2006/relationships/image" Target="../media/image189.jpeg"/><Relationship Id="rId7" Type="http://schemas.openxmlformats.org/officeDocument/2006/relationships/image" Target="../media/image188.jpeg"/><Relationship Id="rId6" Type="http://schemas.openxmlformats.org/officeDocument/2006/relationships/image" Target="../media/image187.jpeg"/><Relationship Id="rId5" Type="http://schemas.openxmlformats.org/officeDocument/2006/relationships/image" Target="../media/image186.jpeg"/><Relationship Id="rId4" Type="http://schemas.openxmlformats.org/officeDocument/2006/relationships/image" Target="../media/image185.jpeg"/><Relationship Id="rId3" Type="http://schemas.openxmlformats.org/officeDocument/2006/relationships/image" Target="../media/image184.jpeg"/><Relationship Id="rId22" Type="http://schemas.openxmlformats.org/officeDocument/2006/relationships/notesSlide" Target="../notesSlides/notesSlide16.xml"/><Relationship Id="rId21" Type="http://schemas.openxmlformats.org/officeDocument/2006/relationships/slideLayout" Target="../slideLayouts/slideLayout7.xml"/><Relationship Id="rId20" Type="http://schemas.openxmlformats.org/officeDocument/2006/relationships/image" Target="../media/image201.jpeg"/><Relationship Id="rId2" Type="http://schemas.openxmlformats.org/officeDocument/2006/relationships/image" Target="../media/image183.jpeg"/><Relationship Id="rId19" Type="http://schemas.openxmlformats.org/officeDocument/2006/relationships/image" Target="../media/image200.jpeg"/><Relationship Id="rId18" Type="http://schemas.openxmlformats.org/officeDocument/2006/relationships/image" Target="../media/image199.jpeg"/><Relationship Id="rId17" Type="http://schemas.openxmlformats.org/officeDocument/2006/relationships/image" Target="../media/image198.jpeg"/><Relationship Id="rId16" Type="http://schemas.openxmlformats.org/officeDocument/2006/relationships/image" Target="../media/image197.jpeg"/><Relationship Id="rId15" Type="http://schemas.openxmlformats.org/officeDocument/2006/relationships/image" Target="../media/image196.jpeg"/><Relationship Id="rId14" Type="http://schemas.openxmlformats.org/officeDocument/2006/relationships/image" Target="../media/image195.jpeg"/><Relationship Id="rId13" Type="http://schemas.openxmlformats.org/officeDocument/2006/relationships/image" Target="../media/image194.jpeg"/><Relationship Id="rId12" Type="http://schemas.openxmlformats.org/officeDocument/2006/relationships/image" Target="../media/image193.jpeg"/><Relationship Id="rId11" Type="http://schemas.openxmlformats.org/officeDocument/2006/relationships/image" Target="../media/image192.jpeg"/><Relationship Id="rId10" Type="http://schemas.openxmlformats.org/officeDocument/2006/relationships/image" Target="../media/image191.jpeg"/><Relationship Id="rId1" Type="http://schemas.openxmlformats.org/officeDocument/2006/relationships/image" Target="../media/image182.jpe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3.jpeg"/><Relationship Id="rId1" Type="http://schemas.openxmlformats.org/officeDocument/2006/relationships/image" Target="../media/image202.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jpe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05.png"/><Relationship Id="rId1" Type="http://schemas.openxmlformats.org/officeDocument/2006/relationships/image" Target="../media/image204.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207.png"/><Relationship Id="rId1" Type="http://schemas.openxmlformats.org/officeDocument/2006/relationships/image" Target="../media/image206.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9.png"/><Relationship Id="rId1" Type="http://schemas.openxmlformats.org/officeDocument/2006/relationships/image" Target="../media/image208.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1.png"/><Relationship Id="rId1" Type="http://schemas.openxmlformats.org/officeDocument/2006/relationships/image" Target="../media/image210.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3.png"/><Relationship Id="rId1" Type="http://schemas.openxmlformats.org/officeDocument/2006/relationships/image" Target="../media/image21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15.png"/><Relationship Id="rId3" Type="http://schemas.openxmlformats.org/officeDocument/2006/relationships/image" Target="../media/image214.png"/><Relationship Id="rId2" Type="http://schemas.openxmlformats.org/officeDocument/2006/relationships/image" Target="../media/image132.png"/><Relationship Id="rId1" Type="http://schemas.openxmlformats.org/officeDocument/2006/relationships/image" Target="../media/image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83.jpeg"/><Relationship Id="rId3" Type="http://schemas.openxmlformats.org/officeDocument/2006/relationships/image" Target="../media/image216.png"/><Relationship Id="rId2" Type="http://schemas.openxmlformats.org/officeDocument/2006/relationships/tags" Target="../tags/tag9.xml"/><Relationship Id="rId1" Type="http://schemas.openxmlformats.org/officeDocument/2006/relationships/tags" Target="../tags/tag8.xml"/></Relationships>
</file>

<file path=ppt/slides/_rels/slide7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22.png"/><Relationship Id="rId6" Type="http://schemas.openxmlformats.org/officeDocument/2006/relationships/hyperlink" Target="https://zh.wikipedia.org/wiki/File:Neutron_quark_structure.svg" TargetMode="External"/><Relationship Id="rId5" Type="http://schemas.openxmlformats.org/officeDocument/2006/relationships/image" Target="../media/image221.png"/><Relationship Id="rId4" Type="http://schemas.openxmlformats.org/officeDocument/2006/relationships/image" Target="../media/image220.png"/><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image" Target="../media/image217.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5.tiff"/><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14.jpeg"/><Relationship Id="rId1" Type="http://schemas.openxmlformats.org/officeDocument/2006/relationships/image" Target="../media/image13.png"/></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26.png"/><Relationship Id="rId4" Type="http://schemas.openxmlformats.org/officeDocument/2006/relationships/hyperlink" Target="https://zh.wikipedia.org/wiki/File:Neutron_quark_structure.svg" TargetMode="External"/><Relationship Id="rId3" Type="http://schemas.openxmlformats.org/officeDocument/2006/relationships/image" Target="../media/image225.png"/><Relationship Id="rId2" Type="http://schemas.openxmlformats.org/officeDocument/2006/relationships/image" Target="../media/image224.jpeg"/><Relationship Id="rId1" Type="http://schemas.openxmlformats.org/officeDocument/2006/relationships/image" Target="../media/image223.jpeg"/></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228.png"/><Relationship Id="rId1" Type="http://schemas.openxmlformats.org/officeDocument/2006/relationships/image" Target="../media/image227.png"/></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hyperlink" Target="https://zh.wikipedia.org/wiki/File:Neutron_quark_structure.svg" TargetMode="External"/><Relationship Id="rId2" Type="http://schemas.openxmlformats.org/officeDocument/2006/relationships/image" Target="../media/image230.jpeg"/><Relationship Id="rId1" Type="http://schemas.openxmlformats.org/officeDocument/2006/relationships/image" Target="../media/image229.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3.jpe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231.GIF"/></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3.png"/><Relationship Id="rId4" Type="http://schemas.openxmlformats.org/officeDocument/2006/relationships/hyperlink" Target="https://zh.wikipedia.org/wiki/File:Neutron_quark_structure.svg" TargetMode="Externa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676400"/>
            <a:ext cx="12218035" cy="129968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rgbClr val="FF0000"/>
              </a:solidFill>
              <a:latin typeface="Arial" panose="020B0604020202020204" pitchFamily="34" charset="0"/>
              <a:cs typeface="Arial" panose="020B0604020202020204" pitchFamily="34" charset="0"/>
            </a:endParaRPr>
          </a:p>
        </p:txBody>
      </p:sp>
      <p:sp>
        <p:nvSpPr>
          <p:cNvPr id="6" name="文本框 3"/>
          <p:cNvSpPr txBox="1"/>
          <p:nvPr/>
        </p:nvSpPr>
        <p:spPr>
          <a:xfrm>
            <a:off x="1066800" y="152400"/>
            <a:ext cx="10303510" cy="5570756"/>
          </a:xfrm>
          <a:prstGeom prst="rect">
            <a:avLst/>
          </a:prstGeom>
          <a:noFill/>
        </p:spPr>
        <p:txBody>
          <a:bodyPr wrap="square" rtlCol="0">
            <a:spAutoFit/>
          </a:bodyPr>
          <a:lstStyle/>
          <a:p>
            <a:pPr algn="ctr"/>
            <a:r>
              <a:rPr lang="en-US" altLang="zh-CN" sz="3600" dirty="0">
                <a:solidFill>
                  <a:schemeClr val="accent6"/>
                </a:solidFill>
                <a:latin typeface="Brush Script MT" panose="03060802040406070304" charset="0"/>
                <a:ea typeface="Yu Gothic UI Light" panose="020B0300000000000000" charset="-128"/>
                <a:cs typeface="Brush Script MT" panose="03060802040406070304" charset="0"/>
                <a:sym typeface="+mn-ea"/>
              </a:rPr>
              <a:t>2024 International Workshop on Magnetic Crystallography</a:t>
            </a:r>
            <a:endParaRPr lang="en-US" altLang="zh-CN" sz="3600" b="1" dirty="0">
              <a:solidFill>
                <a:schemeClr val="accent6"/>
              </a:solidFill>
              <a:latin typeface="Agency FB" panose="020B0503020202020204" pitchFamily="34" charset="0"/>
              <a:cs typeface="Arabic Typesetting" panose="03020402040406030203" pitchFamily="66" charset="-78"/>
              <a:sym typeface="+mn-ea"/>
            </a:endParaRPr>
          </a:p>
          <a:p>
            <a:pPr algn="ctr"/>
            <a:endParaRPr lang="en-US" altLang="zh-CN" sz="4000" b="1" dirty="0">
              <a:solidFill>
                <a:srgbClr val="FF0000"/>
              </a:solidFill>
              <a:latin typeface="Arial" panose="020B0604020202020204" pitchFamily="34" charset="0"/>
              <a:cs typeface="Arial" panose="020B0604020202020204" pitchFamily="34" charset="0"/>
              <a:sym typeface="+mn-ea"/>
            </a:endParaRPr>
          </a:p>
          <a:p>
            <a:pPr algn="ctr"/>
            <a:r>
              <a:rPr lang="en-US" altLang="zh-CN" sz="2800" b="1" dirty="0">
                <a:solidFill>
                  <a:srgbClr val="FF0000"/>
                </a:solidFill>
                <a:latin typeface="Arial" panose="020B0604020202020204" pitchFamily="34" charset="0"/>
                <a:cs typeface="Arial" panose="020B0604020202020204" pitchFamily="34" charset="0"/>
                <a:sym typeface="+mn-ea"/>
              </a:rPr>
              <a:t>Introduction to Magnetic Neutron Diffraction</a:t>
            </a:r>
            <a:endParaRPr lang="en-US" altLang="zh-CN" sz="3200" b="1" dirty="0">
              <a:solidFill>
                <a:srgbClr val="FF0000"/>
              </a:solidFill>
              <a:latin typeface="Arial" panose="020B0604020202020204" pitchFamily="34" charset="0"/>
              <a:cs typeface="Arial" panose="020B0604020202020204" pitchFamily="34" charset="0"/>
              <a:sym typeface="+mn-ea"/>
            </a:endParaRPr>
          </a:p>
          <a:p>
            <a:pPr algn="ctr"/>
            <a:r>
              <a:rPr lang="en-US" altLang="zh-CN" sz="3200" dirty="0">
                <a:solidFill>
                  <a:srgbClr val="0070C0"/>
                </a:solidFill>
                <a:latin typeface="Arial" panose="020B0604020202020204" pitchFamily="34" charset="0"/>
                <a:cs typeface="Arial" panose="020B0604020202020204" pitchFamily="34" charset="0"/>
              </a:rPr>
              <a:t> </a:t>
            </a:r>
            <a:r>
              <a:rPr lang="en-US" altLang="zh-CN" sz="3200" b="1" dirty="0">
                <a:solidFill>
                  <a:srgbClr val="0070C0"/>
                </a:solidFill>
                <a:latin typeface="Arial" panose="020B0604020202020204" pitchFamily="34" charset="0"/>
                <a:cs typeface="Arial" panose="020B0604020202020204" pitchFamily="34" charset="0"/>
              </a:rPr>
              <a:t>A Tool for Magnetic Structure Determination</a:t>
            </a:r>
            <a:endParaRPr lang="en-US" altLang="zh-CN" sz="3200" dirty="0">
              <a:solidFill>
                <a:srgbClr val="0070C0"/>
              </a:solidFill>
              <a:latin typeface="Arial" panose="020B0604020202020204" pitchFamily="34" charset="0"/>
              <a:cs typeface="Arial" panose="020B0604020202020204" pitchFamily="34" charset="0"/>
            </a:endParaRPr>
          </a:p>
          <a:p>
            <a:pPr algn="ctr"/>
            <a:endParaRPr lang="en-US" altLang="zh-CN" sz="3200" dirty="0">
              <a:solidFill>
                <a:srgbClr val="0070C0"/>
              </a:solidFill>
              <a:latin typeface="Arial" panose="020B0604020202020204" pitchFamily="34" charset="0"/>
              <a:cs typeface="Arial" panose="020B0604020202020204" pitchFamily="34" charset="0"/>
            </a:endParaRPr>
          </a:p>
          <a:p>
            <a:pPr algn="ctr"/>
            <a:r>
              <a:rPr lang="en-US" altLang="zh-CN" sz="3200" b="1" dirty="0">
                <a:solidFill>
                  <a:srgbClr val="FF00FF"/>
                </a:solidFill>
                <a:latin typeface="Arial" panose="020B0604020202020204" pitchFamily="34" charset="0"/>
                <a:cs typeface="Arial" panose="020B0604020202020204" pitchFamily="34" charset="0"/>
              </a:rPr>
              <a:t>Outline</a:t>
            </a:r>
            <a:endParaRPr lang="en-US" altLang="zh-CN" sz="3200" b="1" dirty="0">
              <a:solidFill>
                <a:srgbClr val="FF00FF"/>
              </a:solidFill>
              <a:latin typeface="Arial" panose="020B0604020202020204" pitchFamily="34" charset="0"/>
              <a:cs typeface="Arial" panose="020B0604020202020204" pitchFamily="34" charset="0"/>
            </a:endParaRPr>
          </a:p>
          <a:p>
            <a:pPr marL="229235" indent="-229235" algn="ctr">
              <a:lnSpc>
                <a:spcPct val="100000"/>
              </a:lnSpc>
            </a:pPr>
            <a:r>
              <a:rPr lang="en-US" altLang="zh-CN" sz="2400" b="1" dirty="0">
                <a:solidFill>
                  <a:srgbClr val="0070C0"/>
                </a:solidFill>
                <a:latin typeface="Arial" panose="020B0604020202020204" pitchFamily="34" charset="0"/>
                <a:ea typeface="宋体" panose="02010600030101010101" pitchFamily="2" charset="-122"/>
                <a:cs typeface="Arial" panose="020B0604020202020204" pitchFamily="34" charset="0"/>
                <a:sym typeface="+mn-ea"/>
              </a:rPr>
              <a:t>Magnetic Neutron </a:t>
            </a:r>
            <a:r>
              <a:rPr lang="en-US" altLang="zh-CN" sz="2400" b="1" dirty="0">
                <a:solidFill>
                  <a:srgbClr val="0070C0"/>
                </a:solidFill>
                <a:latin typeface="Arial" panose="020B0604020202020204" pitchFamily="34" charset="0"/>
                <a:ea typeface="宋体" panose="02010600030101010101" pitchFamily="2" charset="-122"/>
                <a:cs typeface="Arial" panose="020B0604020202020204" pitchFamily="34" charset="0"/>
              </a:rPr>
              <a:t>Diffraction</a:t>
            </a:r>
            <a:r>
              <a:rPr lang="en-US" altLang="zh-CN" sz="2400" dirty="0">
                <a:solidFill>
                  <a:srgbClr val="0070C0"/>
                </a:solidFill>
                <a:latin typeface="Arial" panose="020B0604020202020204" pitchFamily="34" charset="0"/>
                <a:ea typeface="宋体" panose="02010600030101010101" pitchFamily="2" charset="-122"/>
                <a:cs typeface="Arial" panose="020B0604020202020204" pitchFamily="34" charset="0"/>
              </a:rPr>
              <a:t> </a:t>
            </a:r>
            <a:endParaRPr lang="en-US" altLang="zh-CN" sz="2400" dirty="0">
              <a:solidFill>
                <a:srgbClr val="0070C0"/>
              </a:solidFill>
              <a:latin typeface="Arial" panose="020B0604020202020204" pitchFamily="34" charset="0"/>
              <a:ea typeface="宋体" panose="02010600030101010101" pitchFamily="2" charset="-122"/>
              <a:cs typeface="Arial" panose="020B0604020202020204" pitchFamily="34" charset="0"/>
            </a:endParaRPr>
          </a:p>
          <a:p>
            <a:pPr marL="229235" indent="-229235" algn="ctr">
              <a:lnSpc>
                <a:spcPct val="100000"/>
              </a:lnSpc>
            </a:pPr>
            <a:r>
              <a:rPr lang="en-US" altLang="zh-CN" sz="24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rPr>
              <a:t>Magnetic Lattice </a:t>
            </a:r>
            <a:r>
              <a:rPr lang="en-US" altLang="zh-CN" sz="2400" dirty="0">
                <a:solidFill>
                  <a:srgbClr val="00B050"/>
                </a:solidFill>
                <a:latin typeface="Blackadder ITC" panose="04020505051007020D02" pitchFamily="82" charset="0"/>
                <a:ea typeface="宋体" panose="02010600030101010101" pitchFamily="2" charset="-122"/>
                <a:cs typeface="Blackadder ITC" panose="04020505051007020D02" pitchFamily="82" charset="0"/>
                <a:sym typeface="+mn-ea"/>
              </a:rPr>
              <a:t>and</a:t>
            </a:r>
            <a:r>
              <a:rPr lang="en-US" altLang="zh-CN" sz="2400" dirty="0">
                <a:solidFill>
                  <a:srgbClr val="00B050"/>
                </a:solidFill>
                <a:latin typeface="Arial" panose="020B0604020202020204" pitchFamily="34" charset="0"/>
                <a:ea typeface="宋体" panose="02010600030101010101" pitchFamily="2" charset="-122"/>
                <a:cs typeface="Arial" panose="020B0604020202020204" pitchFamily="34" charset="0"/>
                <a:sym typeface="+mn-ea"/>
              </a:rPr>
              <a:t>  </a:t>
            </a:r>
            <a:r>
              <a:rPr lang="en-US" altLang="zh-CN" sz="24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rPr>
              <a:t>Symmetry Element </a:t>
            </a:r>
            <a:endParaRPr lang="en-US" altLang="zh-CN" sz="24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endParaRPr>
          </a:p>
          <a:p>
            <a:pPr marL="229235" indent="-229235" algn="ctr">
              <a:lnSpc>
                <a:spcPct val="100000"/>
              </a:lnSpc>
            </a:pPr>
            <a:r>
              <a:rPr lang="en-US" altLang="zh-CN" sz="24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Reflection Condition</a:t>
            </a:r>
            <a:endParaRPr lang="en-US" altLang="zh-CN" sz="24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algn="ctr"/>
            <a:endParaRPr lang="en-US" altLang="zh-CN" sz="3200" dirty="0">
              <a:solidFill>
                <a:srgbClr val="0070C0"/>
              </a:solidFill>
              <a:latin typeface="Algerian" panose="04020705040A02060702" pitchFamily="82" charset="0"/>
            </a:endParaRPr>
          </a:p>
          <a:p>
            <a:pPr algn="ctr"/>
            <a:r>
              <a:rPr lang="en-US" altLang="zh-CN" sz="2800" dirty="0">
                <a:solidFill>
                  <a:schemeClr val="accent2">
                    <a:lumMod val="75000"/>
                  </a:schemeClr>
                </a:solidFill>
                <a:latin typeface="Algerian" panose="04020705040A02060702" pitchFamily="82" charset="0"/>
              </a:rPr>
              <a:t> </a:t>
            </a:r>
            <a:r>
              <a:rPr lang="en-US" altLang="zh-CN" sz="2400" b="1" dirty="0">
                <a:solidFill>
                  <a:srgbClr val="00B0F0"/>
                </a:solidFill>
                <a:latin typeface="Bradley Hand ITC" panose="03070402050302030203" charset="0"/>
                <a:cs typeface="Bradley Hand ITC" panose="03070402050302030203" charset="0"/>
              </a:rPr>
              <a:t>Qingzhen </a:t>
            </a:r>
            <a:r>
              <a:rPr lang="en-US" altLang="zh-CN" sz="2400" b="1" dirty="0">
                <a:solidFill>
                  <a:srgbClr val="00B0F0"/>
                </a:solidFill>
                <a:latin typeface="Bradley Hand ITC" panose="03070402050302030203" charset="0"/>
                <a:cs typeface="Bradley Hand ITC" panose="03070402050302030203" charset="0"/>
                <a:sym typeface="+mn-ea"/>
              </a:rPr>
              <a:t>HUANG</a:t>
            </a:r>
            <a:endParaRPr lang="en-US" altLang="zh-CN" sz="2400" b="1" dirty="0">
              <a:solidFill>
                <a:srgbClr val="00B0F0"/>
              </a:solidFill>
              <a:latin typeface="Algerian" panose="04020705040A02060702" pitchFamily="82" charset="0"/>
            </a:endParaRPr>
          </a:p>
          <a:p>
            <a:pPr algn="ctr"/>
            <a:r>
              <a:rPr lang="en-US" altLang="zh-CN" sz="2400" b="1" dirty="0">
                <a:solidFill>
                  <a:srgbClr val="CC00CC"/>
                </a:solidFill>
                <a:latin typeface="Blackadder ITC" panose="04020505051007020D02" pitchFamily="82" charset="0"/>
              </a:rPr>
              <a:t>China Spallation Neutron Source </a:t>
            </a:r>
            <a:endParaRPr lang="en-US" altLang="zh-CN" sz="2400" b="1" dirty="0">
              <a:solidFill>
                <a:srgbClr val="CC00CC"/>
              </a:solidFill>
              <a:latin typeface="Arial" panose="020B0604020202020204" pitchFamily="34" charset="0"/>
            </a:endParaRPr>
          </a:p>
        </p:txBody>
      </p:sp>
      <p:sp>
        <p:nvSpPr>
          <p:cNvPr id="7" name="文本框 6"/>
          <p:cNvSpPr txBox="1"/>
          <p:nvPr/>
        </p:nvSpPr>
        <p:spPr>
          <a:xfrm>
            <a:off x="9634220" y="132715"/>
            <a:ext cx="2252980" cy="368300"/>
          </a:xfrm>
          <a:prstGeom prst="rect">
            <a:avLst/>
          </a:prstGeom>
          <a:noFill/>
        </p:spPr>
        <p:txBody>
          <a:bodyPr wrap="none" rtlCol="0" anchor="t">
            <a:spAutoFit/>
          </a:bodyPr>
          <a:lstStyle/>
          <a:p>
            <a:r>
              <a:rPr lang="en-US" altLang="zh-CN" dirty="0">
                <a:solidFill>
                  <a:schemeClr val="tx1"/>
                </a:solidFill>
                <a:latin typeface="Times New Roman" panose="02020603050405020304" pitchFamily="18" charset="0"/>
                <a:cs typeface="Times New Roman" panose="02020603050405020304" pitchFamily="18" charset="0"/>
                <a:sym typeface="+mn-ea"/>
              </a:rPr>
              <a:t>24-30 November 2024</a:t>
            </a:r>
            <a:endParaRPr lang="en-US" altLang="zh-CN"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1490" y="1135380"/>
            <a:ext cx="7467600" cy="4050665"/>
          </a:xfrm>
          <a:prstGeom prst="rect">
            <a:avLst/>
          </a:prstGeom>
        </p:spPr>
      </p:pic>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1175" y="1129665"/>
            <a:ext cx="3611245" cy="4048760"/>
          </a:xfrm>
          <a:prstGeom prst="rect">
            <a:avLst/>
          </a:prstGeom>
          <a:ln>
            <a:solidFill>
              <a:srgbClr val="0070C0"/>
            </a:solidFill>
          </a:ln>
        </p:spPr>
      </p:pic>
      <p:sp>
        <p:nvSpPr>
          <p:cNvPr id="7" name="TextBox 6"/>
          <p:cNvSpPr txBox="1"/>
          <p:nvPr/>
        </p:nvSpPr>
        <p:spPr>
          <a:xfrm>
            <a:off x="8839202" y="1752800"/>
            <a:ext cx="567690" cy="306705"/>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(001)</a:t>
            </a:r>
            <a:endParaRPr lang="en-US" sz="14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10" name="Rectangle 9"/>
          <p:cNvSpPr/>
          <p:nvPr/>
        </p:nvSpPr>
        <p:spPr>
          <a:xfrm>
            <a:off x="0" y="3692"/>
            <a:ext cx="12192000" cy="93166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347839" y="177255"/>
            <a:ext cx="4847272" cy="584775"/>
          </a:xfrm>
          <a:prstGeom prst="rect">
            <a:avLst/>
          </a:prstGeom>
          <a:noFill/>
        </p:spPr>
        <p:txBody>
          <a:bodyPr wrap="square">
            <a:spAutoFit/>
          </a:bodyPr>
          <a:lstStyle/>
          <a:p>
            <a:pPr algn="ctr"/>
            <a:r>
              <a:rPr lang="en-US" sz="3200" b="1" dirty="0">
                <a:solidFill>
                  <a:srgbClr val="FF0000"/>
                </a:solidFill>
                <a:latin typeface="Arial" panose="020B0604020202020204" pitchFamily="34" charset="0"/>
                <a:cs typeface="Arial" panose="020B0604020202020204" pitchFamily="34" charset="0"/>
              </a:rPr>
              <a:t>Antiferromagnetic order</a:t>
            </a:r>
            <a:endParaRPr lang="en-US" sz="3200" b="1" dirty="0">
              <a:solidFill>
                <a:srgbClr val="FF0000"/>
              </a:solidFill>
              <a:latin typeface="Arial" panose="020B0604020202020204" pitchFamily="34" charset="0"/>
              <a:cs typeface="Arial" panose="020B0604020202020204" pitchFamily="34" charset="0"/>
            </a:endParaRPr>
          </a:p>
        </p:txBody>
      </p:sp>
      <p:pic>
        <p:nvPicPr>
          <p:cNvPr id="14" name="图片 13" descr="屏幕截图 2024-04-15 163637"/>
          <p:cNvPicPr>
            <a:picLocks noChangeAspect="1"/>
          </p:cNvPicPr>
          <p:nvPr/>
        </p:nvPicPr>
        <p:blipFill>
          <a:blip r:embed="rId3"/>
          <a:stretch>
            <a:fillRect/>
          </a:stretch>
        </p:blipFill>
        <p:spPr>
          <a:xfrm>
            <a:off x="5638800" y="956310"/>
            <a:ext cx="1805305" cy="2980690"/>
          </a:xfrm>
          <a:prstGeom prst="rect">
            <a:avLst/>
          </a:prstGeom>
        </p:spPr>
      </p:pic>
      <p:sp>
        <p:nvSpPr>
          <p:cNvPr id="12" name="文本框 11"/>
          <p:cNvSpPr txBox="1"/>
          <p:nvPr/>
        </p:nvSpPr>
        <p:spPr>
          <a:xfrm>
            <a:off x="0" y="-13970"/>
            <a:ext cx="1157605"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M-diffraction</a:t>
            </a:r>
            <a:endParaRPr lang="en-US" altLang="zh-CN" sz="1400">
              <a:latin typeface="Arial" panose="020B0604020202020204" pitchFamily="34" charset="0"/>
              <a:cs typeface="Arial" panose="020B0604020202020204" pitchFamily="34" charset="0"/>
            </a:endParaRPr>
          </a:p>
        </p:txBody>
      </p:sp>
      <p:pic>
        <p:nvPicPr>
          <p:cNvPr id="11" name="Picture 10">
            <a:hlinkClick r:id="rId4"/>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10" y="225818"/>
            <a:ext cx="730691" cy="730691"/>
          </a:xfrm>
          <a:prstGeom prst="rect">
            <a:avLst/>
          </a:prstGeom>
          <a:noFill/>
          <a:ln>
            <a:noFill/>
          </a:ln>
        </p:spPr>
      </p:pic>
      <p:sp>
        <p:nvSpPr>
          <p:cNvPr id="15" name="TextBox 14"/>
          <p:cNvSpPr txBox="1"/>
          <p:nvPr/>
        </p:nvSpPr>
        <p:spPr>
          <a:xfrm>
            <a:off x="538806" y="1154883"/>
            <a:ext cx="1213794" cy="830997"/>
          </a:xfrm>
          <a:prstGeom prst="rect">
            <a:avLst/>
          </a:prstGeom>
          <a:solidFill>
            <a:schemeClr val="bg1"/>
          </a:solidFill>
          <a:ln>
            <a:solidFill>
              <a:schemeClr val="accent1"/>
            </a:solidFill>
          </a:ln>
        </p:spPr>
        <p:txBody>
          <a:bodyPr wrap="none" rtlCol="0">
            <a:spAutoFit/>
          </a:bodyPr>
          <a:lstStyle/>
          <a:p>
            <a:pPr algn="ctr"/>
            <a:r>
              <a:rPr lang="en-US" sz="2400" b="1" dirty="0">
                <a:solidFill>
                  <a:srgbClr val="FF00FF"/>
                </a:solidFill>
              </a:rPr>
              <a:t>LaMnO</a:t>
            </a:r>
            <a:r>
              <a:rPr lang="en-US" sz="2400" b="1" baseline="-25000" dirty="0">
                <a:solidFill>
                  <a:srgbClr val="FF00FF"/>
                </a:solidFill>
              </a:rPr>
              <a:t>3</a:t>
            </a:r>
            <a:endParaRPr lang="en-US" sz="2400" b="1" baseline="-25000" dirty="0">
              <a:solidFill>
                <a:srgbClr val="FF00FF"/>
              </a:solidFill>
            </a:endParaRPr>
          </a:p>
          <a:p>
            <a:pPr algn="ctr"/>
            <a:r>
              <a:rPr lang="en-US" sz="2400" b="1" dirty="0">
                <a:solidFill>
                  <a:srgbClr val="FF00FF"/>
                </a:solidFill>
              </a:rPr>
              <a:t>at 50 K</a:t>
            </a:r>
            <a:endParaRPr lang="en-US" sz="2400" b="1" dirty="0">
              <a:solidFill>
                <a:srgbClr val="FF00FF"/>
              </a:solidFill>
            </a:endParaRPr>
          </a:p>
        </p:txBody>
      </p:sp>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68700" y="1676400"/>
            <a:ext cx="1664970" cy="1792605"/>
          </a:xfrm>
          <a:prstGeom prst="rect">
            <a:avLst/>
          </a:prstGeom>
          <a:ln>
            <a:solidFill>
              <a:schemeClr val="accent1"/>
            </a:solidFill>
          </a:ln>
          <a:effectLst>
            <a:glow rad="63500">
              <a:schemeClr val="accent3">
                <a:satMod val="175000"/>
                <a:alpha val="40000"/>
              </a:schemeClr>
            </a:glow>
          </a:effectLst>
        </p:spPr>
      </p:pic>
      <p:sp>
        <p:nvSpPr>
          <p:cNvPr id="9" name="TextBox 8"/>
          <p:cNvSpPr txBox="1"/>
          <p:nvPr/>
        </p:nvSpPr>
        <p:spPr>
          <a:xfrm>
            <a:off x="9601184" y="3810022"/>
            <a:ext cx="1651414" cy="369332"/>
          </a:xfrm>
          <a:prstGeom prst="rect">
            <a:avLst/>
          </a:prstGeom>
          <a:noFill/>
        </p:spPr>
        <p:txBody>
          <a:bodyPr wrap="none" rtlCol="0">
            <a:spAutoFit/>
          </a:bodyPr>
          <a:lstStyle/>
          <a:p>
            <a:r>
              <a:rPr lang="en-US" b="1" dirty="0">
                <a:solidFill>
                  <a:srgbClr val="A426EA"/>
                </a:solidFill>
              </a:rPr>
              <a:t>Nuclear fit only</a:t>
            </a:r>
            <a:endParaRPr lang="en-US" b="1" dirty="0">
              <a:solidFill>
                <a:srgbClr val="A426EA"/>
              </a:solidFill>
            </a:endParaRPr>
          </a:p>
        </p:txBody>
      </p:sp>
      <p:sp>
        <p:nvSpPr>
          <p:cNvPr id="8" name="文本框 7"/>
          <p:cNvSpPr txBox="1"/>
          <p:nvPr/>
        </p:nvSpPr>
        <p:spPr>
          <a:xfrm>
            <a:off x="491490" y="5205548"/>
            <a:ext cx="11214418" cy="1077218"/>
          </a:xfrm>
          <a:prstGeom prst="rect">
            <a:avLst/>
          </a:prstGeom>
          <a:noFill/>
        </p:spPr>
        <p:txBody>
          <a:bodyPr wrap="square" rtlCol="0">
            <a:spAutoFit/>
          </a:bodyPr>
          <a:lstStyle/>
          <a:p>
            <a:pPr algn="just"/>
            <a:r>
              <a:rPr lang="en-US" altLang="zh-CN" sz="1600" dirty="0">
                <a:solidFill>
                  <a:srgbClr val="A426EA"/>
                </a:solidFill>
                <a:latin typeface="Times New Roman" panose="02020603050405020304" pitchFamily="18" charset="0"/>
                <a:cs typeface="Times New Roman" panose="02020603050405020304" pitchFamily="18" charset="0"/>
              </a:rPr>
              <a:t>1. When the magnetic unit cell has the same dimension as the crystal unit cell with the space group contains primitive lattice (</a:t>
            </a:r>
            <a:r>
              <a:rPr lang="en-US" altLang="zh-CN" sz="1600" i="1" dirty="0">
                <a:solidFill>
                  <a:srgbClr val="A426EA"/>
                </a:solidFill>
                <a:latin typeface="Times New Roman" panose="02020603050405020304" pitchFamily="18" charset="0"/>
                <a:cs typeface="Times New Roman" panose="02020603050405020304" pitchFamily="18" charset="0"/>
              </a:rPr>
              <a:t>P</a:t>
            </a:r>
            <a:r>
              <a:rPr lang="en-US" altLang="zh-CN" sz="1600" dirty="0">
                <a:solidFill>
                  <a:srgbClr val="A426EA"/>
                </a:solidFill>
                <a:latin typeface="Times New Roman" panose="02020603050405020304" pitchFamily="18" charset="0"/>
                <a:cs typeface="Times New Roman" panose="02020603050405020304" pitchFamily="18" charset="0"/>
              </a:rPr>
              <a:t>), and do not have micro-symmetric element, such as </a:t>
            </a:r>
            <a:r>
              <a:rPr lang="en-US" altLang="zh-CN" sz="1600" i="1" dirty="0">
                <a:solidFill>
                  <a:srgbClr val="A426EA"/>
                </a:solidFill>
                <a:latin typeface="Times New Roman" panose="02020603050405020304" pitchFamily="18" charset="0"/>
                <a:cs typeface="Times New Roman" panose="02020603050405020304" pitchFamily="18" charset="0"/>
              </a:rPr>
              <a:t>P</a:t>
            </a:r>
            <a:r>
              <a:rPr lang="en-US" altLang="zh-CN" sz="1600" dirty="0">
                <a:solidFill>
                  <a:srgbClr val="A426EA"/>
                </a:solidFill>
                <a:latin typeface="Times New Roman" panose="02020603050405020304" pitchFamily="18" charset="0"/>
                <a:cs typeface="Times New Roman" panose="02020603050405020304" pitchFamily="18" charset="0"/>
              </a:rPr>
              <a:t>2/</a:t>
            </a:r>
            <a:r>
              <a:rPr lang="en-US" altLang="zh-CN" sz="1600" i="1" dirty="0">
                <a:solidFill>
                  <a:srgbClr val="A426EA"/>
                </a:solidFill>
                <a:latin typeface="Times New Roman" panose="02020603050405020304" pitchFamily="18" charset="0"/>
                <a:cs typeface="Times New Roman" panose="02020603050405020304" pitchFamily="18" charset="0"/>
              </a:rPr>
              <a:t>m</a:t>
            </a:r>
            <a:r>
              <a:rPr lang="en-US" altLang="zh-CN" sz="1600" dirty="0">
                <a:solidFill>
                  <a:srgbClr val="A426EA"/>
                </a:solidFill>
                <a:latin typeface="Times New Roman" panose="02020603050405020304" pitchFamily="18" charset="0"/>
                <a:cs typeface="Times New Roman" panose="02020603050405020304" pitchFamily="18" charset="0"/>
              </a:rPr>
              <a:t>, </a:t>
            </a:r>
            <a:r>
              <a:rPr lang="en-US" altLang="zh-CN" sz="1600" i="1" dirty="0">
                <a:solidFill>
                  <a:srgbClr val="A426EA"/>
                </a:solidFill>
                <a:latin typeface="Times New Roman" panose="02020603050405020304" pitchFamily="18" charset="0"/>
                <a:cs typeface="Times New Roman" panose="02020603050405020304" pitchFamily="18" charset="0"/>
              </a:rPr>
              <a:t>P</a:t>
            </a:r>
            <a:r>
              <a:rPr lang="en-US" altLang="zh-CN" sz="1600" dirty="0">
                <a:solidFill>
                  <a:srgbClr val="A426EA"/>
                </a:solidFill>
                <a:latin typeface="Times New Roman" panose="02020603050405020304" pitchFamily="18" charset="0"/>
                <a:cs typeface="Times New Roman" panose="02020603050405020304" pitchFamily="18" charset="0"/>
              </a:rPr>
              <a:t>222, </a:t>
            </a:r>
            <a:r>
              <a:rPr lang="en-US" altLang="zh-CN" sz="1600" i="1" dirty="0">
                <a:solidFill>
                  <a:srgbClr val="A426EA"/>
                </a:solidFill>
                <a:latin typeface="Times New Roman" panose="02020603050405020304" pitchFamily="18" charset="0"/>
                <a:cs typeface="Times New Roman" panose="02020603050405020304" pitchFamily="18" charset="0"/>
              </a:rPr>
              <a:t>P</a:t>
            </a:r>
            <a:r>
              <a:rPr lang="en-US" altLang="zh-CN" sz="1600" dirty="0">
                <a:solidFill>
                  <a:srgbClr val="A426EA"/>
                </a:solidFill>
                <a:latin typeface="Times New Roman" panose="02020603050405020304" pitchFamily="18" charset="0"/>
                <a:cs typeface="Times New Roman" panose="02020603050405020304" pitchFamily="18" charset="0"/>
              </a:rPr>
              <a:t>4/</a:t>
            </a:r>
            <a:r>
              <a:rPr lang="en-US" altLang="zh-CN" sz="1600" i="1" dirty="0">
                <a:solidFill>
                  <a:srgbClr val="A426EA"/>
                </a:solidFill>
                <a:latin typeface="Times New Roman" panose="02020603050405020304" pitchFamily="18" charset="0"/>
                <a:cs typeface="Times New Roman" panose="02020603050405020304" pitchFamily="18" charset="0"/>
              </a:rPr>
              <a:t>m</a:t>
            </a:r>
            <a:r>
              <a:rPr lang="en-US" altLang="zh-CN" sz="1600" dirty="0">
                <a:solidFill>
                  <a:srgbClr val="A426EA"/>
                </a:solidFill>
                <a:latin typeface="Times New Roman" panose="02020603050405020304" pitchFamily="18" charset="0"/>
                <a:cs typeface="Times New Roman" panose="02020603050405020304" pitchFamily="18" charset="0"/>
              </a:rPr>
              <a:t>, </a:t>
            </a:r>
            <a:r>
              <a:rPr lang="en-US" altLang="zh-CN" sz="1600" i="1" dirty="0">
                <a:solidFill>
                  <a:srgbClr val="A426EA"/>
                </a:solidFill>
                <a:latin typeface="Times New Roman" panose="02020603050405020304" pitchFamily="18" charset="0"/>
                <a:cs typeface="Times New Roman" panose="02020603050405020304" pitchFamily="18" charset="0"/>
              </a:rPr>
              <a:t>P</a:t>
            </a:r>
            <a:r>
              <a:rPr lang="en-US" altLang="zh-CN" sz="1600" dirty="0">
                <a:solidFill>
                  <a:srgbClr val="A426EA"/>
                </a:solidFill>
                <a:latin typeface="Times New Roman" panose="02020603050405020304" pitchFamily="18" charset="0"/>
                <a:cs typeface="Times New Roman" panose="02020603050405020304" pitchFamily="18" charset="0"/>
              </a:rPr>
              <a:t>622, </a:t>
            </a:r>
            <a:r>
              <a:rPr lang="en-US" altLang="zh-CN" sz="1600" i="1" dirty="0">
                <a:solidFill>
                  <a:srgbClr val="A426EA"/>
                </a:solidFill>
                <a:latin typeface="Times New Roman" panose="02020603050405020304" pitchFamily="18" charset="0"/>
                <a:cs typeface="Times New Roman" panose="02020603050405020304" pitchFamily="18" charset="0"/>
              </a:rPr>
              <a:t>Pm</a:t>
            </a:r>
            <a:r>
              <a:rPr lang="en-US" altLang="zh-CN" sz="1600" dirty="0">
                <a:solidFill>
                  <a:srgbClr val="A426EA"/>
                </a:solidFill>
                <a:latin typeface="Times New Roman" panose="02020603050405020304" pitchFamily="18" charset="0"/>
                <a:cs typeface="Times New Roman" panose="02020603050405020304" pitchFamily="18" charset="0"/>
              </a:rPr>
              <a:t>3</a:t>
            </a:r>
            <a:r>
              <a:rPr lang="en-US" altLang="zh-CN" sz="1600" i="1" dirty="0">
                <a:solidFill>
                  <a:srgbClr val="A426EA"/>
                </a:solidFill>
                <a:latin typeface="Times New Roman" panose="02020603050405020304" pitchFamily="18" charset="0"/>
                <a:cs typeface="Times New Roman" panose="02020603050405020304" pitchFamily="18" charset="0"/>
              </a:rPr>
              <a:t>m,</a:t>
            </a:r>
            <a:r>
              <a:rPr lang="en-US" altLang="zh-CN" sz="1600" dirty="0">
                <a:solidFill>
                  <a:srgbClr val="A426EA"/>
                </a:solidFill>
                <a:latin typeface="Times New Roman" panose="02020603050405020304" pitchFamily="18" charset="0"/>
                <a:cs typeface="Times New Roman" panose="02020603050405020304" pitchFamily="18" charset="0"/>
              </a:rPr>
              <a:t> </a:t>
            </a:r>
            <a:r>
              <a:rPr lang="en-US" altLang="zh-CN" sz="1600" i="1" dirty="0">
                <a:solidFill>
                  <a:srgbClr val="A426EA"/>
                </a:solidFill>
                <a:latin typeface="Times New Roman" panose="02020603050405020304" pitchFamily="18" charset="0"/>
                <a:cs typeface="Times New Roman" panose="02020603050405020304" pitchFamily="18" charset="0"/>
              </a:rPr>
              <a:t>etc</a:t>
            </a:r>
            <a:r>
              <a:rPr lang="en-US" altLang="zh-CN" sz="1600" dirty="0">
                <a:solidFill>
                  <a:srgbClr val="A426EA"/>
                </a:solidFill>
                <a:latin typeface="Times New Roman" panose="02020603050405020304" pitchFamily="18" charset="0"/>
                <a:cs typeface="Times New Roman" panose="02020603050405020304" pitchFamily="18" charset="0"/>
              </a:rPr>
              <a:t>., the magnetic reflection will appear at the Bragg position or overlap with nuclear peak. </a:t>
            </a:r>
            <a:endParaRPr lang="en-US" altLang="zh-CN" sz="1600" dirty="0">
              <a:solidFill>
                <a:srgbClr val="A426EA"/>
              </a:solidFill>
              <a:latin typeface="Times New Roman" panose="02020603050405020304" pitchFamily="18" charset="0"/>
              <a:cs typeface="Times New Roman" panose="02020603050405020304" pitchFamily="18" charset="0"/>
            </a:endParaRPr>
          </a:p>
          <a:p>
            <a:pPr algn="just"/>
            <a:r>
              <a:rPr lang="en-US" altLang="zh-CN" sz="1600" dirty="0">
                <a:solidFill>
                  <a:srgbClr val="A426EA"/>
                </a:solidFill>
                <a:latin typeface="Times New Roman" panose="02020603050405020304" pitchFamily="18" charset="0"/>
                <a:cs typeface="Times New Roman" panose="02020603050405020304" pitchFamily="18" charset="0"/>
              </a:rPr>
              <a:t>2. For super magnetic cell, the magnetic diffraction peaks appear at the positions of the Bragg peak position of the magnetic supercell.</a:t>
            </a:r>
            <a:endParaRPr lang="en-US" altLang="zh-CN" sz="1600" dirty="0">
              <a:solidFill>
                <a:srgbClr val="A426EA"/>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86942" y="1165411"/>
            <a:ext cx="7133084" cy="5360407"/>
          </a:xfrm>
          <a:prstGeom prst="rect">
            <a:avLst/>
          </a:prstGeom>
        </p:spPr>
      </p:pic>
      <p:sp>
        <p:nvSpPr>
          <p:cNvPr id="4" name="矩形 3"/>
          <p:cNvSpPr/>
          <p:nvPr/>
        </p:nvSpPr>
        <p:spPr>
          <a:xfrm>
            <a:off x="7429551" y="1328360"/>
            <a:ext cx="4383740" cy="4996240"/>
          </a:xfrm>
          <a:prstGeom prst="rect">
            <a:avLst/>
          </a:prstGeom>
        </p:spPr>
        <p:txBody>
          <a:bodyPr wrap="square">
            <a:spAutoFit/>
          </a:bodyPr>
          <a:lstStyle/>
          <a:p>
            <a:pPr algn="just"/>
            <a:r>
              <a:rPr lang="en-US" altLang="zh-CN" sz="1600" dirty="0">
                <a:solidFill>
                  <a:srgbClr val="C00000"/>
                </a:solidFill>
                <a:latin typeface="Times New Roman" panose="02020603050405020304" pitchFamily="18" charset="0"/>
                <a:cs typeface="Times New Roman" panose="02020603050405020304" pitchFamily="18" charset="0"/>
              </a:rPr>
              <a:t>The crystallographic primitive unit cell is indicated by solid lines and the dotted lines show the possible magnetic unit cell. </a:t>
            </a:r>
            <a:r>
              <a:rPr lang="en-US" altLang="zh-CN" sz="1600" b="1" i="1" dirty="0" err="1">
                <a:solidFill>
                  <a:srgbClr val="C00000"/>
                </a:solidFill>
                <a:latin typeface="Times New Roman" panose="02020603050405020304" pitchFamily="18" charset="0"/>
                <a:cs typeface="Times New Roman" panose="02020603050405020304" pitchFamily="18" charset="0"/>
              </a:rPr>
              <a:t>a</a:t>
            </a:r>
            <a:r>
              <a:rPr lang="en-US" altLang="zh-CN" sz="1600" b="1" i="1" baseline="-25000" dirty="0" err="1">
                <a:solidFill>
                  <a:srgbClr val="C00000"/>
                </a:solidFill>
                <a:latin typeface="Times New Roman" panose="02020603050405020304" pitchFamily="18" charset="0"/>
                <a:cs typeface="Times New Roman" panose="02020603050405020304" pitchFamily="18" charset="0"/>
              </a:rPr>
              <a:t>N</a:t>
            </a:r>
            <a:r>
              <a:rPr lang="en-US" altLang="zh-CN" sz="1600" dirty="0">
                <a:solidFill>
                  <a:srgbClr val="C00000"/>
                </a:solidFill>
                <a:latin typeface="Times New Roman" panose="02020603050405020304" pitchFamily="18" charset="0"/>
                <a:cs typeface="Times New Roman" panose="02020603050405020304" pitchFamily="18" charset="0"/>
              </a:rPr>
              <a:t> = </a:t>
            </a:r>
            <a:r>
              <a:rPr lang="en-US" altLang="zh-CN" sz="1600" b="1" i="1" dirty="0" err="1">
                <a:solidFill>
                  <a:srgbClr val="C00000"/>
                </a:solidFill>
                <a:latin typeface="Times New Roman" panose="02020603050405020304" pitchFamily="18" charset="0"/>
                <a:cs typeface="Times New Roman" panose="02020603050405020304" pitchFamily="18" charset="0"/>
              </a:rPr>
              <a:t>b</a:t>
            </a:r>
            <a:r>
              <a:rPr lang="en-US" altLang="zh-CN" sz="1600" b="1" i="1" baseline="-25000" dirty="0" err="1">
                <a:solidFill>
                  <a:srgbClr val="C00000"/>
                </a:solidFill>
                <a:latin typeface="Times New Roman" panose="02020603050405020304" pitchFamily="18" charset="0"/>
                <a:cs typeface="Times New Roman" panose="02020603050405020304" pitchFamily="18" charset="0"/>
              </a:rPr>
              <a:t>N</a:t>
            </a:r>
            <a:r>
              <a:rPr lang="en-US" altLang="zh-CN" sz="1600" dirty="0">
                <a:solidFill>
                  <a:srgbClr val="C00000"/>
                </a:solidFill>
                <a:latin typeface="Times New Roman" panose="02020603050405020304" pitchFamily="18" charset="0"/>
                <a:cs typeface="Times New Roman" panose="02020603050405020304" pitchFamily="18" charset="0"/>
              </a:rPr>
              <a:t> are the lattice parameters for the nuclear structure and </a:t>
            </a:r>
            <a:r>
              <a:rPr lang="en-US" altLang="zh-CN" sz="1600" b="1" i="1" dirty="0" err="1">
                <a:solidFill>
                  <a:srgbClr val="C00000"/>
                </a:solidFill>
                <a:latin typeface="Times New Roman" panose="02020603050405020304" pitchFamily="18" charset="0"/>
                <a:cs typeface="Times New Roman" panose="02020603050405020304" pitchFamily="18" charset="0"/>
              </a:rPr>
              <a:t>a</a:t>
            </a:r>
            <a:r>
              <a:rPr lang="en-US" altLang="zh-CN" sz="1600" b="1" i="1" baseline="-25000" dirty="0" err="1">
                <a:solidFill>
                  <a:srgbClr val="C00000"/>
                </a:solidFill>
                <a:latin typeface="Times New Roman" panose="02020603050405020304" pitchFamily="18" charset="0"/>
                <a:cs typeface="Times New Roman" panose="02020603050405020304" pitchFamily="18" charset="0"/>
              </a:rPr>
              <a:t>M</a:t>
            </a:r>
            <a:r>
              <a:rPr lang="en-US" altLang="zh-CN" sz="1600" dirty="0">
                <a:solidFill>
                  <a:srgbClr val="C00000"/>
                </a:solidFill>
                <a:latin typeface="Times New Roman" panose="02020603050405020304" pitchFamily="18" charset="0"/>
                <a:cs typeface="Times New Roman" panose="02020603050405020304" pitchFamily="18" charset="0"/>
              </a:rPr>
              <a:t> and </a:t>
            </a:r>
            <a:r>
              <a:rPr lang="en-US" altLang="zh-CN" sz="1600" b="1" i="1" dirty="0" err="1">
                <a:solidFill>
                  <a:srgbClr val="C00000"/>
                </a:solidFill>
                <a:latin typeface="Times New Roman" panose="02020603050405020304" pitchFamily="18" charset="0"/>
                <a:cs typeface="Times New Roman" panose="02020603050405020304" pitchFamily="18" charset="0"/>
              </a:rPr>
              <a:t>b</a:t>
            </a:r>
            <a:r>
              <a:rPr lang="en-US" altLang="zh-CN" sz="1600" b="1" i="1" baseline="-25000" dirty="0" err="1">
                <a:solidFill>
                  <a:srgbClr val="C00000"/>
                </a:solidFill>
                <a:latin typeface="Times New Roman" panose="02020603050405020304" pitchFamily="18" charset="0"/>
                <a:cs typeface="Times New Roman" panose="02020603050405020304" pitchFamily="18" charset="0"/>
              </a:rPr>
              <a:t>M</a:t>
            </a:r>
            <a:r>
              <a:rPr lang="en-US" altLang="zh-CN" sz="1600" dirty="0">
                <a:solidFill>
                  <a:srgbClr val="C00000"/>
                </a:solidFill>
                <a:latin typeface="Times New Roman" panose="02020603050405020304" pitchFamily="18" charset="0"/>
                <a:cs typeface="Times New Roman" panose="02020603050405020304" pitchFamily="18" charset="0"/>
              </a:rPr>
              <a:t> are those of the magnetic unit cell. </a:t>
            </a:r>
            <a:endParaRPr lang="en-US" altLang="zh-CN" sz="1600" dirty="0">
              <a:solidFill>
                <a:srgbClr val="C00000"/>
              </a:solidFill>
              <a:latin typeface="Times New Roman" panose="02020603050405020304" pitchFamily="18" charset="0"/>
              <a:cs typeface="Times New Roman" panose="02020603050405020304" pitchFamily="18" charset="0"/>
            </a:endParaRPr>
          </a:p>
          <a:p>
            <a:pPr algn="just"/>
            <a:endParaRPr lang="en-US" altLang="zh-CN" sz="1600" i="1" dirty="0">
              <a:solidFill>
                <a:srgbClr val="C00000"/>
              </a:solidFill>
              <a:latin typeface="Times New Roman" panose="02020603050405020304" pitchFamily="18" charset="0"/>
              <a:cs typeface="Times New Roman" panose="02020603050405020304" pitchFamily="18" charset="0"/>
            </a:endParaRPr>
          </a:p>
          <a:p>
            <a:pPr marL="342900" indent="-342900">
              <a:buAutoNum type="alphaLcParenBoth"/>
            </a:pPr>
            <a:r>
              <a:rPr lang="en-US" altLang="zh-CN" sz="2000" i="1" dirty="0">
                <a:solidFill>
                  <a:srgbClr val="0070C0"/>
                </a:solidFill>
                <a:latin typeface="Times New Roman" panose="02020603050405020304" pitchFamily="18" charset="0"/>
                <a:cs typeface="Times New Roman" panose="02020603050405020304" pitchFamily="18" charset="0"/>
              </a:rPr>
              <a:t>Ferromagnetic order; </a:t>
            </a:r>
            <a:endParaRPr lang="en-US" altLang="zh-CN" sz="2000" i="1" dirty="0">
              <a:solidFill>
                <a:srgbClr val="0070C0"/>
              </a:solidFill>
              <a:latin typeface="Times New Roman" panose="02020603050405020304" pitchFamily="18" charset="0"/>
              <a:cs typeface="Times New Roman" panose="02020603050405020304" pitchFamily="18" charset="0"/>
            </a:endParaRPr>
          </a:p>
          <a:p>
            <a:pPr marL="342900" indent="-342900">
              <a:buAutoNum type="alphaLcParenBoth"/>
            </a:pPr>
            <a:r>
              <a:rPr lang="en-US" altLang="zh-CN" sz="2000" i="1" dirty="0">
                <a:solidFill>
                  <a:srgbClr val="0070C0"/>
                </a:solidFill>
                <a:latin typeface="Times New Roman" panose="02020603050405020304" pitchFamily="18" charset="0"/>
                <a:cs typeface="Times New Roman" panose="02020603050405020304" pitchFamily="18" charset="0"/>
              </a:rPr>
              <a:t>Ferrimagnetic order; </a:t>
            </a:r>
            <a:endParaRPr lang="en-US" altLang="zh-CN" sz="2000" i="1" dirty="0">
              <a:solidFill>
                <a:srgbClr val="0070C0"/>
              </a:solidFill>
              <a:latin typeface="Times New Roman" panose="02020603050405020304" pitchFamily="18" charset="0"/>
              <a:cs typeface="Times New Roman" panose="02020603050405020304" pitchFamily="18" charset="0"/>
            </a:endParaRPr>
          </a:p>
          <a:p>
            <a:pPr marL="342900" indent="-342900">
              <a:buAutoNum type="alphaLcParenBoth"/>
            </a:pPr>
            <a:r>
              <a:rPr lang="en-US" altLang="zh-CN" sz="2000" i="1" dirty="0">
                <a:solidFill>
                  <a:srgbClr val="0070C0"/>
                </a:solidFill>
                <a:latin typeface="Times New Roman" panose="02020603050405020304" pitchFamily="18" charset="0"/>
                <a:cs typeface="Times New Roman" panose="02020603050405020304" pitchFamily="18" charset="0"/>
              </a:rPr>
              <a:t>Canted ferromagnetic order;   </a:t>
            </a:r>
            <a:endParaRPr lang="en-US" altLang="zh-CN" sz="2000" i="1" dirty="0">
              <a:solidFill>
                <a:srgbClr val="0070C0"/>
              </a:solidFill>
              <a:latin typeface="Times New Roman" panose="02020603050405020304" pitchFamily="18" charset="0"/>
              <a:cs typeface="Times New Roman" panose="02020603050405020304" pitchFamily="18" charset="0"/>
            </a:endParaRPr>
          </a:p>
          <a:p>
            <a:pPr marL="342900" indent="-342900">
              <a:buAutoNum type="alphaLcParenBoth"/>
            </a:pPr>
            <a:r>
              <a:rPr lang="en-US" altLang="zh-CN" sz="2000" i="1" dirty="0">
                <a:solidFill>
                  <a:srgbClr val="0070C0"/>
                </a:solidFill>
                <a:latin typeface="Times New Roman" panose="02020603050405020304" pitchFamily="18" charset="0"/>
                <a:cs typeface="Times New Roman" panose="02020603050405020304" pitchFamily="18" charset="0"/>
              </a:rPr>
              <a:t>Collinear antiferromagnetic order; </a:t>
            </a:r>
            <a:endParaRPr lang="en-US" altLang="zh-CN" sz="2000" i="1" dirty="0">
              <a:solidFill>
                <a:srgbClr val="0070C0"/>
              </a:solidFill>
              <a:latin typeface="Times New Roman" panose="02020603050405020304" pitchFamily="18" charset="0"/>
              <a:cs typeface="Times New Roman" panose="02020603050405020304" pitchFamily="18" charset="0"/>
            </a:endParaRPr>
          </a:p>
          <a:p>
            <a:pPr marL="342900" indent="-342900">
              <a:buAutoNum type="alphaLcParenBoth"/>
            </a:pPr>
            <a:r>
              <a:rPr lang="en-US" altLang="zh-CN" sz="2000" i="1" dirty="0">
                <a:solidFill>
                  <a:srgbClr val="0070C0"/>
                </a:solidFill>
                <a:latin typeface="Times New Roman" panose="02020603050405020304" pitchFamily="18" charset="0"/>
                <a:cs typeface="Times New Roman" panose="02020603050405020304" pitchFamily="18" charset="0"/>
              </a:rPr>
              <a:t>Canted non-collinear </a:t>
            </a:r>
            <a:r>
              <a:rPr lang="en-US" altLang="zh-CN" sz="2000" i="1" dirty="0" err="1">
                <a:solidFill>
                  <a:srgbClr val="0070C0"/>
                </a:solidFill>
                <a:latin typeface="Times New Roman" panose="02020603050405020304" pitchFamily="18" charset="0"/>
                <a:cs typeface="Times New Roman" panose="02020603050405020304" pitchFamily="18" charset="0"/>
              </a:rPr>
              <a:t>antiferro</a:t>
            </a:r>
            <a:r>
              <a:rPr lang="en-US" altLang="zh-CN" sz="2000" i="1" dirty="0">
                <a:solidFill>
                  <a:srgbClr val="0070C0"/>
                </a:solidFill>
                <a:latin typeface="Times New Roman" panose="02020603050405020304" pitchFamily="18" charset="0"/>
                <a:cs typeface="Times New Roman" panose="02020603050405020304" pitchFamily="18" charset="0"/>
              </a:rPr>
              <a:t>-magnetic order where both the M</a:t>
            </a:r>
            <a:r>
              <a:rPr lang="en-US" altLang="zh-CN" sz="3200" i="1" baseline="-25000" dirty="0">
                <a:solidFill>
                  <a:srgbClr val="0070C0"/>
                </a:solidFill>
                <a:latin typeface="Times New Roman" panose="02020603050405020304" pitchFamily="18" charset="0"/>
                <a:cs typeface="Times New Roman" panose="02020603050405020304" pitchFamily="18" charset="0"/>
              </a:rPr>
              <a:t>x</a:t>
            </a:r>
            <a:r>
              <a:rPr lang="en-US" altLang="zh-CN" sz="2000" i="1" dirty="0">
                <a:solidFill>
                  <a:srgbClr val="0070C0"/>
                </a:solidFill>
                <a:latin typeface="Times New Roman" panose="02020603050405020304" pitchFamily="18" charset="0"/>
                <a:cs typeface="Times New Roman" panose="02020603050405020304" pitchFamily="18" charset="0"/>
              </a:rPr>
              <a:t> and M</a:t>
            </a:r>
            <a:r>
              <a:rPr lang="en-US" altLang="zh-CN" sz="3200" i="1" baseline="-25000" dirty="0">
                <a:solidFill>
                  <a:srgbClr val="0070C0"/>
                </a:solidFill>
                <a:latin typeface="Times New Roman" panose="02020603050405020304" pitchFamily="18" charset="0"/>
                <a:cs typeface="Times New Roman" panose="02020603050405020304" pitchFamily="18" charset="0"/>
              </a:rPr>
              <a:t>y</a:t>
            </a:r>
            <a:r>
              <a:rPr lang="en-US" altLang="zh-CN" sz="2000" i="1" dirty="0">
                <a:solidFill>
                  <a:srgbClr val="0070C0"/>
                </a:solidFill>
                <a:latin typeface="Times New Roman" panose="02020603050405020304" pitchFamily="18" charset="0"/>
                <a:cs typeface="Times New Roman" panose="02020603050405020304" pitchFamily="18" charset="0"/>
              </a:rPr>
              <a:t> directions have antiparallel components;</a:t>
            </a:r>
            <a:endParaRPr lang="en-US" altLang="zh-CN" sz="2000" i="1" dirty="0">
              <a:solidFill>
                <a:srgbClr val="0070C0"/>
              </a:solidFill>
              <a:latin typeface="Times New Roman" panose="02020603050405020304" pitchFamily="18" charset="0"/>
              <a:cs typeface="Times New Roman" panose="02020603050405020304" pitchFamily="18" charset="0"/>
            </a:endParaRPr>
          </a:p>
          <a:p>
            <a:pPr marL="342900" indent="-342900">
              <a:buAutoNum type="alphaLcParenBoth"/>
            </a:pPr>
            <a:r>
              <a:rPr lang="en-US" altLang="zh-CN" sz="2000" i="1" dirty="0">
                <a:solidFill>
                  <a:srgbClr val="0070C0"/>
                </a:solidFill>
                <a:latin typeface="Times New Roman" panose="02020603050405020304" pitchFamily="18" charset="0"/>
                <a:cs typeface="Times New Roman" panose="02020603050405020304" pitchFamily="18" charset="0"/>
              </a:rPr>
              <a:t>Example of a triangular </a:t>
            </a:r>
            <a:r>
              <a:rPr lang="en-US" altLang="zh-CN" sz="2000" i="1" dirty="0" err="1">
                <a:solidFill>
                  <a:srgbClr val="0070C0"/>
                </a:solidFill>
                <a:latin typeface="Times New Roman" panose="02020603050405020304" pitchFamily="18" charset="0"/>
                <a:cs typeface="Times New Roman" panose="02020603050405020304" pitchFamily="18" charset="0"/>
              </a:rPr>
              <a:t>antiferro</a:t>
            </a:r>
            <a:r>
              <a:rPr lang="en-US" altLang="zh-CN" sz="2000" i="1" dirty="0">
                <a:solidFill>
                  <a:srgbClr val="0070C0"/>
                </a:solidFill>
                <a:latin typeface="Times New Roman" panose="02020603050405020304" pitchFamily="18" charset="0"/>
                <a:cs typeface="Times New Roman" panose="02020603050405020304" pitchFamily="18" charset="0"/>
              </a:rPr>
              <a:t>-magnetic structure in hexagonal and trigonal crystals. </a:t>
            </a:r>
            <a:endParaRPr lang="zh-CN" altLang="en-US" sz="2000" i="1" dirty="0">
              <a:solidFill>
                <a:srgbClr val="0070C0"/>
              </a:solidFill>
              <a:latin typeface="Times New Roman" panose="02020603050405020304" pitchFamily="18" charset="0"/>
              <a:cs typeface="Times New Roman" panose="02020603050405020304" pitchFamily="18" charset="0"/>
            </a:endParaRPr>
          </a:p>
        </p:txBody>
      </p:sp>
      <p:sp>
        <p:nvSpPr>
          <p:cNvPr id="7" name="Rectangle 3"/>
          <p:cNvSpPr/>
          <p:nvPr/>
        </p:nvSpPr>
        <p:spPr>
          <a:xfrm>
            <a:off x="0" y="0"/>
            <a:ext cx="12192000" cy="100909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文本框 8"/>
          <p:cNvSpPr txBox="1"/>
          <p:nvPr/>
        </p:nvSpPr>
        <p:spPr>
          <a:xfrm>
            <a:off x="3276525" y="286273"/>
            <a:ext cx="6034405" cy="583565"/>
          </a:xfrm>
          <a:prstGeom prst="rect">
            <a:avLst/>
          </a:prstGeom>
          <a:noFill/>
        </p:spPr>
        <p:txBody>
          <a:bodyPr wrap="none" rtlCol="0">
            <a:spAutoFit/>
          </a:bodyPr>
          <a:lstStyle/>
          <a:p>
            <a:r>
              <a:rPr lang="en-US" altLang="zh-CN" sz="3200" b="1" dirty="0">
                <a:solidFill>
                  <a:srgbClr val="C00000"/>
                </a:solidFill>
                <a:latin typeface="+mn-ea"/>
              </a:rPr>
              <a:t> Example of super magnetic cell</a:t>
            </a:r>
            <a:endParaRPr lang="zh-CN" altLang="en-US" sz="3200" b="1" dirty="0">
              <a:solidFill>
                <a:srgbClr val="C00000"/>
              </a:solidFill>
              <a:latin typeface="+mn-ea"/>
            </a:endParaRPr>
          </a:p>
        </p:txBody>
      </p:sp>
      <p:sp>
        <p:nvSpPr>
          <p:cNvPr id="8" name="TextBox 7"/>
          <p:cNvSpPr txBox="1"/>
          <p:nvPr/>
        </p:nvSpPr>
        <p:spPr>
          <a:xfrm>
            <a:off x="0" y="0"/>
            <a:ext cx="733425" cy="368300"/>
          </a:xfrm>
          <a:prstGeom prst="rect">
            <a:avLst/>
          </a:prstGeom>
          <a:noFill/>
        </p:spPr>
        <p:txBody>
          <a:bodyPr wrap="none" rtlCol="0">
            <a:spAutoFit/>
          </a:bodyPr>
          <a:lstStyle/>
          <a:p>
            <a:r>
              <a:rPr lang="en-US" dirty="0"/>
              <a:t>M-dif.</a:t>
            </a:r>
            <a:endParaRPr lang="en-US" dirty="0"/>
          </a:p>
        </p:txBody>
      </p:sp>
      <p:pic>
        <p:nvPicPr>
          <p:cNvPr id="14" name="Picture 13">
            <a:hlinkClick r:id="rId2"/>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 y="286113"/>
            <a:ext cx="685575" cy="6855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15560" y="3770467"/>
            <a:ext cx="2494280" cy="2685095"/>
          </a:xfrm>
          <a:prstGeom prst="rect">
            <a:avLst/>
          </a:prstGeom>
        </p:spPr>
      </p:pic>
      <p:sp>
        <p:nvSpPr>
          <p:cNvPr id="6" name="矩形 5"/>
          <p:cNvSpPr/>
          <p:nvPr/>
        </p:nvSpPr>
        <p:spPr>
          <a:xfrm>
            <a:off x="6501819" y="4103134"/>
            <a:ext cx="1006528" cy="1020395"/>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619115" y="5394325"/>
            <a:ext cx="1772920" cy="398780"/>
          </a:xfrm>
          <a:prstGeom prst="rect">
            <a:avLst/>
          </a:prstGeom>
          <a:noFill/>
        </p:spPr>
        <p:txBody>
          <a:bodyPr wrap="square" rtlCol="0">
            <a:spAutoFit/>
          </a:bodyPr>
          <a:lstStyle/>
          <a:p>
            <a:r>
              <a:rPr lang="en-US" altLang="zh-CN" sz="2000" b="1" dirty="0">
                <a:latin typeface="Arial" panose="020B0604020202020204" pitchFamily="34" charset="0"/>
                <a:cs typeface="Arial" panose="020B0604020202020204" pitchFamily="34" charset="0"/>
              </a:rPr>
              <a:t>M-super-cell</a:t>
            </a:r>
            <a:endParaRPr lang="en-US" altLang="zh-CN" sz="2000" b="1" dirty="0">
              <a:latin typeface="Arial" panose="020B0604020202020204" pitchFamily="34" charset="0"/>
              <a:cs typeface="Arial" panose="020B0604020202020204" pitchFamily="34" charset="0"/>
            </a:endParaRPr>
          </a:p>
        </p:txBody>
      </p:sp>
      <p:sp>
        <p:nvSpPr>
          <p:cNvPr id="20" name="Text Box 14"/>
          <p:cNvSpPr txBox="1">
            <a:spLocks noChangeArrowheads="1"/>
          </p:cNvSpPr>
          <p:nvPr/>
        </p:nvSpPr>
        <p:spPr bwMode="auto">
          <a:xfrm>
            <a:off x="8164830" y="1811843"/>
            <a:ext cx="1453515" cy="3044825"/>
          </a:xfrm>
          <a:prstGeom prst="rect">
            <a:avLst/>
          </a:prstGeom>
          <a:noFill/>
          <a:ln w="9525">
            <a:solidFill>
              <a:srgbClr val="00B0F0"/>
            </a:solidFill>
            <a:miter lim="800000"/>
          </a:ln>
          <a:effectLst>
            <a:glow rad="63500">
              <a:schemeClr val="accent5">
                <a:satMod val="175000"/>
                <a:alpha val="40000"/>
              </a:schemeClr>
            </a:glow>
            <a:outerShdw dist="107763" dir="18900000" algn="ctr" rotWithShape="0">
              <a:schemeClr val="bg2"/>
            </a:outerShdw>
          </a:effectLst>
        </p:spPr>
        <p:txBody>
          <a:bodyPr wrap="square" lIns="91429" tIns="45714" rIns="91429" bIns="45714">
            <a:spAutoFit/>
          </a:bodyPr>
          <a:lstStyle/>
          <a:p>
            <a:pPr>
              <a:lnSpc>
                <a:spcPct val="100000"/>
              </a:lnSpc>
            </a:pPr>
            <a:r>
              <a:rPr lang="en-US" altLang="en-US" sz="1600" b="1" dirty="0">
                <a:solidFill>
                  <a:srgbClr val="00B0F0"/>
                </a:solidFill>
              </a:rPr>
              <a:t>1: (1/2,0,1/2)</a:t>
            </a:r>
            <a:endParaRPr lang="en-US" altLang="en-US" sz="1600" b="1" dirty="0">
              <a:solidFill>
                <a:srgbClr val="00B0F0"/>
              </a:solidFill>
            </a:endParaRPr>
          </a:p>
          <a:p>
            <a:pPr>
              <a:lnSpc>
                <a:spcPct val="100000"/>
              </a:lnSpc>
            </a:pPr>
            <a:r>
              <a:rPr lang="en-US" altLang="en-US" sz="1600" b="1" dirty="0">
                <a:solidFill>
                  <a:srgbClr val="00B0F0"/>
                </a:solidFill>
              </a:rPr>
              <a:t>2: (1/2,1,1/2)</a:t>
            </a:r>
            <a:endParaRPr lang="en-US" altLang="en-US" sz="1600" b="1" dirty="0">
              <a:solidFill>
                <a:srgbClr val="00B0F0"/>
              </a:solidFill>
            </a:endParaRPr>
          </a:p>
          <a:p>
            <a:pPr>
              <a:lnSpc>
                <a:spcPct val="100000"/>
              </a:lnSpc>
            </a:pPr>
            <a:r>
              <a:rPr lang="en-US" altLang="en-US" sz="1600" b="1" dirty="0">
                <a:solidFill>
                  <a:srgbClr val="00B0F0"/>
                </a:solidFill>
              </a:rPr>
              <a:t>3: (1/2,1,3/2)</a:t>
            </a:r>
            <a:endParaRPr lang="en-US" altLang="en-US" sz="1600" b="1" dirty="0">
              <a:solidFill>
                <a:srgbClr val="00B0F0"/>
              </a:solidFill>
            </a:endParaRPr>
          </a:p>
          <a:p>
            <a:pPr>
              <a:lnSpc>
                <a:spcPct val="100000"/>
              </a:lnSpc>
            </a:pPr>
            <a:r>
              <a:rPr lang="en-US" altLang="en-US" sz="1600" b="1" dirty="0">
                <a:solidFill>
                  <a:srgbClr val="00B0F0"/>
                </a:solidFill>
              </a:rPr>
              <a:t>4: (1/2,0,5/2)</a:t>
            </a:r>
            <a:endParaRPr lang="en-US" altLang="en-US" sz="1600" b="1" dirty="0">
              <a:solidFill>
                <a:srgbClr val="00B0F0"/>
              </a:solidFill>
            </a:endParaRPr>
          </a:p>
          <a:p>
            <a:pPr>
              <a:lnSpc>
                <a:spcPct val="100000"/>
              </a:lnSpc>
            </a:pPr>
            <a:r>
              <a:rPr lang="en-US" altLang="en-US" sz="1600" b="1" dirty="0">
                <a:solidFill>
                  <a:srgbClr val="00B0F0"/>
                </a:solidFill>
              </a:rPr>
              <a:t>    (3/2,1,1/2)</a:t>
            </a:r>
            <a:endParaRPr lang="en-US" altLang="en-US" sz="1600" b="1" dirty="0">
              <a:solidFill>
                <a:srgbClr val="00B0F0"/>
              </a:solidFill>
            </a:endParaRPr>
          </a:p>
          <a:p>
            <a:pPr>
              <a:lnSpc>
                <a:spcPct val="100000"/>
              </a:lnSpc>
            </a:pPr>
            <a:r>
              <a:rPr lang="en-US" altLang="en-US" sz="1600" b="1" dirty="0">
                <a:solidFill>
                  <a:srgbClr val="00B0F0"/>
                </a:solidFill>
              </a:rPr>
              <a:t>5: (1/2,1,5/2)</a:t>
            </a:r>
            <a:endParaRPr lang="en-US" altLang="en-US" sz="1600" b="1" dirty="0">
              <a:solidFill>
                <a:srgbClr val="00B0F0"/>
              </a:solidFill>
            </a:endParaRPr>
          </a:p>
          <a:p>
            <a:pPr>
              <a:lnSpc>
                <a:spcPct val="100000"/>
              </a:lnSpc>
            </a:pPr>
            <a:r>
              <a:rPr lang="en-US" altLang="en-US" sz="1600" b="1" dirty="0">
                <a:solidFill>
                  <a:srgbClr val="00B0F0"/>
                </a:solidFill>
              </a:rPr>
              <a:t>    (1/2,2,1/2)</a:t>
            </a:r>
            <a:endParaRPr lang="en-US" altLang="en-US" sz="1600" b="1" dirty="0">
              <a:solidFill>
                <a:srgbClr val="00B0F0"/>
              </a:solidFill>
            </a:endParaRPr>
          </a:p>
          <a:p>
            <a:pPr>
              <a:lnSpc>
                <a:spcPct val="100000"/>
              </a:lnSpc>
            </a:pPr>
            <a:r>
              <a:rPr lang="en-US" altLang="en-US" sz="1600" b="1" dirty="0">
                <a:solidFill>
                  <a:srgbClr val="00B0F0"/>
                </a:solidFill>
              </a:rPr>
              <a:t>6: (3/2,0,5/2)</a:t>
            </a:r>
            <a:endParaRPr lang="en-US" altLang="en-US" sz="1600" b="1" dirty="0">
              <a:solidFill>
                <a:srgbClr val="00B0F0"/>
              </a:solidFill>
            </a:endParaRPr>
          </a:p>
          <a:p>
            <a:pPr>
              <a:lnSpc>
                <a:spcPct val="100000"/>
              </a:lnSpc>
            </a:pPr>
            <a:r>
              <a:rPr lang="en-US" altLang="en-US" sz="1600" b="1" dirty="0">
                <a:solidFill>
                  <a:srgbClr val="00B0F0"/>
                </a:solidFill>
              </a:rPr>
              <a:t>    (1/2,2,3/2)</a:t>
            </a:r>
            <a:endParaRPr lang="en-US" altLang="en-US" sz="1600" b="1" dirty="0">
              <a:solidFill>
                <a:srgbClr val="00B0F0"/>
              </a:solidFill>
            </a:endParaRPr>
          </a:p>
          <a:p>
            <a:pPr>
              <a:lnSpc>
                <a:spcPct val="100000"/>
              </a:lnSpc>
            </a:pPr>
            <a:r>
              <a:rPr lang="en-US" altLang="en-US" sz="1600" b="1" dirty="0">
                <a:solidFill>
                  <a:srgbClr val="00B0F0"/>
                </a:solidFill>
              </a:rPr>
              <a:t>7: (1/2,0,7/2)</a:t>
            </a:r>
            <a:endParaRPr lang="en-US" altLang="en-US" sz="1600" b="1" dirty="0">
              <a:solidFill>
                <a:srgbClr val="00B0F0"/>
              </a:solidFill>
            </a:endParaRPr>
          </a:p>
          <a:p>
            <a:pPr>
              <a:lnSpc>
                <a:spcPct val="100000"/>
              </a:lnSpc>
            </a:pPr>
            <a:r>
              <a:rPr lang="en-US" altLang="en-US" sz="1600" b="1" dirty="0">
                <a:solidFill>
                  <a:srgbClr val="00B0F0"/>
                </a:solidFill>
              </a:rPr>
              <a:t>    (3/2,1,5/2)</a:t>
            </a:r>
            <a:endParaRPr lang="en-US" altLang="en-US" sz="1600" b="1" dirty="0">
              <a:solidFill>
                <a:srgbClr val="00B0F0"/>
              </a:solidFill>
            </a:endParaRPr>
          </a:p>
          <a:p>
            <a:pPr>
              <a:lnSpc>
                <a:spcPct val="100000"/>
              </a:lnSpc>
            </a:pPr>
            <a:r>
              <a:rPr lang="en-US" altLang="en-US" sz="1600" b="1" dirty="0">
                <a:solidFill>
                  <a:srgbClr val="00B0F0"/>
                </a:solidFill>
              </a:rPr>
              <a:t>    (3/2,2,1/2)</a:t>
            </a:r>
            <a:endParaRPr lang="en-US" altLang="en-US" sz="1600" dirty="0">
              <a:solidFill>
                <a:srgbClr val="00B0F0"/>
              </a:solidFill>
            </a:endParaRPr>
          </a:p>
        </p:txBody>
      </p:sp>
      <p:sp>
        <p:nvSpPr>
          <p:cNvPr id="22" name="TextBox 1"/>
          <p:cNvSpPr txBox="1"/>
          <p:nvPr/>
        </p:nvSpPr>
        <p:spPr>
          <a:xfrm>
            <a:off x="7967635" y="5360670"/>
            <a:ext cx="3662390" cy="1015663"/>
          </a:xfrm>
          <a:prstGeom prst="rect">
            <a:avLst/>
          </a:prstGeom>
          <a:noFill/>
          <a:ln>
            <a:solidFill>
              <a:srgbClr val="00B0F0"/>
            </a:solidFill>
          </a:ln>
          <a:effectLst>
            <a:glow rad="63500">
              <a:schemeClr val="accent4">
                <a:satMod val="175000"/>
                <a:alpha val="40000"/>
              </a:schemeClr>
            </a:glow>
          </a:effectLst>
        </p:spPr>
        <p:txBody>
          <a:bodyPr wrap="square" rtlCol="0">
            <a:spAutoFit/>
          </a:bodyPr>
          <a:lstStyle/>
          <a:p>
            <a:pPr algn="ctr"/>
            <a:r>
              <a:rPr lang="en-US" sz="2000" b="1" dirty="0">
                <a:solidFill>
                  <a:srgbClr val="A426EA"/>
                </a:solidFill>
              </a:rPr>
              <a:t>Magnetic unit cell with propergation vector (1/2,0,1/2), </a:t>
            </a:r>
            <a:r>
              <a:rPr lang="en-US" sz="2000" b="1" i="1" dirty="0">
                <a:solidFill>
                  <a:srgbClr val="A426EA"/>
                </a:solidFill>
                <a:latin typeface="Times New Roman" panose="02020603050405020304" pitchFamily="18" charset="0"/>
                <a:cs typeface="Times New Roman" panose="02020603050405020304" pitchFamily="18" charset="0"/>
              </a:rPr>
              <a:t>i.e. </a:t>
            </a:r>
            <a:r>
              <a:rPr lang="en-US" sz="2000" b="1" i="1" dirty="0" err="1">
                <a:solidFill>
                  <a:srgbClr val="A426EA"/>
                </a:solidFill>
                <a:latin typeface="Times New Roman" panose="02020603050405020304" pitchFamily="18" charset="0"/>
                <a:cs typeface="Times New Roman" panose="02020603050405020304" pitchFamily="18" charset="0"/>
              </a:rPr>
              <a:t>a</a:t>
            </a:r>
            <a:r>
              <a:rPr lang="en-US" sz="2000" b="1" i="1" baseline="-25000" dirty="0" err="1">
                <a:solidFill>
                  <a:srgbClr val="A426EA"/>
                </a:solidFill>
                <a:latin typeface="Times New Roman" panose="02020603050405020304" pitchFamily="18" charset="0"/>
                <a:cs typeface="Times New Roman" panose="02020603050405020304" pitchFamily="18" charset="0"/>
              </a:rPr>
              <a:t>M</a:t>
            </a:r>
            <a:r>
              <a:rPr lang="en-US" sz="2000" b="1" i="1" dirty="0">
                <a:solidFill>
                  <a:srgbClr val="A426EA"/>
                </a:solidFill>
                <a:latin typeface="Times New Roman" panose="02020603050405020304" pitchFamily="18" charset="0"/>
                <a:cs typeface="Times New Roman" panose="02020603050405020304" pitchFamily="18" charset="0"/>
              </a:rPr>
              <a:t>=2a</a:t>
            </a:r>
            <a:r>
              <a:rPr lang="en-US" sz="2000" b="1" i="1" baseline="-25000" dirty="0">
                <a:solidFill>
                  <a:srgbClr val="A426EA"/>
                </a:solidFill>
                <a:latin typeface="Times New Roman" panose="02020603050405020304" pitchFamily="18" charset="0"/>
                <a:cs typeface="Times New Roman" panose="02020603050405020304" pitchFamily="18" charset="0"/>
              </a:rPr>
              <a:t>N</a:t>
            </a:r>
            <a:r>
              <a:rPr lang="en-US" sz="2000" b="1" i="1" dirty="0">
                <a:solidFill>
                  <a:srgbClr val="A426EA"/>
                </a:solidFill>
                <a:latin typeface="Times New Roman" panose="02020603050405020304" pitchFamily="18" charset="0"/>
                <a:cs typeface="Times New Roman" panose="02020603050405020304" pitchFamily="18" charset="0"/>
              </a:rPr>
              <a:t>, </a:t>
            </a:r>
            <a:r>
              <a:rPr lang="en-US" sz="2000" b="1" i="1" dirty="0" err="1">
                <a:solidFill>
                  <a:srgbClr val="A426EA"/>
                </a:solidFill>
                <a:latin typeface="Times New Roman" panose="02020603050405020304" pitchFamily="18" charset="0"/>
                <a:cs typeface="Times New Roman" panose="02020603050405020304" pitchFamily="18" charset="0"/>
              </a:rPr>
              <a:t>b</a:t>
            </a:r>
            <a:r>
              <a:rPr lang="en-US" sz="2000" b="1" i="1" baseline="-25000" dirty="0" err="1">
                <a:solidFill>
                  <a:srgbClr val="A426EA"/>
                </a:solidFill>
                <a:latin typeface="Times New Roman" panose="02020603050405020304" pitchFamily="18" charset="0"/>
                <a:cs typeface="Times New Roman" panose="02020603050405020304" pitchFamily="18" charset="0"/>
              </a:rPr>
              <a:t>M</a:t>
            </a:r>
            <a:r>
              <a:rPr lang="en-US" sz="2000" b="1" i="1" dirty="0">
                <a:solidFill>
                  <a:srgbClr val="A426EA"/>
                </a:solidFill>
                <a:latin typeface="Times New Roman" panose="02020603050405020304" pitchFamily="18" charset="0"/>
                <a:cs typeface="Times New Roman" panose="02020603050405020304" pitchFamily="18" charset="0"/>
              </a:rPr>
              <a:t>=</a:t>
            </a:r>
            <a:r>
              <a:rPr lang="en-US" sz="2000" b="1" i="1" dirty="0" err="1">
                <a:solidFill>
                  <a:srgbClr val="A426EA"/>
                </a:solidFill>
                <a:latin typeface="Times New Roman" panose="02020603050405020304" pitchFamily="18" charset="0"/>
                <a:cs typeface="Times New Roman" panose="02020603050405020304" pitchFamily="18" charset="0"/>
              </a:rPr>
              <a:t>b</a:t>
            </a:r>
            <a:r>
              <a:rPr lang="en-US" sz="2000" b="1" i="1" baseline="-25000" dirty="0" err="1">
                <a:solidFill>
                  <a:srgbClr val="A426EA"/>
                </a:solidFill>
                <a:latin typeface="Times New Roman" panose="02020603050405020304" pitchFamily="18" charset="0"/>
                <a:cs typeface="Times New Roman" panose="02020603050405020304" pitchFamily="18" charset="0"/>
              </a:rPr>
              <a:t>N</a:t>
            </a:r>
            <a:r>
              <a:rPr lang="en-US" sz="2000" b="1" i="1" dirty="0">
                <a:solidFill>
                  <a:srgbClr val="A426EA"/>
                </a:solidFill>
                <a:latin typeface="Times New Roman" panose="02020603050405020304" pitchFamily="18" charset="0"/>
                <a:cs typeface="Times New Roman" panose="02020603050405020304" pitchFamily="18" charset="0"/>
              </a:rPr>
              <a:t>, </a:t>
            </a:r>
            <a:r>
              <a:rPr lang="en-US" sz="2000" b="1" i="1" dirty="0" err="1">
                <a:solidFill>
                  <a:srgbClr val="A426EA"/>
                </a:solidFill>
                <a:latin typeface="Times New Roman" panose="02020603050405020304" pitchFamily="18" charset="0"/>
                <a:cs typeface="Times New Roman" panose="02020603050405020304" pitchFamily="18" charset="0"/>
              </a:rPr>
              <a:t>c</a:t>
            </a:r>
            <a:r>
              <a:rPr lang="en-US" sz="2000" b="1" i="1" baseline="-25000" dirty="0" err="1">
                <a:solidFill>
                  <a:srgbClr val="A426EA"/>
                </a:solidFill>
                <a:latin typeface="Times New Roman" panose="02020603050405020304" pitchFamily="18" charset="0"/>
                <a:cs typeface="Times New Roman" panose="02020603050405020304" pitchFamily="18" charset="0"/>
              </a:rPr>
              <a:t>M</a:t>
            </a:r>
            <a:r>
              <a:rPr lang="en-US" sz="2000" b="1" i="1" dirty="0">
                <a:solidFill>
                  <a:srgbClr val="A426EA"/>
                </a:solidFill>
                <a:latin typeface="Times New Roman" panose="02020603050405020304" pitchFamily="18" charset="0"/>
                <a:cs typeface="Times New Roman" panose="02020603050405020304" pitchFamily="18" charset="0"/>
              </a:rPr>
              <a:t>=2c</a:t>
            </a:r>
            <a:r>
              <a:rPr lang="en-US" sz="2000" b="1" i="1" baseline="-25000" dirty="0">
                <a:solidFill>
                  <a:srgbClr val="A426EA"/>
                </a:solidFill>
                <a:latin typeface="Times New Roman" panose="02020603050405020304" pitchFamily="18" charset="0"/>
                <a:cs typeface="Times New Roman" panose="02020603050405020304" pitchFamily="18" charset="0"/>
              </a:rPr>
              <a:t>N</a:t>
            </a:r>
            <a:endParaRPr lang="en-US" sz="2000" b="1" i="1" baseline="-25000" dirty="0">
              <a:solidFill>
                <a:srgbClr val="A426EA"/>
              </a:solidFill>
              <a:latin typeface="Times New Roman" panose="02020603050405020304" pitchFamily="18" charset="0"/>
              <a:cs typeface="Times New Roman" panose="02020603050405020304" pitchFamily="18" charset="0"/>
            </a:endParaRPr>
          </a:p>
        </p:txBody>
      </p:sp>
      <p:sp>
        <p:nvSpPr>
          <p:cNvPr id="23" name="TextBox 20"/>
          <p:cNvSpPr txBox="1"/>
          <p:nvPr/>
        </p:nvSpPr>
        <p:spPr>
          <a:xfrm>
            <a:off x="8164830" y="1112212"/>
            <a:ext cx="3541395" cy="707886"/>
          </a:xfrm>
          <a:prstGeom prst="rect">
            <a:avLst/>
          </a:prstGeom>
          <a:noFill/>
          <a:ln>
            <a:solidFill>
              <a:srgbClr val="00B0F0"/>
            </a:solidFill>
          </a:ln>
          <a:effectLst>
            <a:glow rad="63500">
              <a:schemeClr val="accent5">
                <a:satMod val="175000"/>
                <a:alpha val="40000"/>
              </a:schemeClr>
            </a:glow>
          </a:effectLst>
        </p:spPr>
        <p:txBody>
          <a:bodyPr wrap="square" rtlCol="0">
            <a:spAutoFit/>
          </a:bodyPr>
          <a:lstStyle/>
          <a:p>
            <a:pPr algn="ctr"/>
            <a:r>
              <a:rPr lang="en-US" sz="2000" b="1" dirty="0">
                <a:solidFill>
                  <a:srgbClr val="00B0F0"/>
                </a:solidFill>
              </a:rPr>
              <a:t>Indexed by nuclear unit cell</a:t>
            </a:r>
            <a:endParaRPr lang="en-US" sz="2000" b="1" dirty="0">
              <a:solidFill>
                <a:srgbClr val="00B0F0"/>
              </a:solidFill>
            </a:endParaRPr>
          </a:p>
          <a:p>
            <a:pPr algn="ctr"/>
            <a:r>
              <a:rPr lang="en-US" sz="2000" b="1" i="1" dirty="0">
                <a:solidFill>
                  <a:srgbClr val="00B0F0"/>
                </a:solidFill>
                <a:latin typeface="Times New Roman" panose="02020603050405020304" pitchFamily="18" charset="0"/>
                <a:cs typeface="Times New Roman" panose="02020603050405020304" pitchFamily="18" charset="0"/>
              </a:rPr>
              <a:t>i.e. </a:t>
            </a:r>
            <a:r>
              <a:rPr lang="en-US" sz="2000" b="1" i="1" dirty="0" err="1">
                <a:solidFill>
                  <a:srgbClr val="00B0F0"/>
                </a:solidFill>
                <a:latin typeface="Times New Roman" panose="02020603050405020304" pitchFamily="18" charset="0"/>
                <a:cs typeface="Times New Roman" panose="02020603050405020304" pitchFamily="18" charset="0"/>
              </a:rPr>
              <a:t>a</a:t>
            </a:r>
            <a:r>
              <a:rPr lang="en-US" sz="2000" b="1" i="1" baseline="-25000" dirty="0" err="1">
                <a:solidFill>
                  <a:srgbClr val="00B0F0"/>
                </a:solidFill>
                <a:latin typeface="Times New Roman" panose="02020603050405020304" pitchFamily="18" charset="0"/>
                <a:cs typeface="Times New Roman" panose="02020603050405020304" pitchFamily="18" charset="0"/>
              </a:rPr>
              <a:t>M</a:t>
            </a:r>
            <a:r>
              <a:rPr lang="en-US" sz="2000" b="1" i="1" dirty="0">
                <a:solidFill>
                  <a:srgbClr val="00B0F0"/>
                </a:solidFill>
                <a:latin typeface="Times New Roman" panose="02020603050405020304" pitchFamily="18" charset="0"/>
                <a:cs typeface="Times New Roman" panose="02020603050405020304" pitchFamily="18" charset="0"/>
              </a:rPr>
              <a:t>=</a:t>
            </a:r>
            <a:r>
              <a:rPr lang="en-US" sz="2000" b="1" i="1" dirty="0" err="1">
                <a:solidFill>
                  <a:srgbClr val="00B0F0"/>
                </a:solidFill>
                <a:latin typeface="Times New Roman" panose="02020603050405020304" pitchFamily="18" charset="0"/>
                <a:cs typeface="Times New Roman" panose="02020603050405020304" pitchFamily="18" charset="0"/>
              </a:rPr>
              <a:t>a</a:t>
            </a:r>
            <a:r>
              <a:rPr lang="en-US" sz="2000" b="1" i="1" baseline="-25000" dirty="0" err="1">
                <a:solidFill>
                  <a:srgbClr val="00B0F0"/>
                </a:solidFill>
                <a:latin typeface="Times New Roman" panose="02020603050405020304" pitchFamily="18" charset="0"/>
                <a:cs typeface="Times New Roman" panose="02020603050405020304" pitchFamily="18" charset="0"/>
              </a:rPr>
              <a:t>N</a:t>
            </a:r>
            <a:r>
              <a:rPr lang="en-US" sz="2000" b="1" i="1" dirty="0">
                <a:solidFill>
                  <a:srgbClr val="00B0F0"/>
                </a:solidFill>
                <a:latin typeface="Times New Roman" panose="02020603050405020304" pitchFamily="18" charset="0"/>
                <a:cs typeface="Times New Roman" panose="02020603050405020304" pitchFamily="18" charset="0"/>
              </a:rPr>
              <a:t>, </a:t>
            </a:r>
            <a:r>
              <a:rPr lang="en-US" sz="2000" b="1" i="1" dirty="0" err="1">
                <a:solidFill>
                  <a:srgbClr val="00B0F0"/>
                </a:solidFill>
                <a:latin typeface="Times New Roman" panose="02020603050405020304" pitchFamily="18" charset="0"/>
                <a:cs typeface="Times New Roman" panose="02020603050405020304" pitchFamily="18" charset="0"/>
              </a:rPr>
              <a:t>b</a:t>
            </a:r>
            <a:r>
              <a:rPr lang="en-US" sz="2000" b="1" i="1" baseline="-25000" dirty="0" err="1">
                <a:solidFill>
                  <a:srgbClr val="00B0F0"/>
                </a:solidFill>
                <a:latin typeface="Times New Roman" panose="02020603050405020304" pitchFamily="18" charset="0"/>
                <a:cs typeface="Times New Roman" panose="02020603050405020304" pitchFamily="18" charset="0"/>
              </a:rPr>
              <a:t>M</a:t>
            </a:r>
            <a:r>
              <a:rPr lang="en-US" sz="2000" b="1" i="1" dirty="0">
                <a:solidFill>
                  <a:srgbClr val="00B0F0"/>
                </a:solidFill>
                <a:latin typeface="Times New Roman" panose="02020603050405020304" pitchFamily="18" charset="0"/>
                <a:cs typeface="Times New Roman" panose="02020603050405020304" pitchFamily="18" charset="0"/>
              </a:rPr>
              <a:t>=</a:t>
            </a:r>
            <a:r>
              <a:rPr lang="en-US" sz="2000" b="1" i="1" dirty="0" err="1">
                <a:solidFill>
                  <a:srgbClr val="00B0F0"/>
                </a:solidFill>
                <a:latin typeface="Times New Roman" panose="02020603050405020304" pitchFamily="18" charset="0"/>
                <a:cs typeface="Times New Roman" panose="02020603050405020304" pitchFamily="18" charset="0"/>
              </a:rPr>
              <a:t>b</a:t>
            </a:r>
            <a:r>
              <a:rPr lang="en-US" sz="2000" b="1" i="1" baseline="-25000" dirty="0" err="1">
                <a:solidFill>
                  <a:srgbClr val="00B0F0"/>
                </a:solidFill>
                <a:latin typeface="Times New Roman" panose="02020603050405020304" pitchFamily="18" charset="0"/>
                <a:cs typeface="Times New Roman" panose="02020603050405020304" pitchFamily="18" charset="0"/>
              </a:rPr>
              <a:t>N</a:t>
            </a:r>
            <a:r>
              <a:rPr lang="en-US" sz="2000" b="1" i="1" dirty="0">
                <a:solidFill>
                  <a:srgbClr val="00B0F0"/>
                </a:solidFill>
                <a:latin typeface="Times New Roman" panose="02020603050405020304" pitchFamily="18" charset="0"/>
                <a:cs typeface="Times New Roman" panose="02020603050405020304" pitchFamily="18" charset="0"/>
              </a:rPr>
              <a:t>, </a:t>
            </a:r>
            <a:r>
              <a:rPr lang="en-US" sz="2000" b="1" i="1" dirty="0" err="1">
                <a:solidFill>
                  <a:srgbClr val="00B0F0"/>
                </a:solidFill>
                <a:latin typeface="Times New Roman" panose="02020603050405020304" pitchFamily="18" charset="0"/>
                <a:cs typeface="Times New Roman" panose="02020603050405020304" pitchFamily="18" charset="0"/>
              </a:rPr>
              <a:t>c</a:t>
            </a:r>
            <a:r>
              <a:rPr lang="en-US" sz="2000" b="1" i="1" baseline="-25000" dirty="0" err="1">
                <a:solidFill>
                  <a:srgbClr val="00B0F0"/>
                </a:solidFill>
                <a:latin typeface="Times New Roman" panose="02020603050405020304" pitchFamily="18" charset="0"/>
                <a:cs typeface="Times New Roman" panose="02020603050405020304" pitchFamily="18" charset="0"/>
              </a:rPr>
              <a:t>M</a:t>
            </a:r>
            <a:r>
              <a:rPr lang="en-US" sz="2000" b="1" i="1" dirty="0">
                <a:solidFill>
                  <a:srgbClr val="00B0F0"/>
                </a:solidFill>
                <a:latin typeface="Times New Roman" panose="02020603050405020304" pitchFamily="18" charset="0"/>
                <a:cs typeface="Times New Roman" panose="02020603050405020304" pitchFamily="18" charset="0"/>
              </a:rPr>
              <a:t>=</a:t>
            </a:r>
            <a:r>
              <a:rPr lang="en-US" sz="2000" b="1" i="1" dirty="0" err="1">
                <a:solidFill>
                  <a:srgbClr val="00B0F0"/>
                </a:solidFill>
                <a:latin typeface="Times New Roman" panose="02020603050405020304" pitchFamily="18" charset="0"/>
                <a:cs typeface="Times New Roman" panose="02020603050405020304" pitchFamily="18" charset="0"/>
              </a:rPr>
              <a:t>c</a:t>
            </a:r>
            <a:r>
              <a:rPr lang="en-US" sz="2000" b="1" i="1" baseline="-25000" dirty="0" err="1">
                <a:solidFill>
                  <a:srgbClr val="00B0F0"/>
                </a:solidFill>
                <a:latin typeface="Times New Roman" panose="02020603050405020304" pitchFamily="18" charset="0"/>
                <a:cs typeface="Times New Roman" panose="02020603050405020304" pitchFamily="18" charset="0"/>
              </a:rPr>
              <a:t>N</a:t>
            </a:r>
            <a:endParaRPr lang="en-US" sz="2000" b="1" i="1" baseline="-25000" dirty="0">
              <a:solidFill>
                <a:srgbClr val="00B0F0"/>
              </a:solidFill>
              <a:latin typeface="Times New Roman" panose="02020603050405020304" pitchFamily="18" charset="0"/>
              <a:cs typeface="Times New Roman" panose="02020603050405020304" pitchFamily="18" charset="0"/>
            </a:endParaRPr>
          </a:p>
        </p:txBody>
      </p:sp>
      <p:sp>
        <p:nvSpPr>
          <p:cNvPr id="24" name="Text Box 14"/>
          <p:cNvSpPr txBox="1">
            <a:spLocks noChangeArrowheads="1"/>
          </p:cNvSpPr>
          <p:nvPr/>
        </p:nvSpPr>
        <p:spPr bwMode="auto">
          <a:xfrm>
            <a:off x="10639425" y="2306509"/>
            <a:ext cx="985520" cy="3044825"/>
          </a:xfrm>
          <a:prstGeom prst="rect">
            <a:avLst/>
          </a:prstGeom>
          <a:noFill/>
          <a:ln w="9525">
            <a:solidFill>
              <a:schemeClr val="accent2"/>
            </a:solidFill>
            <a:miter lim="800000"/>
          </a:ln>
          <a:effectLst>
            <a:glow rad="63500">
              <a:schemeClr val="accent4">
                <a:satMod val="175000"/>
                <a:alpha val="40000"/>
              </a:schemeClr>
            </a:glow>
            <a:outerShdw dist="107763" dir="18900000" algn="ctr" rotWithShape="0">
              <a:schemeClr val="bg2"/>
            </a:outerShdw>
          </a:effectLst>
        </p:spPr>
        <p:txBody>
          <a:bodyPr wrap="square" lIns="91429" tIns="45714" rIns="91429" bIns="45714">
            <a:spAutoFit/>
          </a:bodyPr>
          <a:lstStyle/>
          <a:p>
            <a:pPr>
              <a:lnSpc>
                <a:spcPct val="100000"/>
              </a:lnSpc>
            </a:pPr>
            <a:r>
              <a:rPr lang="en-US" altLang="en-US" sz="1600" b="1" dirty="0">
                <a:solidFill>
                  <a:srgbClr val="A426EA"/>
                </a:solidFill>
              </a:rPr>
              <a:t>1: (101)</a:t>
            </a:r>
            <a:endParaRPr lang="en-US" altLang="en-US" sz="1600" b="1" dirty="0">
              <a:solidFill>
                <a:srgbClr val="A426EA"/>
              </a:solidFill>
            </a:endParaRPr>
          </a:p>
          <a:p>
            <a:pPr>
              <a:lnSpc>
                <a:spcPct val="100000"/>
              </a:lnSpc>
            </a:pPr>
            <a:r>
              <a:rPr lang="en-US" altLang="en-US" sz="1600" b="1" dirty="0">
                <a:solidFill>
                  <a:srgbClr val="A426EA"/>
                </a:solidFill>
              </a:rPr>
              <a:t>2: (111)</a:t>
            </a:r>
            <a:endParaRPr lang="en-US" altLang="en-US" sz="1600" b="1" dirty="0">
              <a:solidFill>
                <a:srgbClr val="A426EA"/>
              </a:solidFill>
            </a:endParaRPr>
          </a:p>
          <a:p>
            <a:pPr>
              <a:lnSpc>
                <a:spcPct val="100000"/>
              </a:lnSpc>
            </a:pPr>
            <a:r>
              <a:rPr lang="en-US" altLang="en-US" sz="1600" b="1" dirty="0">
                <a:solidFill>
                  <a:srgbClr val="A426EA"/>
                </a:solidFill>
              </a:rPr>
              <a:t>3: (113)</a:t>
            </a:r>
            <a:endParaRPr lang="en-US" altLang="en-US" sz="1600" b="1" dirty="0">
              <a:solidFill>
                <a:srgbClr val="A426EA"/>
              </a:solidFill>
            </a:endParaRPr>
          </a:p>
          <a:p>
            <a:pPr>
              <a:lnSpc>
                <a:spcPct val="100000"/>
              </a:lnSpc>
            </a:pPr>
            <a:r>
              <a:rPr lang="en-US" altLang="en-US" sz="1600" b="1" dirty="0">
                <a:solidFill>
                  <a:srgbClr val="A426EA"/>
                </a:solidFill>
              </a:rPr>
              <a:t>4: (105)</a:t>
            </a:r>
            <a:endParaRPr lang="en-US" altLang="en-US" sz="1600" b="1" dirty="0">
              <a:solidFill>
                <a:srgbClr val="A426EA"/>
              </a:solidFill>
            </a:endParaRPr>
          </a:p>
          <a:p>
            <a:pPr>
              <a:lnSpc>
                <a:spcPct val="100000"/>
              </a:lnSpc>
            </a:pPr>
            <a:r>
              <a:rPr lang="en-US" altLang="en-US" sz="1600" b="1" dirty="0">
                <a:solidFill>
                  <a:srgbClr val="A426EA"/>
                </a:solidFill>
              </a:rPr>
              <a:t>    (311)</a:t>
            </a:r>
            <a:endParaRPr lang="en-US" altLang="en-US" sz="1600" b="1" dirty="0">
              <a:solidFill>
                <a:srgbClr val="A426EA"/>
              </a:solidFill>
            </a:endParaRPr>
          </a:p>
          <a:p>
            <a:pPr>
              <a:lnSpc>
                <a:spcPct val="100000"/>
              </a:lnSpc>
            </a:pPr>
            <a:r>
              <a:rPr lang="en-US" altLang="en-US" sz="1600" b="1" dirty="0">
                <a:solidFill>
                  <a:srgbClr val="A426EA"/>
                </a:solidFill>
              </a:rPr>
              <a:t>5: (115)</a:t>
            </a:r>
            <a:endParaRPr lang="en-US" altLang="en-US" sz="1600" b="1" dirty="0">
              <a:solidFill>
                <a:srgbClr val="A426EA"/>
              </a:solidFill>
            </a:endParaRPr>
          </a:p>
          <a:p>
            <a:pPr>
              <a:lnSpc>
                <a:spcPct val="100000"/>
              </a:lnSpc>
            </a:pPr>
            <a:r>
              <a:rPr lang="en-US" altLang="en-US" sz="1600" b="1" dirty="0">
                <a:solidFill>
                  <a:srgbClr val="A426EA"/>
                </a:solidFill>
              </a:rPr>
              <a:t>    (121)</a:t>
            </a:r>
            <a:endParaRPr lang="en-US" altLang="en-US" sz="1600" b="1" dirty="0">
              <a:solidFill>
                <a:srgbClr val="A426EA"/>
              </a:solidFill>
            </a:endParaRPr>
          </a:p>
          <a:p>
            <a:pPr>
              <a:lnSpc>
                <a:spcPct val="100000"/>
              </a:lnSpc>
            </a:pPr>
            <a:r>
              <a:rPr lang="en-US" altLang="en-US" sz="1600" b="1" dirty="0">
                <a:solidFill>
                  <a:srgbClr val="A426EA"/>
                </a:solidFill>
              </a:rPr>
              <a:t>6: (305)</a:t>
            </a:r>
            <a:endParaRPr lang="en-US" altLang="en-US" sz="1600" b="1" dirty="0">
              <a:solidFill>
                <a:srgbClr val="A426EA"/>
              </a:solidFill>
            </a:endParaRPr>
          </a:p>
          <a:p>
            <a:pPr>
              <a:lnSpc>
                <a:spcPct val="100000"/>
              </a:lnSpc>
            </a:pPr>
            <a:r>
              <a:rPr lang="en-US" altLang="en-US" sz="1600" b="1" dirty="0">
                <a:solidFill>
                  <a:srgbClr val="A426EA"/>
                </a:solidFill>
              </a:rPr>
              <a:t>    (123)</a:t>
            </a:r>
            <a:endParaRPr lang="en-US" altLang="en-US" sz="1600" b="1" dirty="0">
              <a:solidFill>
                <a:srgbClr val="A426EA"/>
              </a:solidFill>
            </a:endParaRPr>
          </a:p>
          <a:p>
            <a:pPr>
              <a:lnSpc>
                <a:spcPct val="100000"/>
              </a:lnSpc>
            </a:pPr>
            <a:r>
              <a:rPr lang="en-US" altLang="en-US" sz="1600" b="1" dirty="0">
                <a:solidFill>
                  <a:srgbClr val="A426EA"/>
                </a:solidFill>
              </a:rPr>
              <a:t>7: (107)</a:t>
            </a:r>
            <a:endParaRPr lang="en-US" altLang="en-US" sz="1600" b="1" dirty="0">
              <a:solidFill>
                <a:srgbClr val="A426EA"/>
              </a:solidFill>
            </a:endParaRPr>
          </a:p>
          <a:p>
            <a:pPr>
              <a:lnSpc>
                <a:spcPct val="100000"/>
              </a:lnSpc>
            </a:pPr>
            <a:r>
              <a:rPr lang="en-US" altLang="en-US" sz="1600" b="1" dirty="0">
                <a:solidFill>
                  <a:srgbClr val="A426EA"/>
                </a:solidFill>
              </a:rPr>
              <a:t>    (315)</a:t>
            </a:r>
            <a:endParaRPr lang="en-US" altLang="en-US" sz="1600" b="1" dirty="0">
              <a:solidFill>
                <a:srgbClr val="A426EA"/>
              </a:solidFill>
            </a:endParaRPr>
          </a:p>
          <a:p>
            <a:pPr>
              <a:lnSpc>
                <a:spcPct val="100000"/>
              </a:lnSpc>
            </a:pPr>
            <a:r>
              <a:rPr lang="en-US" altLang="en-US" sz="1600" b="1" dirty="0">
                <a:solidFill>
                  <a:srgbClr val="A426EA"/>
                </a:solidFill>
              </a:rPr>
              <a:t>    (321)</a:t>
            </a:r>
            <a:endParaRPr lang="en-US" altLang="en-US" sz="1600" dirty="0">
              <a:solidFill>
                <a:srgbClr val="A426EA"/>
              </a:solidFill>
            </a:endParaRPr>
          </a:p>
        </p:txBody>
      </p:sp>
      <p:sp>
        <p:nvSpPr>
          <p:cNvPr id="26" name="文本框 25"/>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5" name="Rectangle 4"/>
          <p:cNvSpPr/>
          <p:nvPr/>
        </p:nvSpPr>
        <p:spPr>
          <a:xfrm>
            <a:off x="0" y="3693"/>
            <a:ext cx="12192000" cy="75703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005772" y="123469"/>
            <a:ext cx="5739072" cy="523220"/>
          </a:xfrm>
          <a:prstGeom prst="rect">
            <a:avLst/>
          </a:prstGeom>
          <a:noFill/>
        </p:spPr>
        <p:txBody>
          <a:bodyPr wrap="none" rtlCol="0">
            <a:spAutoFit/>
          </a:bodyPr>
          <a:lstStyle/>
          <a:p>
            <a:pPr algn="l"/>
            <a:r>
              <a:rPr lang="en-US" sz="2800" b="1" dirty="0">
                <a:solidFill>
                  <a:srgbClr val="FF0000"/>
                </a:solidFill>
                <a:latin typeface="Arial" panose="020B0604020202020204" pitchFamily="34" charset="0"/>
                <a:cs typeface="Arial" panose="020B0604020202020204" pitchFamily="34" charset="0"/>
                <a:sym typeface="+mn-ea"/>
              </a:rPr>
              <a:t>AFM: M-cell has an enlarged cell</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10" name="文本框 14"/>
          <p:cNvSpPr txBox="1"/>
          <p:nvPr/>
        </p:nvSpPr>
        <p:spPr>
          <a:xfrm>
            <a:off x="6576444" y="4310056"/>
            <a:ext cx="931903" cy="400110"/>
          </a:xfrm>
          <a:prstGeom prst="rect">
            <a:avLst/>
          </a:prstGeom>
          <a:noFill/>
        </p:spPr>
        <p:txBody>
          <a:bodyPr wrap="square" rtlCol="0">
            <a:spAutoFit/>
          </a:bodyPr>
          <a:lstStyle/>
          <a:p>
            <a:r>
              <a:rPr lang="en-US" altLang="zh-CN" sz="2000" b="1" dirty="0">
                <a:solidFill>
                  <a:srgbClr val="FF0000"/>
                </a:solidFill>
                <a:latin typeface="Arial" panose="020B0604020202020204" pitchFamily="34" charset="0"/>
                <a:cs typeface="Arial" panose="020B0604020202020204" pitchFamily="34" charset="0"/>
              </a:rPr>
              <a:t>N-cell</a:t>
            </a:r>
            <a:endParaRPr lang="en-US" altLang="zh-CN" sz="2000" b="1" dirty="0">
              <a:solidFill>
                <a:srgbClr val="FF0000"/>
              </a:solidFill>
              <a:latin typeface="Arial" panose="020B0604020202020204" pitchFamily="34" charset="0"/>
              <a:cs typeface="Arial" panose="020B0604020202020204" pitchFamily="34" charset="0"/>
            </a:endParaRPr>
          </a:p>
        </p:txBody>
      </p:sp>
      <p:sp>
        <p:nvSpPr>
          <p:cNvPr id="16" name="TextBox 15"/>
          <p:cNvSpPr txBox="1"/>
          <p:nvPr/>
        </p:nvSpPr>
        <p:spPr>
          <a:xfrm>
            <a:off x="6867578" y="4669197"/>
            <a:ext cx="388048" cy="464739"/>
          </a:xfrm>
          <a:prstGeom prst="rect">
            <a:avLst/>
          </a:prstGeom>
          <a:noFill/>
        </p:spPr>
        <p:txBody>
          <a:bodyPr wrap="square" rtlCol="0">
            <a:spAutoFit/>
          </a:bodyPr>
          <a:lstStyle/>
          <a:p>
            <a:r>
              <a:rPr lang="en-US" sz="2400" b="1" i="1" dirty="0">
                <a:solidFill>
                  <a:srgbClr val="FF0000"/>
                </a:solidFill>
                <a:latin typeface="Times New Roman" panose="02020603050405020304" pitchFamily="18" charset="0"/>
                <a:cs typeface="Times New Roman" panose="02020603050405020304" pitchFamily="18" charset="0"/>
              </a:rPr>
              <a:t>a</a:t>
            </a:r>
            <a:endParaRPr lang="en-US" sz="2400" b="1" i="1" dirty="0">
              <a:solidFill>
                <a:srgbClr val="FF0000"/>
              </a:solidFill>
              <a:latin typeface="Times New Roman" panose="02020603050405020304" pitchFamily="18" charset="0"/>
              <a:cs typeface="Times New Roman" panose="02020603050405020304" pitchFamily="18" charset="0"/>
            </a:endParaRPr>
          </a:p>
        </p:txBody>
      </p:sp>
      <p:sp>
        <p:nvSpPr>
          <p:cNvPr id="18" name="TextBox 17"/>
          <p:cNvSpPr txBox="1"/>
          <p:nvPr/>
        </p:nvSpPr>
        <p:spPr>
          <a:xfrm>
            <a:off x="7478698" y="4498572"/>
            <a:ext cx="388048" cy="464739"/>
          </a:xfrm>
          <a:prstGeom prst="rect">
            <a:avLst/>
          </a:prstGeom>
          <a:noFill/>
        </p:spPr>
        <p:txBody>
          <a:bodyPr wrap="square" rtlCol="0">
            <a:spAutoFit/>
          </a:bodyPr>
          <a:lstStyle/>
          <a:p>
            <a:r>
              <a:rPr lang="en-US" sz="2400" b="1" i="1" dirty="0">
                <a:solidFill>
                  <a:srgbClr val="FF0000"/>
                </a:solidFill>
                <a:latin typeface="Times New Roman" panose="02020603050405020304" pitchFamily="18" charset="0"/>
                <a:cs typeface="Times New Roman" panose="02020603050405020304" pitchFamily="18" charset="0"/>
              </a:rPr>
              <a:t>c</a:t>
            </a:r>
            <a:endParaRPr lang="en-US" sz="2400" b="1" i="1" dirty="0">
              <a:solidFill>
                <a:srgbClr val="FF0000"/>
              </a:solidFill>
              <a:latin typeface="Times New Roman" panose="02020603050405020304" pitchFamily="18" charset="0"/>
              <a:cs typeface="Times New Roman" panose="02020603050405020304" pitchFamily="18" charset="0"/>
            </a:endParaRPr>
          </a:p>
        </p:txBody>
      </p:sp>
      <p:cxnSp>
        <p:nvCxnSpPr>
          <p:cNvPr id="8" name="Straight Arrow Connector 7"/>
          <p:cNvCxnSpPr/>
          <p:nvPr/>
        </p:nvCxnSpPr>
        <p:spPr>
          <a:xfrm flipV="1">
            <a:off x="7392452" y="4299649"/>
            <a:ext cx="674060" cy="2104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7255626" y="4744262"/>
            <a:ext cx="3383799" cy="7811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0" y="-13970"/>
            <a:ext cx="656590"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M-cell</a:t>
            </a:r>
            <a:endParaRPr lang="en-US" altLang="zh-CN" sz="1400">
              <a:latin typeface="Arial" panose="020B0604020202020204" pitchFamily="34" charset="0"/>
              <a:cs typeface="Arial" panose="020B0604020202020204" pitchFamily="34" charset="0"/>
            </a:endParaRPr>
          </a:p>
        </p:txBody>
      </p:sp>
      <p:pic>
        <p:nvPicPr>
          <p:cNvPr id="11" name="图片 10" descr="屏幕截图 2024-05-27 081805"/>
          <p:cNvPicPr>
            <a:picLocks noChangeAspect="1"/>
          </p:cNvPicPr>
          <p:nvPr/>
        </p:nvPicPr>
        <p:blipFill>
          <a:blip r:embed="rId2"/>
          <a:stretch>
            <a:fillRect/>
          </a:stretch>
        </p:blipFill>
        <p:spPr>
          <a:xfrm>
            <a:off x="262890" y="967105"/>
            <a:ext cx="4648835" cy="5034915"/>
          </a:xfrm>
          <a:prstGeom prst="rect">
            <a:avLst/>
          </a:prstGeom>
        </p:spPr>
      </p:pic>
      <p:sp>
        <p:nvSpPr>
          <p:cNvPr id="12" name="文本框 11"/>
          <p:cNvSpPr txBox="1"/>
          <p:nvPr/>
        </p:nvSpPr>
        <p:spPr>
          <a:xfrm>
            <a:off x="1263650" y="5942965"/>
            <a:ext cx="351790" cy="275590"/>
          </a:xfrm>
          <a:prstGeom prst="rect">
            <a:avLst/>
          </a:prstGeom>
          <a:noFill/>
        </p:spPr>
        <p:txBody>
          <a:bodyPr wrap="none" rtlCol="0">
            <a:spAutoFit/>
          </a:bodyPr>
          <a:lstStyle/>
          <a:p>
            <a:r>
              <a:rPr lang="en-US" altLang="zh-CN" sz="1200" b="1">
                <a:latin typeface="Arial" panose="020B0604020202020204" pitchFamily="34" charset="0"/>
                <a:cs typeface="Arial" panose="020B0604020202020204" pitchFamily="34" charset="0"/>
              </a:rPr>
              <a:t>10</a:t>
            </a:r>
            <a:endParaRPr lang="en-US" altLang="zh-CN" sz="1200" b="1">
              <a:latin typeface="Arial" panose="020B0604020202020204" pitchFamily="34" charset="0"/>
              <a:cs typeface="Arial" panose="020B0604020202020204" pitchFamily="34" charset="0"/>
            </a:endParaRPr>
          </a:p>
        </p:txBody>
      </p:sp>
      <p:sp>
        <p:nvSpPr>
          <p:cNvPr id="13" name="文本框 12"/>
          <p:cNvSpPr txBox="1"/>
          <p:nvPr/>
        </p:nvSpPr>
        <p:spPr>
          <a:xfrm>
            <a:off x="1906270" y="5942965"/>
            <a:ext cx="367030" cy="275590"/>
          </a:xfrm>
          <a:prstGeom prst="rect">
            <a:avLst/>
          </a:prstGeom>
          <a:noFill/>
        </p:spPr>
        <p:txBody>
          <a:bodyPr wrap="square" rtlCol="0">
            <a:spAutoFit/>
          </a:bodyPr>
          <a:lstStyle/>
          <a:p>
            <a:r>
              <a:rPr lang="en-US" altLang="zh-CN" sz="1200" b="1">
                <a:latin typeface="Arial" panose="020B0604020202020204" pitchFamily="34" charset="0"/>
                <a:cs typeface="Arial" panose="020B0604020202020204" pitchFamily="34" charset="0"/>
              </a:rPr>
              <a:t>20</a:t>
            </a:r>
            <a:endParaRPr lang="en-US" altLang="zh-CN" sz="1200" b="1">
              <a:latin typeface="Arial" panose="020B0604020202020204" pitchFamily="34" charset="0"/>
              <a:cs typeface="Arial" panose="020B0604020202020204" pitchFamily="34" charset="0"/>
            </a:endParaRPr>
          </a:p>
        </p:txBody>
      </p:sp>
      <p:sp>
        <p:nvSpPr>
          <p:cNvPr id="15" name="文本框 14"/>
          <p:cNvSpPr txBox="1"/>
          <p:nvPr/>
        </p:nvSpPr>
        <p:spPr>
          <a:xfrm>
            <a:off x="2554605" y="5942965"/>
            <a:ext cx="372745" cy="275590"/>
          </a:xfrm>
          <a:prstGeom prst="rect">
            <a:avLst/>
          </a:prstGeom>
          <a:noFill/>
        </p:spPr>
        <p:txBody>
          <a:bodyPr wrap="square" rtlCol="0">
            <a:spAutoFit/>
          </a:bodyPr>
          <a:lstStyle/>
          <a:p>
            <a:r>
              <a:rPr lang="en-US" altLang="zh-CN" sz="1200" b="1">
                <a:latin typeface="Arial" panose="020B0604020202020204" pitchFamily="34" charset="0"/>
                <a:cs typeface="Arial" panose="020B0604020202020204" pitchFamily="34" charset="0"/>
              </a:rPr>
              <a:t>30</a:t>
            </a:r>
            <a:endParaRPr lang="en-US" altLang="zh-CN" sz="1200" b="1">
              <a:latin typeface="Arial" panose="020B0604020202020204" pitchFamily="34" charset="0"/>
              <a:cs typeface="Arial" panose="020B0604020202020204" pitchFamily="34" charset="0"/>
            </a:endParaRPr>
          </a:p>
        </p:txBody>
      </p:sp>
      <p:sp>
        <p:nvSpPr>
          <p:cNvPr id="19" name="文本框 18"/>
          <p:cNvSpPr txBox="1"/>
          <p:nvPr/>
        </p:nvSpPr>
        <p:spPr>
          <a:xfrm>
            <a:off x="3199130" y="5946775"/>
            <a:ext cx="367030" cy="275590"/>
          </a:xfrm>
          <a:prstGeom prst="rect">
            <a:avLst/>
          </a:prstGeom>
          <a:noFill/>
        </p:spPr>
        <p:txBody>
          <a:bodyPr wrap="square" rtlCol="0">
            <a:spAutoFit/>
          </a:bodyPr>
          <a:lstStyle/>
          <a:p>
            <a:r>
              <a:rPr lang="en-US" altLang="zh-CN" sz="1200" b="1">
                <a:latin typeface="Arial" panose="020B0604020202020204" pitchFamily="34" charset="0"/>
                <a:cs typeface="Arial" panose="020B0604020202020204" pitchFamily="34" charset="0"/>
              </a:rPr>
              <a:t>40</a:t>
            </a:r>
            <a:endParaRPr lang="en-US" altLang="zh-CN" sz="1200" b="1">
              <a:latin typeface="Arial" panose="020B0604020202020204" pitchFamily="34" charset="0"/>
              <a:cs typeface="Arial" panose="020B0604020202020204" pitchFamily="34" charset="0"/>
            </a:endParaRPr>
          </a:p>
        </p:txBody>
      </p:sp>
      <p:sp>
        <p:nvSpPr>
          <p:cNvPr id="21" name="文本框 20"/>
          <p:cNvSpPr txBox="1"/>
          <p:nvPr/>
        </p:nvSpPr>
        <p:spPr>
          <a:xfrm>
            <a:off x="3849370" y="5952490"/>
            <a:ext cx="367030" cy="275590"/>
          </a:xfrm>
          <a:prstGeom prst="rect">
            <a:avLst/>
          </a:prstGeom>
          <a:noFill/>
        </p:spPr>
        <p:txBody>
          <a:bodyPr wrap="square" rtlCol="0">
            <a:spAutoFit/>
          </a:bodyPr>
          <a:lstStyle/>
          <a:p>
            <a:r>
              <a:rPr lang="en-US" altLang="zh-CN" sz="1200" b="1">
                <a:latin typeface="Arial" panose="020B0604020202020204" pitchFamily="34" charset="0"/>
                <a:cs typeface="Arial" panose="020B0604020202020204" pitchFamily="34" charset="0"/>
              </a:rPr>
              <a:t>50</a:t>
            </a:r>
            <a:endParaRPr lang="en-US" altLang="zh-CN" sz="1200" b="1">
              <a:latin typeface="Arial" panose="020B0604020202020204" pitchFamily="34" charset="0"/>
              <a:cs typeface="Arial" panose="020B0604020202020204" pitchFamily="34" charset="0"/>
            </a:endParaRPr>
          </a:p>
        </p:txBody>
      </p:sp>
      <p:sp>
        <p:nvSpPr>
          <p:cNvPr id="25" name="文本框 24"/>
          <p:cNvSpPr txBox="1"/>
          <p:nvPr/>
        </p:nvSpPr>
        <p:spPr>
          <a:xfrm>
            <a:off x="4469130" y="5963920"/>
            <a:ext cx="367030" cy="275590"/>
          </a:xfrm>
          <a:prstGeom prst="rect">
            <a:avLst/>
          </a:prstGeom>
          <a:noFill/>
        </p:spPr>
        <p:txBody>
          <a:bodyPr wrap="square" rtlCol="0">
            <a:spAutoFit/>
          </a:bodyPr>
          <a:lstStyle/>
          <a:p>
            <a:r>
              <a:rPr lang="en-US" altLang="zh-CN" sz="1200" b="1">
                <a:latin typeface="Arial" panose="020B0604020202020204" pitchFamily="34" charset="0"/>
                <a:cs typeface="Arial" panose="020B0604020202020204" pitchFamily="34" charset="0"/>
              </a:rPr>
              <a:t>60</a:t>
            </a:r>
            <a:endParaRPr lang="en-US" altLang="zh-CN" sz="1200" b="1">
              <a:latin typeface="Arial" panose="020B0604020202020204" pitchFamily="34" charset="0"/>
              <a:cs typeface="Arial" panose="020B0604020202020204" pitchFamily="34" charset="0"/>
            </a:endParaRPr>
          </a:p>
        </p:txBody>
      </p:sp>
      <p:sp>
        <p:nvSpPr>
          <p:cNvPr id="27" name="文本框 26"/>
          <p:cNvSpPr txBox="1"/>
          <p:nvPr/>
        </p:nvSpPr>
        <p:spPr>
          <a:xfrm>
            <a:off x="854710" y="5942965"/>
            <a:ext cx="367030" cy="275590"/>
          </a:xfrm>
          <a:prstGeom prst="rect">
            <a:avLst/>
          </a:prstGeom>
          <a:noFill/>
        </p:spPr>
        <p:txBody>
          <a:bodyPr wrap="square" rtlCol="0">
            <a:spAutoFit/>
          </a:bodyPr>
          <a:lstStyle/>
          <a:p>
            <a:r>
              <a:rPr lang="en-US" altLang="zh-CN" sz="1200" b="1">
                <a:latin typeface="Arial" panose="020B0604020202020204" pitchFamily="34" charset="0"/>
                <a:cs typeface="Arial" panose="020B0604020202020204" pitchFamily="34" charset="0"/>
              </a:rPr>
              <a:t>0</a:t>
            </a:r>
            <a:endParaRPr lang="en-US" altLang="zh-CN" sz="1200" b="1">
              <a:latin typeface="Arial" panose="020B0604020202020204" pitchFamily="34" charset="0"/>
              <a:cs typeface="Arial" panose="020B0604020202020204" pitchFamily="34" charset="0"/>
            </a:endParaRPr>
          </a:p>
        </p:txBody>
      </p:sp>
      <p:sp>
        <p:nvSpPr>
          <p:cNvPr id="28" name="文本框 27"/>
          <p:cNvSpPr txBox="1"/>
          <p:nvPr/>
        </p:nvSpPr>
        <p:spPr>
          <a:xfrm>
            <a:off x="2234565" y="6133465"/>
            <a:ext cx="1542415" cy="306705"/>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2</a:t>
            </a:r>
            <a:r>
              <a:rPr lang="en-US" altLang="zh-CN" sz="1400" b="1">
                <a:latin typeface="Symbol" panose="05050102010706020507" charset="0"/>
                <a:cs typeface="Symbol" panose="05050102010706020507" charset="0"/>
              </a:rPr>
              <a:t>q(</a:t>
            </a:r>
            <a:r>
              <a:rPr lang="en-US" altLang="zh-CN" sz="1400" b="1">
                <a:latin typeface="Arial" panose="020B0604020202020204" pitchFamily="34" charset="0"/>
                <a:cs typeface="Arial" panose="020B0604020202020204" pitchFamily="34" charset="0"/>
              </a:rPr>
              <a:t>degree)</a:t>
            </a:r>
            <a:endParaRPr lang="zh-CN" altLang="en-US" sz="1400" b="1">
              <a:latin typeface="Arial" panose="020B0604020202020204" pitchFamily="34" charset="0"/>
              <a:cs typeface="Arial" panose="020B0604020202020204" pitchFamily="34" charset="0"/>
            </a:endParaRPr>
          </a:p>
        </p:txBody>
      </p:sp>
      <p:sp>
        <p:nvSpPr>
          <p:cNvPr id="29" name="文本框 28"/>
          <p:cNvSpPr txBox="1"/>
          <p:nvPr/>
        </p:nvSpPr>
        <p:spPr>
          <a:xfrm>
            <a:off x="5004435" y="1142365"/>
            <a:ext cx="2862580" cy="2308324"/>
          </a:xfrm>
          <a:prstGeom prst="rect">
            <a:avLst/>
          </a:prstGeom>
          <a:noFill/>
        </p:spPr>
        <p:txBody>
          <a:bodyPr wrap="square" rtlCol="0">
            <a:spAutoFit/>
          </a:bodyPr>
          <a:lstStyle/>
          <a:p>
            <a:r>
              <a:rPr lang="en-US" altLang="zh-CN" sz="1600" b="1" dirty="0">
                <a:solidFill>
                  <a:srgbClr val="0070C0"/>
                </a:solidFill>
                <a:latin typeface="Times New Roman" panose="02020603050405020304" pitchFamily="18" charset="0"/>
                <a:cs typeface="Times New Roman" panose="02020603050405020304" pitchFamily="18" charset="0"/>
              </a:rPr>
              <a:t>(a) At 25 K a broaden peak is observed at near at 2</a:t>
            </a:r>
            <a:r>
              <a:rPr lang="en-US" altLang="zh-CN" sz="1600" b="1" dirty="0">
                <a:solidFill>
                  <a:srgbClr val="0070C0"/>
                </a:solidFill>
                <a:latin typeface="Symbol" panose="05050102010706020507" pitchFamily="18" charset="2"/>
                <a:cs typeface="Times New Roman" panose="02020603050405020304" pitchFamily="18" charset="0"/>
              </a:rPr>
              <a:t>q</a:t>
            </a:r>
            <a:r>
              <a:rPr lang="en-US" altLang="zh-CN" sz="1600" b="1" dirty="0">
                <a:solidFill>
                  <a:srgbClr val="0070C0"/>
                </a:solidFill>
                <a:latin typeface="Times New Roman" panose="02020603050405020304" pitchFamily="18" charset="0"/>
                <a:cs typeface="Times New Roman" panose="02020603050405020304" pitchFamily="18" charset="0"/>
              </a:rPr>
              <a:t>=9°  indicating a short-range magnetic order.</a:t>
            </a:r>
            <a:endParaRPr lang="en-US" altLang="zh-CN" sz="1600" b="1" dirty="0">
              <a:solidFill>
                <a:srgbClr val="0070C0"/>
              </a:solidFill>
              <a:latin typeface="Times New Roman" panose="02020603050405020304" pitchFamily="18" charset="0"/>
              <a:cs typeface="Times New Roman" panose="02020603050405020304" pitchFamily="18" charset="0"/>
            </a:endParaRPr>
          </a:p>
          <a:p>
            <a:r>
              <a:rPr lang="en-US" altLang="zh-CN" sz="1600" b="1" dirty="0">
                <a:solidFill>
                  <a:srgbClr val="FF0000"/>
                </a:solidFill>
                <a:latin typeface="Times New Roman" panose="02020603050405020304" pitchFamily="18" charset="0"/>
                <a:cs typeface="Times New Roman" panose="02020603050405020304" pitchFamily="18" charset="0"/>
              </a:rPr>
              <a:t>(b) A group long-range ordered magnetic diffractions appear at low-angle and they can be indexed by an enlarged nuclear unit cell.</a:t>
            </a:r>
            <a:endParaRPr lang="en-US" altLang="zh-CN" sz="1600" b="1" dirty="0">
              <a:solidFill>
                <a:srgbClr val="FF0000"/>
              </a:solidFill>
              <a:latin typeface="Times New Roman" panose="02020603050405020304" pitchFamily="18" charset="0"/>
              <a:cs typeface="Times New Roman" panose="02020603050405020304" pitchFamily="18" charset="0"/>
            </a:endParaRPr>
          </a:p>
        </p:txBody>
      </p:sp>
      <p:sp>
        <p:nvSpPr>
          <p:cNvPr id="30" name="文本框 29"/>
          <p:cNvSpPr txBox="1"/>
          <p:nvPr/>
        </p:nvSpPr>
        <p:spPr>
          <a:xfrm>
            <a:off x="1071880" y="1586230"/>
            <a:ext cx="1708785" cy="583565"/>
          </a:xfrm>
          <a:prstGeom prst="rect">
            <a:avLst/>
          </a:prstGeom>
          <a:noFill/>
          <a:ln>
            <a:solidFill>
              <a:schemeClr val="accent1"/>
            </a:solidFill>
          </a:ln>
        </p:spPr>
        <p:txBody>
          <a:bodyPr wrap="square" rtlCol="0">
            <a:spAutoFit/>
          </a:bodyPr>
          <a:lstStyle/>
          <a:p>
            <a:pPr algn="ctr"/>
            <a:r>
              <a:rPr lang="en-US" altLang="zh-CN" sz="1600">
                <a:solidFill>
                  <a:srgbClr val="FF0000"/>
                </a:solidFill>
                <a:latin typeface="Times New Roman" panose="02020603050405020304" pitchFamily="18" charset="0"/>
                <a:cs typeface="Times New Roman" panose="02020603050405020304" pitchFamily="18" charset="0"/>
              </a:rPr>
              <a:t>Short-range order  magnetic peak</a:t>
            </a:r>
            <a:endParaRPr lang="en-US" altLang="zh-CN" sz="1600">
              <a:solidFill>
                <a:srgbClr val="FF0000"/>
              </a:solidFill>
              <a:latin typeface="Times New Roman" panose="02020603050405020304" pitchFamily="18" charset="0"/>
              <a:cs typeface="Times New Roman" panose="02020603050405020304" pitchFamily="18" charset="0"/>
            </a:endParaRPr>
          </a:p>
        </p:txBody>
      </p:sp>
      <p:cxnSp>
        <p:nvCxnSpPr>
          <p:cNvPr id="31" name="直接箭头连接符 30"/>
          <p:cNvCxnSpPr/>
          <p:nvPr/>
        </p:nvCxnSpPr>
        <p:spPr>
          <a:xfrm flipV="1">
            <a:off x="1397000" y="2219960"/>
            <a:ext cx="311150" cy="6451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9875" y="1129146"/>
            <a:ext cx="7665085" cy="5448935"/>
          </a:xfrm>
          <a:prstGeom prst="rect">
            <a:avLst/>
          </a:prstGeom>
        </p:spPr>
      </p:pic>
      <p:sp>
        <p:nvSpPr>
          <p:cNvPr id="6" name="TextBox 5"/>
          <p:cNvSpPr txBox="1"/>
          <p:nvPr/>
        </p:nvSpPr>
        <p:spPr>
          <a:xfrm>
            <a:off x="3838345" y="4689817"/>
            <a:ext cx="3448510" cy="707886"/>
          </a:xfrm>
          <a:prstGeom prst="rect">
            <a:avLst/>
          </a:prstGeom>
          <a:noFill/>
          <a:ln>
            <a:solidFill>
              <a:srgbClr val="FF00FF"/>
            </a:solidFill>
          </a:ln>
          <a:effectLst>
            <a:glow rad="63500">
              <a:schemeClr val="accent3">
                <a:satMod val="175000"/>
                <a:alpha val="40000"/>
              </a:schemeClr>
            </a:glow>
          </a:effectLst>
        </p:spPr>
        <p:txBody>
          <a:bodyPr wrap="square" rtlCol="0">
            <a:spAutoFit/>
          </a:bodyPr>
          <a:lstStyle/>
          <a:p>
            <a:pPr algn="ctr"/>
            <a:r>
              <a:rPr lang="en-US" sz="2000" dirty="0">
                <a:latin typeface="Arial" panose="020B0604020202020204" pitchFamily="34" charset="0"/>
                <a:cs typeface="Arial" panose="020B0604020202020204" pitchFamily="34" charset="0"/>
              </a:rPr>
              <a:t>Differences show the magnetic diffraction pattern</a:t>
            </a:r>
            <a:endParaRPr lang="en-US" sz="2000" dirty="0">
              <a:latin typeface="Arial" panose="020B0604020202020204" pitchFamily="34" charset="0"/>
              <a:cs typeface="Arial" panose="020B0604020202020204" pitchFamily="34" charset="0"/>
            </a:endParaRPr>
          </a:p>
        </p:txBody>
      </p:sp>
      <p:pic>
        <p:nvPicPr>
          <p:cNvPr id="9" name="Picture 2" descr="E:\Refine_test\Ho01Er09Ni_0T_140123\Graph\Ho01Er09Ni_m.jpg"/>
          <p:cNvPicPr>
            <a:picLocks noChangeAspect="1" noChangeArrowheads="1"/>
          </p:cNvPicPr>
          <p:nvPr/>
        </p:nvPicPr>
        <p:blipFill>
          <a:blip r:embed="rId2"/>
          <a:srcRect/>
          <a:stretch>
            <a:fillRect/>
          </a:stretch>
        </p:blipFill>
        <p:spPr bwMode="auto">
          <a:xfrm>
            <a:off x="8305546" y="1142783"/>
            <a:ext cx="3575827" cy="2730717"/>
          </a:xfrm>
          <a:prstGeom prst="rect">
            <a:avLst/>
          </a:prstGeom>
          <a:noFill/>
          <a:ln>
            <a:solidFill>
              <a:srgbClr val="FF00FF"/>
            </a:solidFill>
          </a:ln>
          <a:effectLst>
            <a:glow rad="63500">
              <a:schemeClr val="accent2">
                <a:satMod val="175000"/>
                <a:alpha val="40000"/>
              </a:schemeClr>
            </a:glow>
          </a:effectLst>
        </p:spPr>
      </p:pic>
      <p:sp>
        <p:nvSpPr>
          <p:cNvPr id="10" name="TextBox 9"/>
          <p:cNvSpPr txBox="1"/>
          <p:nvPr/>
        </p:nvSpPr>
        <p:spPr>
          <a:xfrm>
            <a:off x="8534584" y="3962705"/>
            <a:ext cx="3332480" cy="368300"/>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Canted ferromagnetic structure</a:t>
            </a:r>
            <a:endParaRPr lang="en-US" dirty="0">
              <a:latin typeface="Arial" panose="020B0604020202020204" pitchFamily="34" charset="0"/>
              <a:cs typeface="Arial" panose="020B0604020202020204" pitchFamily="34" charset="0"/>
            </a:endParaRPr>
          </a:p>
        </p:txBody>
      </p:sp>
      <p:sp>
        <p:nvSpPr>
          <p:cNvPr id="3" name="文本框 2"/>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5" name="Rectangle 4"/>
          <p:cNvSpPr/>
          <p:nvPr/>
        </p:nvSpPr>
        <p:spPr>
          <a:xfrm>
            <a:off x="0" y="-118"/>
            <a:ext cx="12192000" cy="94003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57403" y="18353"/>
            <a:ext cx="4798043" cy="953135"/>
          </a:xfrm>
          <a:prstGeom prst="rect">
            <a:avLst/>
          </a:prstGeom>
          <a:noFill/>
        </p:spPr>
        <p:txBody>
          <a:bodyPr wrap="square">
            <a:spAutoFit/>
          </a:bodyPr>
          <a:lstStyle/>
          <a:p>
            <a:pPr algn="ctr"/>
            <a:r>
              <a:rPr lang="en-US" sz="2800" b="1" dirty="0">
                <a:solidFill>
                  <a:srgbClr val="FF0000"/>
                </a:solidFill>
                <a:latin typeface="Arial" panose="020B0604020202020204" pitchFamily="34" charset="0"/>
                <a:cs typeface="Arial" panose="020B0604020202020204" pitchFamily="34" charset="0"/>
              </a:rPr>
              <a:t>Canted ferromagnetic order</a:t>
            </a:r>
            <a:endParaRPr lang="en-US" sz="2800" b="1" dirty="0">
              <a:solidFill>
                <a:srgbClr val="FF0000"/>
              </a:solidFill>
              <a:latin typeface="Arial" panose="020B0604020202020204" pitchFamily="34" charset="0"/>
              <a:cs typeface="Arial" panose="020B0604020202020204" pitchFamily="34" charset="0"/>
            </a:endParaRPr>
          </a:p>
        </p:txBody>
      </p:sp>
      <p:sp>
        <p:nvSpPr>
          <p:cNvPr id="11" name="文本框 10"/>
          <p:cNvSpPr txBox="1"/>
          <p:nvPr/>
        </p:nvSpPr>
        <p:spPr>
          <a:xfrm>
            <a:off x="8043545" y="4434205"/>
            <a:ext cx="3984625" cy="1753235"/>
          </a:xfrm>
          <a:prstGeom prst="rect">
            <a:avLst/>
          </a:prstGeom>
          <a:noFill/>
        </p:spPr>
        <p:txBody>
          <a:bodyPr wrap="square" rtlCol="0">
            <a:spAutoFit/>
          </a:bodyPr>
          <a:lstStyle/>
          <a:p>
            <a:r>
              <a:rPr lang="en-US" altLang="zh-CN" dirty="0">
                <a:solidFill>
                  <a:srgbClr val="00B0F0"/>
                </a:solidFill>
                <a:latin typeface="Arial" panose="020B0604020202020204" pitchFamily="34" charset="0"/>
                <a:cs typeface="Arial" panose="020B0604020202020204" pitchFamily="34" charset="0"/>
              </a:rPr>
              <a:t>For a canted ferromagnetic structure, the moment can be decomposed into two  components: ferromagnetic  and antiferromagnetic. </a:t>
            </a:r>
            <a:r>
              <a:rPr lang="en-US" altLang="zh-CN" dirty="0">
                <a:solidFill>
                  <a:srgbClr val="00B0F0"/>
                </a:solidFill>
                <a:latin typeface="Arial" panose="020B0604020202020204" pitchFamily="34" charset="0"/>
                <a:cs typeface="Arial" panose="020B0604020202020204" pitchFamily="34" charset="0"/>
                <a:sym typeface="+mn-ea"/>
              </a:rPr>
              <a:t>Therefore,</a:t>
            </a:r>
            <a:r>
              <a:rPr lang="en-US" altLang="zh-CN" dirty="0">
                <a:solidFill>
                  <a:srgbClr val="00B0F0"/>
                </a:solidFill>
                <a:latin typeface="Arial" panose="020B0604020202020204" pitchFamily="34" charset="0"/>
                <a:cs typeface="Arial" panose="020B0604020202020204" pitchFamily="34" charset="0"/>
              </a:rPr>
              <a:t> its diffraction peaks may appear at all Bragg positions.</a:t>
            </a:r>
            <a:endParaRPr lang="en-US" altLang="zh-CN" dirty="0">
              <a:solidFill>
                <a:srgbClr val="00B0F0"/>
              </a:solidFill>
              <a:latin typeface="Arial" panose="020B0604020202020204" pitchFamily="34" charset="0"/>
              <a:cs typeface="Arial" panose="020B0604020202020204" pitchFamily="34" charset="0"/>
            </a:endParaRPr>
          </a:p>
        </p:txBody>
      </p:sp>
      <p:sp>
        <p:nvSpPr>
          <p:cNvPr id="8" name="TextBox 7"/>
          <p:cNvSpPr txBox="1"/>
          <p:nvPr/>
        </p:nvSpPr>
        <p:spPr>
          <a:xfrm>
            <a:off x="0" y="0"/>
            <a:ext cx="733425" cy="368300"/>
          </a:xfrm>
          <a:prstGeom prst="rect">
            <a:avLst/>
          </a:prstGeom>
          <a:noFill/>
        </p:spPr>
        <p:txBody>
          <a:bodyPr wrap="none" rtlCol="0">
            <a:spAutoFit/>
          </a:bodyPr>
          <a:lstStyle/>
          <a:p>
            <a:r>
              <a:rPr lang="en-US" dirty="0"/>
              <a:t>M-dif.</a:t>
            </a:r>
            <a:endParaRPr lang="en-US" dirty="0"/>
          </a:p>
        </p:txBody>
      </p:sp>
      <p:pic>
        <p:nvPicPr>
          <p:cNvPr id="14" name="Picture 13">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 y="286113"/>
            <a:ext cx="685575" cy="685575"/>
          </a:xfrm>
          <a:prstGeom prst="rect">
            <a:avLst/>
          </a:prstGeom>
          <a:noFill/>
          <a:ln>
            <a:noFill/>
          </a:ln>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6800" y="380988"/>
            <a:ext cx="3254917" cy="2970035"/>
          </a:xfrm>
          <a:prstGeom prst="rect">
            <a:avLst/>
          </a:prstGeom>
          <a:ln>
            <a:noFill/>
          </a:ln>
        </p:spPr>
      </p:pic>
      <p:cxnSp>
        <p:nvCxnSpPr>
          <p:cNvPr id="18" name="Straight Arrow Connector 17"/>
          <p:cNvCxnSpPr/>
          <p:nvPr/>
        </p:nvCxnSpPr>
        <p:spPr>
          <a:xfrm>
            <a:off x="6216442" y="1904839"/>
            <a:ext cx="0" cy="244735"/>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215807" y="1904839"/>
            <a:ext cx="685800" cy="0"/>
          </a:xfrm>
          <a:prstGeom prst="straightConnector1">
            <a:avLst/>
          </a:prstGeom>
          <a:ln w="28575">
            <a:solidFill>
              <a:schemeClr val="accent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614680" y="1904839"/>
            <a:ext cx="0" cy="244735"/>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4921042" y="1904839"/>
            <a:ext cx="693638" cy="0"/>
          </a:xfrm>
          <a:prstGeom prst="straightConnector1">
            <a:avLst/>
          </a:prstGeom>
          <a:ln w="28575">
            <a:solidFill>
              <a:schemeClr val="accent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614680" y="1411597"/>
            <a:ext cx="631904" cy="369332"/>
          </a:xfrm>
          <a:prstGeom prst="rect">
            <a:avLst/>
          </a:prstGeom>
          <a:noFill/>
        </p:spPr>
        <p:txBody>
          <a:bodyPr wrap="none" rtlCol="0">
            <a:spAutoFit/>
          </a:bodyPr>
          <a:lstStyle/>
          <a:p>
            <a:r>
              <a:rPr lang="en-US" b="1" dirty="0">
                <a:solidFill>
                  <a:srgbClr val="00B0F0"/>
                </a:solidFill>
              </a:rPr>
              <a:t>AFM</a:t>
            </a:r>
            <a:endParaRPr lang="en-US" b="1" dirty="0">
              <a:solidFill>
                <a:srgbClr val="00B0F0"/>
              </a:solidFill>
            </a:endParaRPr>
          </a:p>
        </p:txBody>
      </p:sp>
      <p:sp>
        <p:nvSpPr>
          <p:cNvPr id="40" name="TextBox 39"/>
          <p:cNvSpPr txBox="1"/>
          <p:nvPr/>
        </p:nvSpPr>
        <p:spPr>
          <a:xfrm>
            <a:off x="5695338" y="1931908"/>
            <a:ext cx="492443" cy="369332"/>
          </a:xfrm>
          <a:prstGeom prst="rect">
            <a:avLst/>
          </a:prstGeom>
          <a:noFill/>
        </p:spPr>
        <p:txBody>
          <a:bodyPr wrap="none" rtlCol="0">
            <a:spAutoFit/>
          </a:bodyPr>
          <a:lstStyle/>
          <a:p>
            <a:r>
              <a:rPr lang="en-US" b="1" dirty="0">
                <a:solidFill>
                  <a:srgbClr val="FF0000"/>
                </a:solidFill>
              </a:rPr>
              <a:t>FM</a:t>
            </a:r>
            <a:endParaRPr lang="en-US" b="1" dirty="0">
              <a:solidFill>
                <a:srgbClr val="FF0000"/>
              </a:solidFill>
            </a:endParaRPr>
          </a:p>
        </p:txBody>
      </p:sp>
      <p:cxnSp>
        <p:nvCxnSpPr>
          <p:cNvPr id="42" name="Straight Arrow Connector 41"/>
          <p:cNvCxnSpPr/>
          <p:nvPr/>
        </p:nvCxnSpPr>
        <p:spPr>
          <a:xfrm>
            <a:off x="6015355" y="1996440"/>
            <a:ext cx="1524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5642193" y="1996440"/>
            <a:ext cx="14456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5886887" y="1711445"/>
            <a:ext cx="507795" cy="162194"/>
          </a:xfrm>
          <a:prstGeom prst="straightConnector1">
            <a:avLst/>
          </a:prstGeom>
          <a:ln w="190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5454442" y="1715698"/>
            <a:ext cx="444822" cy="157941"/>
          </a:xfrm>
          <a:prstGeom prst="straightConnector1">
            <a:avLst/>
          </a:prstGeom>
          <a:ln w="190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2806374" y="1426843"/>
            <a:ext cx="1140056" cy="707886"/>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Nuclear </a:t>
            </a:r>
            <a:endParaRPr lang="en-US" sz="2000" dirty="0">
              <a:latin typeface="Arial" panose="020B0604020202020204" pitchFamily="34" charset="0"/>
              <a:cs typeface="Arial" panose="020B0604020202020204" pitchFamily="34" charset="0"/>
            </a:endParaRPr>
          </a:p>
          <a:p>
            <a:pPr algn="ctr"/>
            <a:r>
              <a:rPr lang="en-US" sz="2000" dirty="0">
                <a:latin typeface="Arial" panose="020B0604020202020204" pitchFamily="34" charset="0"/>
                <a:cs typeface="Arial" panose="020B0604020202020204" pitchFamily="34" charset="0"/>
              </a:rPr>
              <a:t>fit only</a:t>
            </a:r>
            <a:endParaRPr lang="en-US" sz="2000" dirty="0">
              <a:latin typeface="Arial" panose="020B0604020202020204" pitchFamily="34" charset="0"/>
              <a:cs typeface="Arial" panose="020B0604020202020204" pitchFamily="34" charset="0"/>
            </a:endParaRPr>
          </a:p>
        </p:txBody>
      </p:sp>
      <p:sp>
        <p:nvSpPr>
          <p:cNvPr id="53" name="TextBox 52"/>
          <p:cNvSpPr txBox="1"/>
          <p:nvPr/>
        </p:nvSpPr>
        <p:spPr>
          <a:xfrm>
            <a:off x="5441504" y="2450495"/>
            <a:ext cx="2125582" cy="400110"/>
          </a:xfrm>
          <a:prstGeom prst="rect">
            <a:avLst/>
          </a:prstGeom>
          <a:noFill/>
        </p:spPr>
        <p:txBody>
          <a:bodyPr wrap="none" rtlCol="0">
            <a:spAutoFit/>
          </a:bodyPr>
          <a:lstStyle/>
          <a:p>
            <a:r>
              <a:rPr lang="en-US" sz="2000" dirty="0">
                <a:solidFill>
                  <a:srgbClr val="0070C0"/>
                </a:solidFill>
              </a:rPr>
              <a:t>Two </a:t>
            </a:r>
            <a:r>
              <a:rPr lang="en-US" altLang="zh-CN" sz="2000" dirty="0">
                <a:solidFill>
                  <a:srgbClr val="0070C0"/>
                </a:solidFill>
                <a:latin typeface="Arial" panose="020B0604020202020204" pitchFamily="34" charset="0"/>
                <a:cs typeface="Arial" panose="020B0604020202020204" pitchFamily="34" charset="0"/>
              </a:rPr>
              <a:t>components</a:t>
            </a:r>
            <a:r>
              <a:rPr lang="en-US" sz="2000" dirty="0">
                <a:solidFill>
                  <a:srgbClr val="0070C0"/>
                </a:solidFill>
              </a:rPr>
              <a:t> </a:t>
            </a:r>
            <a:endParaRPr lang="en-US" sz="2000" dirty="0">
              <a:solidFill>
                <a:srgbClr val="0070C0"/>
              </a:solidFill>
            </a:endParaRPr>
          </a:p>
        </p:txBody>
      </p:sp>
      <p:sp>
        <p:nvSpPr>
          <p:cNvPr id="4" name="TextBox 3"/>
          <p:cNvSpPr txBox="1"/>
          <p:nvPr/>
        </p:nvSpPr>
        <p:spPr>
          <a:xfrm>
            <a:off x="990656" y="4343205"/>
            <a:ext cx="344966" cy="584775"/>
          </a:xfrm>
          <a:prstGeom prst="rect">
            <a:avLst/>
          </a:prstGeom>
          <a:noFill/>
        </p:spPr>
        <p:txBody>
          <a:bodyPr wrap="none" rtlCol="0">
            <a:spAutoFit/>
          </a:bodyPr>
          <a:lstStyle/>
          <a:p>
            <a:r>
              <a:rPr lang="en-US" sz="3200" b="1" dirty="0">
                <a:solidFill>
                  <a:schemeClr val="accent1"/>
                </a:solidFill>
                <a:latin typeface="Arial" panose="020B0604020202020204" pitchFamily="34" charset="0"/>
                <a:cs typeface="Arial" panose="020B0604020202020204" pitchFamily="34" charset="0"/>
              </a:rPr>
              <a:t>*</a:t>
            </a:r>
            <a:endParaRPr lang="en-US" sz="3200" b="1" dirty="0">
              <a:solidFill>
                <a:schemeClr val="accent1"/>
              </a:solidFill>
              <a:latin typeface="Arial" panose="020B0604020202020204" pitchFamily="34" charset="0"/>
              <a:cs typeface="Arial" panose="020B0604020202020204" pitchFamily="34" charset="0"/>
            </a:endParaRPr>
          </a:p>
        </p:txBody>
      </p:sp>
      <p:sp>
        <p:nvSpPr>
          <p:cNvPr id="7" name="TextBox 6"/>
          <p:cNvSpPr txBox="1"/>
          <p:nvPr/>
        </p:nvSpPr>
        <p:spPr>
          <a:xfrm>
            <a:off x="1371612" y="4064635"/>
            <a:ext cx="300082" cy="369332"/>
          </a:xfrm>
          <a:prstGeom prst="rect">
            <a:avLst/>
          </a:prstGeom>
          <a:noFill/>
        </p:spPr>
        <p:txBody>
          <a:bodyPr wrap="none" rtlCol="0">
            <a:spAutoFit/>
          </a:bodyPr>
          <a:lstStyle/>
          <a:p>
            <a:r>
              <a:rPr lang="en-US" b="1" dirty="0">
                <a:solidFill>
                  <a:srgbClr val="FF0000"/>
                </a:solidFill>
              </a:rPr>
              <a:t>#</a:t>
            </a:r>
            <a:endParaRPr lang="en-US" b="1" dirty="0">
              <a:solidFill>
                <a:srgbClr val="FF0000"/>
              </a:solidFill>
            </a:endParaRPr>
          </a:p>
        </p:txBody>
      </p:sp>
      <p:sp>
        <p:nvSpPr>
          <p:cNvPr id="13" name="TextBox 12"/>
          <p:cNvSpPr txBox="1"/>
          <p:nvPr/>
        </p:nvSpPr>
        <p:spPr>
          <a:xfrm>
            <a:off x="5745847" y="1184638"/>
            <a:ext cx="344966" cy="584775"/>
          </a:xfrm>
          <a:prstGeom prst="rect">
            <a:avLst/>
          </a:prstGeom>
          <a:noFill/>
        </p:spPr>
        <p:txBody>
          <a:bodyPr wrap="none" rtlCol="0">
            <a:spAutoFit/>
          </a:bodyPr>
          <a:lstStyle/>
          <a:p>
            <a:r>
              <a:rPr lang="en-US" sz="3200" b="1" dirty="0">
                <a:solidFill>
                  <a:srgbClr val="00B0F0"/>
                </a:solidFill>
                <a:latin typeface="Arial" panose="020B0604020202020204" pitchFamily="34" charset="0"/>
                <a:cs typeface="Arial" panose="020B0604020202020204" pitchFamily="34" charset="0"/>
              </a:rPr>
              <a:t>*</a:t>
            </a:r>
            <a:endParaRPr lang="en-US" sz="3200" b="1" dirty="0">
              <a:solidFill>
                <a:srgbClr val="00B0F0"/>
              </a:solidFill>
              <a:latin typeface="Arial" panose="020B0604020202020204" pitchFamily="34" charset="0"/>
              <a:cs typeface="Arial" panose="020B0604020202020204" pitchFamily="34" charset="0"/>
            </a:endParaRPr>
          </a:p>
        </p:txBody>
      </p:sp>
      <p:sp>
        <p:nvSpPr>
          <p:cNvPr id="16" name="TextBox 15"/>
          <p:cNvSpPr txBox="1"/>
          <p:nvPr/>
        </p:nvSpPr>
        <p:spPr>
          <a:xfrm>
            <a:off x="5751782" y="1711134"/>
            <a:ext cx="327334" cy="400110"/>
          </a:xfrm>
          <a:prstGeom prst="rect">
            <a:avLst/>
          </a:prstGeom>
          <a:noFill/>
        </p:spPr>
        <p:txBody>
          <a:bodyPr wrap="none" rtlCol="0">
            <a:spAutoFit/>
          </a:bodyPr>
          <a:lstStyle/>
          <a:p>
            <a:r>
              <a:rPr lang="en-US" sz="2000" b="1" dirty="0">
                <a:solidFill>
                  <a:srgbClr val="FF0000"/>
                </a:solidFill>
                <a:latin typeface="Arial" panose="020B0604020202020204" pitchFamily="34" charset="0"/>
                <a:cs typeface="Arial" panose="020B0604020202020204" pitchFamily="34" charset="0"/>
              </a:rPr>
              <a:t>#</a:t>
            </a:r>
            <a:endParaRPr lang="en-US" sz="2000" b="1"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5576" y="6498228"/>
            <a:ext cx="4590424" cy="307777"/>
          </a:xfrm>
          <a:prstGeom prst="rect">
            <a:avLst/>
          </a:prstGeom>
          <a:noFill/>
        </p:spPr>
        <p:txBody>
          <a:bodyPr wrap="none" rtlCol="0">
            <a:spAutoFit/>
          </a:bodyPr>
          <a:lstStyle/>
          <a:p>
            <a:r>
              <a:rPr lang="en-US" sz="1400" i="1" dirty="0">
                <a:solidFill>
                  <a:srgbClr val="FF0000"/>
                </a:solidFill>
                <a:latin typeface="Times New Roman" panose="02020603050405020304" pitchFamily="18" charset="0"/>
                <a:cs typeface="Times New Roman" panose="02020603050405020304" pitchFamily="18" charset="0"/>
              </a:rPr>
              <a:t>*International tables for crystallography, Vol. D, 107 (2006).</a:t>
            </a:r>
            <a:endParaRPr lang="en-US" sz="1400" i="1"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0641965" y="3175"/>
            <a:ext cx="1550035" cy="306705"/>
          </a:xfrm>
          <a:prstGeom prst="rect">
            <a:avLst/>
          </a:prstGeom>
          <a:noFill/>
        </p:spPr>
        <p:txBody>
          <a:bodyPr wrap="none" rtlCol="0">
            <a:spAutoFit/>
          </a:bodyPr>
          <a:lstStyle/>
          <a:p>
            <a:r>
              <a:rPr lang="en-US" altLang="zh-CN" sz="1400">
                <a:solidFill>
                  <a:schemeClr val="bg2">
                    <a:lumMod val="75000"/>
                  </a:schemeClr>
                </a:solidFill>
                <a:latin typeface="Times New Roman" panose="02020603050405020304" pitchFamily="18" charset="0"/>
                <a:cs typeface="Times New Roman" panose="02020603050405020304" pitchFamily="18" charset="0"/>
              </a:rPr>
              <a:t>Schematic diagram</a:t>
            </a:r>
            <a:endParaRPr lang="en-US" altLang="zh-CN" sz="1400">
              <a:solidFill>
                <a:schemeClr val="bg2">
                  <a:lumMod val="75000"/>
                </a:schemeClr>
              </a:solidFill>
              <a:latin typeface="Times New Roman" panose="02020603050405020304" pitchFamily="18" charset="0"/>
              <a:cs typeface="Times New Roman" panose="02020603050405020304" pitchFamily="18" charset="0"/>
            </a:endParaRPr>
          </a:p>
        </p:txBody>
      </p:sp>
      <p:pic>
        <p:nvPicPr>
          <p:cNvPr id="6" name="图片 5"/>
          <p:cNvPicPr>
            <a:picLocks noChangeAspect="1"/>
          </p:cNvPicPr>
          <p:nvPr>
            <p:custDataLst>
              <p:tags r:id="rId1"/>
            </p:custDataLst>
          </p:nvPr>
        </p:nvPicPr>
        <p:blipFill>
          <a:blip r:embed="rId2"/>
          <a:stretch>
            <a:fillRect/>
          </a:stretch>
        </p:blipFill>
        <p:spPr>
          <a:xfrm>
            <a:off x="1073785" y="2341880"/>
            <a:ext cx="4767580" cy="3964940"/>
          </a:xfrm>
          <a:prstGeom prst="rect">
            <a:avLst/>
          </a:prstGeom>
        </p:spPr>
      </p:pic>
      <p:sp>
        <p:nvSpPr>
          <p:cNvPr id="8" name="文本框 7"/>
          <p:cNvSpPr txBox="1"/>
          <p:nvPr/>
        </p:nvSpPr>
        <p:spPr>
          <a:xfrm>
            <a:off x="6070779" y="3281354"/>
            <a:ext cx="5365571" cy="2677656"/>
          </a:xfrm>
          <a:prstGeom prst="rect">
            <a:avLst/>
          </a:prstGeom>
          <a:noFill/>
        </p:spPr>
        <p:txBody>
          <a:bodyPr wrap="none" rtlCol="0">
            <a:spAutoFit/>
          </a:bodyPr>
          <a:lstStyle/>
          <a:p>
            <a:pPr algn="l"/>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a</a:t>
            </a:r>
            <a:r>
              <a:rPr lang="en-US" altLang="zh-CN" sz="2800" dirty="0">
                <a:latin typeface="Times New Roman" panose="02020603050405020304" pitchFamily="18" charset="0"/>
                <a:cs typeface="Times New Roman" panose="02020603050405020304" pitchFamily="18" charset="0"/>
              </a:rPr>
              <a:t>) an antiferromagnetic helix</a:t>
            </a:r>
            <a:endParaRPr lang="en-US" altLang="zh-CN" sz="2800" dirty="0">
              <a:latin typeface="Times New Roman" panose="02020603050405020304" pitchFamily="18" charset="0"/>
              <a:cs typeface="Times New Roman" panose="02020603050405020304" pitchFamily="18" charset="0"/>
            </a:endParaRPr>
          </a:p>
          <a:p>
            <a:pPr algn="l"/>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b</a:t>
            </a:r>
            <a:r>
              <a:rPr lang="en-US" altLang="zh-CN" sz="2800" dirty="0">
                <a:latin typeface="Times New Roman" panose="02020603050405020304" pitchFamily="18" charset="0"/>
                <a:cs typeface="Times New Roman" panose="02020603050405020304" pitchFamily="18" charset="0"/>
              </a:rPr>
              <a:t>) a cone spiral</a:t>
            </a:r>
            <a:endParaRPr lang="en-US" altLang="zh-CN" sz="2800" dirty="0">
              <a:latin typeface="Times New Roman" panose="02020603050405020304" pitchFamily="18" charset="0"/>
              <a:cs typeface="Times New Roman" panose="02020603050405020304" pitchFamily="18" charset="0"/>
            </a:endParaRPr>
          </a:p>
          <a:p>
            <a:pPr algn="l"/>
            <a:r>
              <a:rPr lang="en-US" altLang="zh-CN" sz="2800" dirty="0">
                <a:solidFill>
                  <a:srgbClr val="00B0F0"/>
                </a:solidFill>
                <a:latin typeface="Times New Roman" panose="02020603050405020304" pitchFamily="18" charset="0"/>
                <a:cs typeface="Times New Roman" panose="02020603050405020304" pitchFamily="18" charset="0"/>
              </a:rPr>
              <a:t> (AFM helix + FM)</a:t>
            </a:r>
            <a:endParaRPr lang="en-US" altLang="zh-CN" sz="2800" dirty="0">
              <a:latin typeface="Times New Roman" panose="02020603050405020304" pitchFamily="18" charset="0"/>
              <a:cs typeface="Times New Roman" panose="02020603050405020304" pitchFamily="18" charset="0"/>
            </a:endParaRPr>
          </a:p>
          <a:p>
            <a:pPr algn="l"/>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c</a:t>
            </a:r>
            <a:r>
              <a:rPr lang="en-US" altLang="zh-CN" sz="2800" dirty="0">
                <a:latin typeface="Times New Roman" panose="02020603050405020304" pitchFamily="18" charset="0"/>
                <a:cs typeface="Times New Roman" panose="02020603050405020304" pitchFamily="18" charset="0"/>
              </a:rPr>
              <a:t>) a cycloidal spiral </a:t>
            </a:r>
            <a:endParaRPr lang="en-US" altLang="zh-CN" sz="2800" dirty="0">
              <a:latin typeface="Times New Roman" panose="02020603050405020304" pitchFamily="18" charset="0"/>
              <a:cs typeface="Times New Roman" panose="02020603050405020304" pitchFamily="18" charset="0"/>
            </a:endParaRPr>
          </a:p>
          <a:p>
            <a:pPr algn="l"/>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d</a:t>
            </a:r>
            <a:r>
              <a:rPr lang="en-US" altLang="zh-CN" sz="2800" dirty="0">
                <a:latin typeface="Times New Roman" panose="02020603050405020304" pitchFamily="18" charset="0"/>
                <a:cs typeface="Times New Roman" panose="02020603050405020304" pitchFamily="18" charset="0"/>
              </a:rPr>
              <a:t>) a longitudinal spin-density wave</a:t>
            </a:r>
            <a:endParaRPr lang="en-US" altLang="zh-CN" sz="2800" dirty="0">
              <a:latin typeface="Times New Roman" panose="02020603050405020304" pitchFamily="18" charset="0"/>
              <a:cs typeface="Times New Roman" panose="02020603050405020304" pitchFamily="18" charset="0"/>
            </a:endParaRPr>
          </a:p>
          <a:p>
            <a:pPr algn="l"/>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e</a:t>
            </a:r>
            <a:r>
              <a:rPr lang="en-US" altLang="zh-CN" sz="2800" dirty="0">
                <a:latin typeface="Times New Roman" panose="02020603050405020304" pitchFamily="18" charset="0"/>
                <a:cs typeface="Times New Roman" panose="02020603050405020304" pitchFamily="18" charset="0"/>
              </a:rPr>
              <a:t>) a transverse spin-density wave</a:t>
            </a:r>
            <a:endParaRPr lang="en-US" altLang="zh-CN" sz="2800" dirty="0">
              <a:latin typeface="Times New Roman" panose="02020603050405020304" pitchFamily="18" charset="0"/>
              <a:cs typeface="Times New Roman" panose="02020603050405020304" pitchFamily="18" charset="0"/>
            </a:endParaRPr>
          </a:p>
        </p:txBody>
      </p:sp>
      <p:sp>
        <p:nvSpPr>
          <p:cNvPr id="20" name="文本框 19"/>
          <p:cNvSpPr txBox="1"/>
          <p:nvPr/>
        </p:nvSpPr>
        <p:spPr>
          <a:xfrm>
            <a:off x="6051094" y="2754733"/>
            <a:ext cx="4346062" cy="461665"/>
          </a:xfrm>
          <a:prstGeom prst="rect">
            <a:avLst/>
          </a:prstGeom>
          <a:noFill/>
        </p:spPr>
        <p:txBody>
          <a:bodyPr wrap="none" rtlCol="0">
            <a:spAutoFit/>
          </a:bodyPr>
          <a:lstStyle/>
          <a:p>
            <a:r>
              <a:rPr lang="en-US" altLang="zh-CN" sz="2400" b="1" dirty="0">
                <a:solidFill>
                  <a:srgbClr val="FF0000"/>
                </a:solidFill>
                <a:latin typeface="Times New Roman" panose="02020603050405020304" pitchFamily="18" charset="0"/>
                <a:cs typeface="Times New Roman" panose="02020603050405020304" pitchFamily="18" charset="0"/>
              </a:rPr>
              <a:t>Helical and sinusoidal magnetic</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0" y="-970"/>
            <a:ext cx="12192000" cy="8839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29" name="TextBox 28"/>
          <p:cNvSpPr txBox="1"/>
          <p:nvPr/>
        </p:nvSpPr>
        <p:spPr>
          <a:xfrm>
            <a:off x="1147446" y="222945"/>
            <a:ext cx="10288904" cy="584775"/>
          </a:xfrm>
          <a:prstGeom prst="rect">
            <a:avLst/>
          </a:prstGeom>
          <a:noFill/>
        </p:spPr>
        <p:txBody>
          <a:bodyPr wrap="square">
            <a:spAutoFit/>
          </a:bodyPr>
          <a:lstStyle/>
          <a:p>
            <a:r>
              <a:rPr lang="en-US" sz="3200" b="1" dirty="0">
                <a:solidFill>
                  <a:srgbClr val="00B050"/>
                </a:solidFill>
                <a:latin typeface="Arial" panose="020B0604020202020204" pitchFamily="34" charset="0"/>
                <a:cs typeface="Arial" panose="020B0604020202020204" pitchFamily="34" charset="0"/>
                <a:sym typeface="+mn-ea"/>
              </a:rPr>
              <a:t>Schematic Diagram of I</a:t>
            </a:r>
            <a:r>
              <a:rPr lang="en-US" altLang="zh-CN" sz="3200" b="1" dirty="0">
                <a:solidFill>
                  <a:srgbClr val="00B050"/>
                </a:solidFill>
                <a:latin typeface="Arial" panose="020B0604020202020204" pitchFamily="34" charset="0"/>
                <a:cs typeface="Arial" panose="020B0604020202020204" pitchFamily="34" charset="0"/>
                <a:sym typeface="+mn-ea"/>
              </a:rPr>
              <a:t>ncommensurate Spin</a:t>
            </a:r>
            <a:r>
              <a:rPr lang="zh-CN" altLang="en-US" sz="3200" b="1" dirty="0">
                <a:solidFill>
                  <a:srgbClr val="00B050"/>
                </a:solidFill>
                <a:latin typeface="Arial" panose="020B0604020202020204" pitchFamily="34" charset="0"/>
                <a:cs typeface="Arial" panose="020B0604020202020204" pitchFamily="34" charset="0"/>
                <a:sym typeface="+mn-ea"/>
              </a:rPr>
              <a:t> </a:t>
            </a:r>
            <a:r>
              <a:rPr lang="en-US" altLang="zh-CN" sz="3200" b="1" dirty="0">
                <a:solidFill>
                  <a:srgbClr val="00B050"/>
                </a:solidFill>
                <a:latin typeface="Arial" panose="020B0604020202020204" pitchFamily="34" charset="0"/>
                <a:cs typeface="Arial" panose="020B0604020202020204" pitchFamily="34" charset="0"/>
                <a:sym typeface="+mn-ea"/>
              </a:rPr>
              <a:t>Order</a:t>
            </a:r>
            <a:endParaRPr lang="en-US" altLang="zh-CN" sz="3200" b="1" dirty="0">
              <a:solidFill>
                <a:srgbClr val="00B050"/>
              </a:solidFill>
              <a:latin typeface="Arial" panose="020B0604020202020204" pitchFamily="34" charset="0"/>
              <a:cs typeface="Arial" panose="020B0604020202020204" pitchFamily="34" charset="0"/>
              <a:sym typeface="+mn-ea"/>
            </a:endParaRPr>
          </a:p>
        </p:txBody>
      </p:sp>
      <p:sp>
        <p:nvSpPr>
          <p:cNvPr id="5" name="TextBox 4"/>
          <p:cNvSpPr txBox="1"/>
          <p:nvPr/>
        </p:nvSpPr>
        <p:spPr>
          <a:xfrm>
            <a:off x="1013460" y="1066800"/>
            <a:ext cx="6854825" cy="953135"/>
          </a:xfrm>
          <a:prstGeom prst="rect">
            <a:avLst/>
          </a:prstGeom>
          <a:noFill/>
        </p:spPr>
        <p:txBody>
          <a:bodyPr wrap="square">
            <a:spAutoFit/>
          </a:bodyPr>
          <a:lstStyle/>
          <a:p>
            <a:pPr algn="just"/>
            <a:r>
              <a:rPr lang="en-US" sz="1400" b="0" i="0" u="none" strike="noStrike" baseline="0" dirty="0">
                <a:solidFill>
                  <a:schemeClr val="accent2">
                    <a:lumMod val="75000"/>
                  </a:schemeClr>
                </a:solidFill>
                <a:latin typeface="Arial" panose="020B0604020202020204" pitchFamily="34" charset="0"/>
                <a:cs typeface="Arial" panose="020B0604020202020204" pitchFamily="34" charset="0"/>
              </a:rPr>
              <a:t>A specific feature for incommensurate is that the magnetic unit cell volume is not a rational number and that the period of the magnetic helix, spiral, and wave are not a multiple of the period of the lattice. A common characteristic of incommesurate magnetic structures is that the change of their magnetic moments has a Sine curve.</a:t>
            </a:r>
            <a:endParaRPr lang="en-US" sz="1400" b="0" i="0" u="none" strike="noStrike" baseline="0" dirty="0">
              <a:solidFill>
                <a:schemeClr val="accent2">
                  <a:lumMod val="75000"/>
                </a:schemeClr>
              </a:solidFill>
              <a:latin typeface="Arial" panose="020B0604020202020204" pitchFamily="34" charset="0"/>
              <a:cs typeface="Arial" panose="020B0604020202020204" pitchFamily="34" charset="0"/>
            </a:endParaRPr>
          </a:p>
        </p:txBody>
      </p:sp>
      <p:cxnSp>
        <p:nvCxnSpPr>
          <p:cNvPr id="11" name="Straight Arrow Connector 10"/>
          <p:cNvCxnSpPr/>
          <p:nvPr/>
        </p:nvCxnSpPr>
        <p:spPr>
          <a:xfrm flipV="1">
            <a:off x="685800" y="4496783"/>
            <a:ext cx="0" cy="83721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30755" y="4062453"/>
            <a:ext cx="343364" cy="523220"/>
          </a:xfrm>
          <a:prstGeom prst="rect">
            <a:avLst/>
          </a:prstGeom>
          <a:noFill/>
        </p:spPr>
        <p:txBody>
          <a:bodyPr wrap="none" rtlCol="0">
            <a:spAutoFit/>
          </a:bodyPr>
          <a:lstStyle/>
          <a:p>
            <a:r>
              <a:rPr lang="en-US" sz="2800" i="1" dirty="0">
                <a:solidFill>
                  <a:srgbClr val="FF0000"/>
                </a:solidFill>
                <a:latin typeface="Times New Roman" panose="02020603050405020304" pitchFamily="18" charset="0"/>
                <a:cs typeface="Times New Roman" panose="02020603050405020304" pitchFamily="18" charset="0"/>
              </a:rPr>
              <a:t>c</a:t>
            </a:r>
            <a:endParaRPr lang="en-US" sz="2800" i="1" dirty="0">
              <a:solidFill>
                <a:srgbClr val="FF0000"/>
              </a:solidFill>
              <a:latin typeface="Times New Roman" panose="02020603050405020304" pitchFamily="18" charset="0"/>
              <a:cs typeface="Times New Roman" panose="02020603050405020304" pitchFamily="18" charset="0"/>
            </a:endParaRPr>
          </a:p>
        </p:txBody>
      </p:sp>
      <p:sp>
        <p:nvSpPr>
          <p:cNvPr id="4"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26" name="图片 25"/>
          <p:cNvPicPr>
            <a:picLocks noChangeAspect="1"/>
          </p:cNvPicPr>
          <p:nvPr/>
        </p:nvPicPr>
        <p:blipFill>
          <a:blip r:embed="rId3"/>
          <a:stretch>
            <a:fillRect/>
          </a:stretch>
        </p:blipFill>
        <p:spPr>
          <a:xfrm rot="16200000">
            <a:off x="9108440" y="240030"/>
            <a:ext cx="1025525" cy="267271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4980" y="3561143"/>
            <a:ext cx="6412865" cy="3053080"/>
          </a:xfrm>
          <a:prstGeom prst="rect">
            <a:avLst/>
          </a:prstGeom>
        </p:spPr>
      </p:pic>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59948" y="3617025"/>
            <a:ext cx="3029549" cy="3042285"/>
          </a:xfrm>
          <a:prstGeom prst="rect">
            <a:avLst/>
          </a:prstGeom>
          <a:ln>
            <a:solidFill>
              <a:schemeClr val="accent1"/>
            </a:solidFill>
          </a:ln>
          <a:effectLst>
            <a:glow rad="63500">
              <a:schemeClr val="accent2">
                <a:satMod val="175000"/>
                <a:alpha val="40000"/>
              </a:schemeClr>
            </a:glow>
          </a:effectLst>
        </p:spPr>
      </p:pic>
      <p:sp>
        <p:nvSpPr>
          <p:cNvPr id="4" name="TextBox 3"/>
          <p:cNvSpPr txBox="1"/>
          <p:nvPr/>
        </p:nvSpPr>
        <p:spPr>
          <a:xfrm>
            <a:off x="7319926" y="3806242"/>
            <a:ext cx="1317269" cy="584775"/>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NdMn</a:t>
            </a:r>
            <a:r>
              <a:rPr lang="en-US" sz="1600" baseline="-25000"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Ge</a:t>
            </a:r>
            <a:r>
              <a:rPr lang="en-US" sz="1600" baseline="-25000"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 at 240 K</a:t>
            </a:r>
            <a:endParaRPr lang="en-US" sz="1600" dirty="0">
              <a:latin typeface="Arial" panose="020B0604020202020204" pitchFamily="34" charset="0"/>
              <a:cs typeface="Arial" panose="020B0604020202020204" pitchFamily="34" charset="0"/>
            </a:endParaRPr>
          </a:p>
        </p:txBody>
      </p:sp>
      <p:sp>
        <p:nvSpPr>
          <p:cNvPr id="5" name="TextBox 4"/>
          <p:cNvSpPr txBox="1"/>
          <p:nvPr/>
        </p:nvSpPr>
        <p:spPr>
          <a:xfrm>
            <a:off x="2729785" y="3845917"/>
            <a:ext cx="3916719" cy="1046440"/>
          </a:xfrm>
          <a:prstGeom prst="rect">
            <a:avLst/>
          </a:prstGeom>
          <a:noFill/>
          <a:ln>
            <a:solidFill>
              <a:srgbClr val="0070C0"/>
            </a:solidFill>
          </a:ln>
          <a:effectLst>
            <a:glow rad="63500">
              <a:schemeClr val="accent3">
                <a:satMod val="175000"/>
                <a:alpha val="40000"/>
              </a:schemeClr>
            </a:glow>
          </a:effectLst>
        </p:spPr>
        <p:txBody>
          <a:bodyPr wrap="square" rtlCol="0">
            <a:spAutoFit/>
          </a:bodyPr>
          <a:lstStyle/>
          <a:p>
            <a:pPr algn="ctr"/>
            <a:r>
              <a:rPr lang="en-US" sz="1900" b="1" dirty="0">
                <a:latin typeface="Times New Roman" panose="02020603050405020304" pitchFamily="18" charset="0"/>
                <a:cs typeface="Times New Roman" panose="02020603050405020304" pitchFamily="18" charset="0"/>
              </a:rPr>
              <a:t>Nuclear: </a:t>
            </a:r>
            <a:r>
              <a:rPr lang="en-US" sz="1900" b="1" i="1" dirty="0">
                <a:latin typeface="Times New Roman" panose="02020603050405020304" pitchFamily="18" charset="0"/>
                <a:cs typeface="Times New Roman" panose="02020603050405020304" pitchFamily="18" charset="0"/>
              </a:rPr>
              <a:t>I4/mmm</a:t>
            </a:r>
            <a:endParaRPr lang="en-US" sz="1900" b="1" i="1" dirty="0">
              <a:latin typeface="Times New Roman" panose="02020603050405020304" pitchFamily="18" charset="0"/>
              <a:cs typeface="Times New Roman" panose="02020603050405020304" pitchFamily="18" charset="0"/>
            </a:endParaRPr>
          </a:p>
          <a:p>
            <a:pPr algn="ctr"/>
            <a:r>
              <a:rPr lang="en-US" sz="1900" b="1" dirty="0">
                <a:latin typeface="Times New Roman" panose="02020603050405020304" pitchFamily="18" charset="0"/>
                <a:cs typeface="Times New Roman" panose="02020603050405020304" pitchFamily="18" charset="0"/>
              </a:rPr>
              <a:t>Magnetic: </a:t>
            </a:r>
            <a:r>
              <a:rPr lang="en-US" sz="1900" b="1" i="1" dirty="0">
                <a:latin typeface="Times New Roman" panose="02020603050405020304" pitchFamily="18" charset="0"/>
                <a:cs typeface="Times New Roman" panose="02020603050405020304" pitchFamily="18" charset="0"/>
              </a:rPr>
              <a:t>I4/</a:t>
            </a:r>
            <a:r>
              <a:rPr lang="en-US" sz="1900" b="1" i="1" dirty="0" err="1">
                <a:latin typeface="Times New Roman" panose="02020603050405020304" pitchFamily="18" charset="0"/>
                <a:cs typeface="Times New Roman" panose="02020603050405020304" pitchFamily="18" charset="0"/>
              </a:rPr>
              <a:t>mm’m</a:t>
            </a:r>
            <a:r>
              <a:rPr lang="en-US" sz="1900" b="1" i="1" dirty="0">
                <a:latin typeface="Times New Roman" panose="02020603050405020304" pitchFamily="18" charset="0"/>
                <a:cs typeface="Times New Roman" panose="02020603050405020304" pitchFamily="18" charset="0"/>
              </a:rPr>
              <a:t>’</a:t>
            </a:r>
            <a:endParaRPr lang="en-US" sz="1900" b="1" i="1" dirty="0">
              <a:latin typeface="Times New Roman" panose="02020603050405020304" pitchFamily="18" charset="0"/>
              <a:cs typeface="Times New Roman" panose="02020603050405020304" pitchFamily="18" charset="0"/>
            </a:endParaRPr>
          </a:p>
          <a:p>
            <a:pPr algn="ctr"/>
            <a:r>
              <a:rPr lang="en-US" sz="1900" b="1" dirty="0">
                <a:latin typeface="Times New Roman" panose="02020603050405020304" pitchFamily="18" charset="0"/>
                <a:cs typeface="Times New Roman" panose="02020603050405020304" pitchFamily="18" charset="0"/>
              </a:rPr>
              <a:t>FM with Nd moment in </a:t>
            </a:r>
            <a:r>
              <a:rPr lang="en-US" sz="2400" b="1" i="1" dirty="0">
                <a:latin typeface="Times New Roman" panose="02020603050405020304" pitchFamily="18" charset="0"/>
                <a:cs typeface="Times New Roman" panose="02020603050405020304" pitchFamily="18" charset="0"/>
              </a:rPr>
              <a:t>c</a:t>
            </a:r>
            <a:r>
              <a:rPr lang="en-US" sz="1900" b="1" dirty="0">
                <a:latin typeface="Times New Roman" panose="02020603050405020304" pitchFamily="18" charset="0"/>
                <a:cs typeface="Times New Roman" panose="02020603050405020304" pitchFamily="18" charset="0"/>
              </a:rPr>
              <a:t>-direction</a:t>
            </a:r>
            <a:endParaRPr lang="en-US" sz="19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7948297" y="5100446"/>
            <a:ext cx="630301"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(101)</a:t>
            </a:r>
            <a:endParaRPr lang="en-US" sz="16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1535432" y="5229862"/>
            <a:ext cx="630301"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(101)</a:t>
            </a:r>
            <a:endParaRPr lang="en-US" sz="16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8789542" y="3710819"/>
            <a:ext cx="1043876" cy="646331"/>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Nuclear </a:t>
            </a: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fit only</a:t>
            </a:r>
            <a:endParaRPr lang="en-US"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2910" y="3710819"/>
            <a:ext cx="1386181" cy="1702020"/>
          </a:xfrm>
          <a:prstGeom prst="rect">
            <a:avLst/>
          </a:prstGeom>
          <a:ln>
            <a:solidFill>
              <a:srgbClr val="FF00FF"/>
            </a:solidFill>
          </a:ln>
          <a:effectLst>
            <a:glow rad="63500">
              <a:schemeClr val="accent2">
                <a:satMod val="175000"/>
                <a:alpha val="40000"/>
              </a:schemeClr>
            </a:glow>
          </a:effec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9439" y="812627"/>
            <a:ext cx="5680057" cy="2534589"/>
          </a:xfrm>
          <a:prstGeom prst="rect">
            <a:avLst/>
          </a:prstGeom>
          <a:ln>
            <a:solidFill>
              <a:srgbClr val="FF00FF"/>
            </a:solidFill>
          </a:ln>
          <a:effectLst>
            <a:glow rad="63500">
              <a:schemeClr val="accent2">
                <a:satMod val="175000"/>
                <a:alpha val="40000"/>
              </a:schemeClr>
            </a:glow>
          </a:effectLst>
        </p:spPr>
      </p:pic>
      <p:sp>
        <p:nvSpPr>
          <p:cNvPr id="14" name="TextBox 13"/>
          <p:cNvSpPr txBox="1"/>
          <p:nvPr/>
        </p:nvSpPr>
        <p:spPr>
          <a:xfrm>
            <a:off x="6670498" y="748078"/>
            <a:ext cx="2868093" cy="369332"/>
          </a:xfrm>
          <a:prstGeom prst="rect">
            <a:avLst/>
          </a:prstGeom>
          <a:noFill/>
        </p:spPr>
        <p:txBody>
          <a:bodyPr wrap="none" rtlCol="0">
            <a:spAutoFit/>
          </a:bodyPr>
          <a:lstStyle/>
          <a:p>
            <a:r>
              <a:rPr lang="en-US" b="1" dirty="0">
                <a:solidFill>
                  <a:schemeClr val="accent1"/>
                </a:solidFill>
                <a:latin typeface="Times New Roman" panose="02020603050405020304" pitchFamily="18" charset="0"/>
                <a:cs typeface="Times New Roman" panose="02020603050405020304" pitchFamily="18" charset="0"/>
              </a:rPr>
              <a:t>(101) </a:t>
            </a:r>
            <a:r>
              <a:rPr lang="en-US" sz="1600" b="1" dirty="0">
                <a:solidFill>
                  <a:schemeClr val="accent1"/>
                </a:solidFill>
                <a:latin typeface="Times New Roman" panose="02020603050405020304" pitchFamily="18" charset="0"/>
                <a:cs typeface="Times New Roman" panose="02020603050405020304" pitchFamily="18" charset="0"/>
              </a:rPr>
              <a:t>FM-Magnetic + Nuclear</a:t>
            </a:r>
            <a:endParaRPr lang="en-US" sz="1600" b="1" dirty="0">
              <a:solidFill>
                <a:schemeClr val="accent1"/>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6315323" y="1047601"/>
            <a:ext cx="662361"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240 K</a:t>
            </a:r>
            <a:endParaRPr lang="en-US" sz="1400" b="1" dirty="0">
              <a:latin typeface="Arial" panose="020B0604020202020204" pitchFamily="34" charset="0"/>
              <a:cs typeface="Arial" panose="020B0604020202020204" pitchFamily="34" charset="0"/>
            </a:endParaRPr>
          </a:p>
        </p:txBody>
      </p:sp>
      <p:sp>
        <p:nvSpPr>
          <p:cNvPr id="17" name="TextBox 16"/>
          <p:cNvSpPr txBox="1"/>
          <p:nvPr/>
        </p:nvSpPr>
        <p:spPr>
          <a:xfrm>
            <a:off x="5433639" y="2079921"/>
            <a:ext cx="662361"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140 K</a:t>
            </a:r>
            <a:endParaRPr lang="en-US" sz="1400" b="1" dirty="0">
              <a:latin typeface="Arial" panose="020B0604020202020204" pitchFamily="34" charset="0"/>
              <a:cs typeface="Arial" panose="020B0604020202020204" pitchFamily="34" charset="0"/>
            </a:endParaRPr>
          </a:p>
        </p:txBody>
      </p:sp>
      <p:sp>
        <p:nvSpPr>
          <p:cNvPr id="18" name="TextBox 17"/>
          <p:cNvSpPr txBox="1"/>
          <p:nvPr/>
        </p:nvSpPr>
        <p:spPr>
          <a:xfrm>
            <a:off x="7582189" y="1192095"/>
            <a:ext cx="1598515"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400 K, Nuclear</a:t>
            </a:r>
            <a:endParaRPr lang="en-US" sz="1600" b="1" dirty="0">
              <a:latin typeface="Arial" panose="020B0604020202020204" pitchFamily="34" charset="0"/>
              <a:cs typeface="Arial" panose="020B0604020202020204" pitchFamily="34" charset="0"/>
            </a:endParaRPr>
          </a:p>
        </p:txBody>
      </p:sp>
      <p:cxnSp>
        <p:nvCxnSpPr>
          <p:cNvPr id="20" name="Straight Arrow Connector 19"/>
          <p:cNvCxnSpPr/>
          <p:nvPr/>
        </p:nvCxnSpPr>
        <p:spPr>
          <a:xfrm flipH="1">
            <a:off x="7050597" y="1475105"/>
            <a:ext cx="609408" cy="466386"/>
          </a:xfrm>
          <a:prstGeom prst="straightConnector1">
            <a:avLst/>
          </a:prstGeom>
          <a:ln w="12700">
            <a:solidFill>
              <a:srgbClr val="FF00FF"/>
            </a:solidFill>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pic>
        <p:nvPicPr>
          <p:cNvPr id="10" name="图片 9" descr="屏幕截图 2023-10-10 155601"/>
          <p:cNvPicPr>
            <a:picLocks noChangeAspect="1"/>
          </p:cNvPicPr>
          <p:nvPr/>
        </p:nvPicPr>
        <p:blipFill>
          <a:blip r:embed="rId5"/>
          <a:stretch>
            <a:fillRect/>
          </a:stretch>
        </p:blipFill>
        <p:spPr>
          <a:xfrm>
            <a:off x="10378410" y="853975"/>
            <a:ext cx="1282700" cy="2509520"/>
          </a:xfrm>
          <a:prstGeom prst="rect">
            <a:avLst/>
          </a:prstGeom>
        </p:spPr>
      </p:pic>
      <p:sp>
        <p:nvSpPr>
          <p:cNvPr id="15" name="Rectangle 14"/>
          <p:cNvSpPr/>
          <p:nvPr/>
        </p:nvSpPr>
        <p:spPr>
          <a:xfrm>
            <a:off x="0" y="3693"/>
            <a:ext cx="12192000" cy="65263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2294890" y="107950"/>
            <a:ext cx="7595870" cy="491490"/>
          </a:xfrm>
          <a:prstGeom prst="rect">
            <a:avLst/>
          </a:prstGeom>
          <a:noFill/>
        </p:spPr>
        <p:txBody>
          <a:bodyPr wrap="square">
            <a:spAutoFit/>
          </a:bodyPr>
          <a:lstStyle/>
          <a:p>
            <a:pPr algn="ctr"/>
            <a:r>
              <a:rPr lang="en-US" sz="2600" b="1" dirty="0">
                <a:solidFill>
                  <a:srgbClr val="FF0000"/>
                </a:solidFill>
                <a:latin typeface="Arial" panose="020B0604020202020204" pitchFamily="34" charset="0"/>
                <a:cs typeface="Arial" panose="020B0604020202020204" pitchFamily="34" charset="0"/>
              </a:rPr>
              <a:t> Incommensurate magnetic satellite peaks</a:t>
            </a:r>
            <a:endParaRPr lang="en-US" sz="2600" b="1" dirty="0">
              <a:solidFill>
                <a:srgbClr val="FF0000"/>
              </a:solidFill>
              <a:latin typeface="Arial" panose="020B0604020202020204" pitchFamily="34" charset="0"/>
              <a:cs typeface="Arial" panose="020B0604020202020204" pitchFamily="34" charset="0"/>
            </a:endParaRPr>
          </a:p>
        </p:txBody>
      </p:sp>
      <p:sp>
        <p:nvSpPr>
          <p:cNvPr id="21" name="TextBox 20"/>
          <p:cNvSpPr txBox="1"/>
          <p:nvPr/>
        </p:nvSpPr>
        <p:spPr>
          <a:xfrm>
            <a:off x="5859109" y="1415853"/>
            <a:ext cx="787395" cy="461665"/>
          </a:xfrm>
          <a:prstGeom prst="rect">
            <a:avLst/>
          </a:prstGeom>
          <a:noFill/>
        </p:spPr>
        <p:txBody>
          <a:bodyPr wrap="none" rtlCol="0">
            <a:spAutoFit/>
          </a:bodyPr>
          <a:lstStyle/>
          <a:p>
            <a:r>
              <a:rPr lang="en-US" b="1" dirty="0">
                <a:solidFill>
                  <a:srgbClr val="00B050"/>
                </a:solidFill>
                <a:latin typeface="Times New Roman" panose="02020603050405020304" pitchFamily="18" charset="0"/>
                <a:cs typeface="Times New Roman" panose="02020603050405020304" pitchFamily="18" charset="0"/>
              </a:rPr>
              <a:t>(101)</a:t>
            </a:r>
            <a:r>
              <a:rPr lang="en-US" sz="3600" b="1" baseline="19000" dirty="0">
                <a:solidFill>
                  <a:srgbClr val="00B050"/>
                </a:solidFill>
                <a:latin typeface="Times New Roman" panose="02020603050405020304" pitchFamily="18" charset="0"/>
                <a:cs typeface="Times New Roman" panose="02020603050405020304" pitchFamily="18" charset="0"/>
              </a:rPr>
              <a:t>-</a:t>
            </a:r>
            <a:endParaRPr lang="en-US" sz="3600" b="1" baseline="19000" dirty="0">
              <a:solidFill>
                <a:srgbClr val="00B050"/>
              </a:solidFill>
              <a:latin typeface="Times New Roman" panose="02020603050405020304" pitchFamily="18" charset="0"/>
              <a:cs typeface="Times New Roman" panose="02020603050405020304" pitchFamily="18" charset="0"/>
            </a:endParaRPr>
          </a:p>
        </p:txBody>
      </p:sp>
      <p:sp>
        <p:nvSpPr>
          <p:cNvPr id="22" name="TextBox 21"/>
          <p:cNvSpPr txBox="1"/>
          <p:nvPr/>
        </p:nvSpPr>
        <p:spPr>
          <a:xfrm>
            <a:off x="7660005" y="1531420"/>
            <a:ext cx="821059" cy="379591"/>
          </a:xfrm>
          <a:prstGeom prst="rect">
            <a:avLst/>
          </a:prstGeom>
          <a:noFill/>
        </p:spPr>
        <p:txBody>
          <a:bodyPr wrap="none" rtlCol="0">
            <a:spAutoFit/>
          </a:bodyPr>
          <a:lstStyle/>
          <a:p>
            <a:r>
              <a:rPr lang="en-US" b="1" dirty="0">
                <a:solidFill>
                  <a:srgbClr val="00B050"/>
                </a:solidFill>
                <a:latin typeface="Times New Roman" panose="02020603050405020304" pitchFamily="18" charset="0"/>
                <a:cs typeface="Times New Roman" panose="02020603050405020304" pitchFamily="18" charset="0"/>
              </a:rPr>
              <a:t>(101)</a:t>
            </a:r>
            <a:r>
              <a:rPr lang="en-US" sz="2800" b="1" baseline="19000" dirty="0">
                <a:solidFill>
                  <a:srgbClr val="00B050"/>
                </a:solidFill>
                <a:latin typeface="Times New Roman" panose="02020603050405020304" pitchFamily="18" charset="0"/>
                <a:cs typeface="Times New Roman" panose="02020603050405020304" pitchFamily="18" charset="0"/>
              </a:rPr>
              <a:t>+</a:t>
            </a:r>
            <a:endParaRPr lang="en-US" sz="2800" b="1" baseline="19000" dirty="0">
              <a:solidFill>
                <a:srgbClr val="00B050"/>
              </a:solidFill>
              <a:latin typeface="Times New Roman" panose="02020603050405020304" pitchFamily="18" charset="0"/>
              <a:cs typeface="Times New Roman" panose="02020603050405020304" pitchFamily="18" charset="0"/>
            </a:endParaRPr>
          </a:p>
        </p:txBody>
      </p:sp>
      <p:cxnSp>
        <p:nvCxnSpPr>
          <p:cNvPr id="26" name="Straight Arrow Connector 25"/>
          <p:cNvCxnSpPr/>
          <p:nvPr/>
        </p:nvCxnSpPr>
        <p:spPr>
          <a:xfrm flipH="1" flipV="1">
            <a:off x="7355301" y="2387698"/>
            <a:ext cx="3077609" cy="1847483"/>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8244550" y="4802156"/>
            <a:ext cx="2133860" cy="1243217"/>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8449891" y="1785224"/>
            <a:ext cx="1820099" cy="646331"/>
          </a:xfrm>
          <a:prstGeom prst="rect">
            <a:avLst/>
          </a:prstGeom>
          <a:solidFill>
            <a:schemeClr val="accent6">
              <a:lumMod val="20000"/>
              <a:lumOff val="80000"/>
            </a:schemeClr>
          </a:solidFill>
        </p:spPr>
        <p:txBody>
          <a:bodyPr wrap="square" rtlCol="0">
            <a:spAutoFit/>
          </a:bodyPr>
          <a:lstStyle/>
          <a:p>
            <a:pPr algn="ctr"/>
            <a:r>
              <a:rPr lang="en-US" dirty="0">
                <a:solidFill>
                  <a:srgbClr val="00B050"/>
                </a:solidFill>
                <a:latin typeface="Arial" panose="020B0604020202020204" pitchFamily="34" charset="0"/>
                <a:cs typeface="Arial" panose="020B0604020202020204" pitchFamily="34" charset="0"/>
              </a:rPr>
              <a:t>Satellite </a:t>
            </a:r>
            <a:endParaRPr lang="en-US" dirty="0">
              <a:solidFill>
                <a:srgbClr val="00B050"/>
              </a:solidFill>
              <a:latin typeface="Arial" panose="020B0604020202020204" pitchFamily="34" charset="0"/>
              <a:cs typeface="Arial" panose="020B0604020202020204" pitchFamily="34" charset="0"/>
            </a:endParaRPr>
          </a:p>
          <a:p>
            <a:pPr algn="ctr"/>
            <a:r>
              <a:rPr lang="en-US" dirty="0">
                <a:solidFill>
                  <a:srgbClr val="00B050"/>
                </a:solidFill>
                <a:latin typeface="Arial" panose="020B0604020202020204" pitchFamily="34" charset="0"/>
                <a:cs typeface="Arial" panose="020B0604020202020204" pitchFamily="34" charset="0"/>
              </a:rPr>
              <a:t>magnetic peaks</a:t>
            </a:r>
            <a:endParaRPr lang="en-US" dirty="0">
              <a:solidFill>
                <a:srgbClr val="00B050"/>
              </a:solidFill>
              <a:latin typeface="Arial" panose="020B0604020202020204" pitchFamily="34" charset="0"/>
              <a:cs typeface="Arial" panose="020B0604020202020204" pitchFamily="34" charset="0"/>
            </a:endParaRPr>
          </a:p>
        </p:txBody>
      </p:sp>
      <p:cxnSp>
        <p:nvCxnSpPr>
          <p:cNvPr id="31" name="Straight Arrow Connector 30"/>
          <p:cNvCxnSpPr/>
          <p:nvPr/>
        </p:nvCxnSpPr>
        <p:spPr>
          <a:xfrm flipH="1">
            <a:off x="8244550" y="2108735"/>
            <a:ext cx="2133860" cy="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0" y="-33020"/>
            <a:ext cx="656590"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M-cell</a:t>
            </a:r>
            <a:endParaRPr lang="en-US" altLang="zh-CN" sz="1400">
              <a:latin typeface="Arial" panose="020B0604020202020204" pitchFamily="34" charset="0"/>
              <a:cs typeface="Arial" panose="020B0604020202020204" pitchFamily="34" charset="0"/>
            </a:endParaRPr>
          </a:p>
        </p:txBody>
      </p:sp>
      <p:sp>
        <p:nvSpPr>
          <p:cNvPr id="24" name="TextBox 23"/>
          <p:cNvSpPr txBox="1"/>
          <p:nvPr/>
        </p:nvSpPr>
        <p:spPr>
          <a:xfrm>
            <a:off x="876795" y="3845917"/>
            <a:ext cx="1317269" cy="584775"/>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NdMn</a:t>
            </a:r>
            <a:r>
              <a:rPr lang="en-US" sz="1600" baseline="-25000"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Ge</a:t>
            </a:r>
            <a:r>
              <a:rPr lang="en-US" sz="1600" baseline="-25000" dirty="0">
                <a:latin typeface="Arial" panose="020B0604020202020204" pitchFamily="34" charset="0"/>
                <a:cs typeface="Arial" panose="020B0604020202020204" pitchFamily="34" charset="0"/>
              </a:rPr>
              <a:t>2</a:t>
            </a:r>
            <a:r>
              <a:rPr lang="en-US" sz="1600" dirty="0">
                <a:latin typeface="Arial" panose="020B0604020202020204" pitchFamily="34" charset="0"/>
                <a:cs typeface="Arial" panose="020B0604020202020204" pitchFamily="34" charset="0"/>
              </a:rPr>
              <a:t> at 240 K</a:t>
            </a:r>
            <a:endParaRPr lang="en-US" sz="1600" dirty="0">
              <a:latin typeface="Arial" panose="020B0604020202020204" pitchFamily="34" charset="0"/>
              <a:cs typeface="Arial" panose="020B0604020202020204" pitchFamily="34" charset="0"/>
            </a:endParaRPr>
          </a:p>
        </p:txBody>
      </p:sp>
      <p:pic>
        <p:nvPicPr>
          <p:cNvPr id="25" name="图片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00" y="817245"/>
            <a:ext cx="4057650" cy="2516505"/>
          </a:xfrm>
          <a:prstGeom prst="rect">
            <a:avLst/>
          </a:prstGeom>
          <a:noFill/>
          <a:ln w="9525">
            <a:solidFill>
              <a:schemeClr val="bg1"/>
            </a:solidFill>
            <a:miter lim="800000"/>
            <a:headEnd/>
            <a:tailEnd/>
          </a:ln>
          <a:effectLst>
            <a:glow rad="635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a:off x="5060014" y="3306027"/>
            <a:ext cx="4248621" cy="2251239"/>
          </a:xfrm>
          <a:prstGeom prst="rect">
            <a:avLst/>
          </a:prstGeom>
        </p:spPr>
      </p:pic>
      <p:sp>
        <p:nvSpPr>
          <p:cNvPr id="5" name="TextBox 4"/>
          <p:cNvSpPr txBox="1"/>
          <p:nvPr/>
        </p:nvSpPr>
        <p:spPr>
          <a:xfrm>
            <a:off x="9255066" y="3326860"/>
            <a:ext cx="2463635" cy="2031325"/>
          </a:xfrm>
          <a:prstGeom prst="rect">
            <a:avLst/>
          </a:prstGeom>
          <a:noFill/>
        </p:spPr>
        <p:txBody>
          <a:bodyPr wrap="square">
            <a:spAutoFit/>
          </a:bodyPr>
          <a:lstStyle/>
          <a:p>
            <a:r>
              <a:rPr lang="en-US" sz="1400" dirty="0">
                <a:solidFill>
                  <a:srgbClr val="00B0F0"/>
                </a:solidFill>
                <a:latin typeface="Arial" panose="020B0604020202020204" pitchFamily="34" charset="0"/>
                <a:cs typeface="Arial" panose="020B0604020202020204" pitchFamily="34" charset="0"/>
              </a:rPr>
              <a:t>     The magnetic scattering at low temperatures, indicating the development of two-dimensional long-range magnetic order. The solid curve is a fit assuming long-range order within the </a:t>
            </a:r>
            <a:r>
              <a:rPr lang="en-US" sz="1400" i="1" dirty="0">
                <a:solidFill>
                  <a:srgbClr val="00B0F0"/>
                </a:solidFill>
                <a:latin typeface="Arial" panose="020B0604020202020204" pitchFamily="34" charset="0"/>
                <a:cs typeface="Arial" panose="020B0604020202020204" pitchFamily="34" charset="0"/>
              </a:rPr>
              <a:t>ab </a:t>
            </a:r>
            <a:r>
              <a:rPr lang="en-US" sz="1400" dirty="0">
                <a:solidFill>
                  <a:srgbClr val="00B0F0"/>
                </a:solidFill>
                <a:latin typeface="Arial" panose="020B0604020202020204" pitchFamily="34" charset="0"/>
                <a:cs typeface="Arial" panose="020B0604020202020204" pitchFamily="34" charset="0"/>
              </a:rPr>
              <a:t>plane, and no correlations between planes.</a:t>
            </a:r>
            <a:endParaRPr lang="en-US" sz="1400" dirty="0">
              <a:solidFill>
                <a:srgbClr val="00B0F0"/>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a:stretch>
            <a:fillRect/>
          </a:stretch>
        </p:blipFill>
        <p:spPr>
          <a:xfrm>
            <a:off x="5098550" y="1121985"/>
            <a:ext cx="4091927" cy="2080569"/>
          </a:xfrm>
          <a:prstGeom prst="rect">
            <a:avLst/>
          </a:prstGeom>
        </p:spPr>
      </p:pic>
      <p:sp>
        <p:nvSpPr>
          <p:cNvPr id="11" name="TextBox 10"/>
          <p:cNvSpPr txBox="1"/>
          <p:nvPr/>
        </p:nvSpPr>
        <p:spPr>
          <a:xfrm>
            <a:off x="9190477" y="1173874"/>
            <a:ext cx="2592815" cy="1600438"/>
          </a:xfrm>
          <a:prstGeom prst="rect">
            <a:avLst/>
          </a:prstGeom>
          <a:noFill/>
        </p:spPr>
        <p:txBody>
          <a:bodyPr wrap="square">
            <a:spAutoFit/>
          </a:bodyPr>
          <a:lstStyle/>
          <a:p>
            <a:pPr algn="l"/>
            <a:r>
              <a:rPr lang="en-US" sz="1400" dirty="0">
                <a:solidFill>
                  <a:srgbClr val="00B0F0"/>
                </a:solidFill>
                <a:latin typeface="Arial" panose="020B0604020202020204" pitchFamily="34" charset="0"/>
                <a:cs typeface="Arial" panose="020B0604020202020204" pitchFamily="34" charset="0"/>
              </a:rPr>
              <a:t>     Broad distribution of magnetic scattering at intermediate temperatures, indicating the development of short-range correlations in SrHo</a:t>
            </a:r>
            <a:r>
              <a:rPr lang="en-US" sz="1400" baseline="-25000" dirty="0">
                <a:solidFill>
                  <a:srgbClr val="00B0F0"/>
                </a:solidFill>
                <a:latin typeface="Arial" panose="020B0604020202020204" pitchFamily="34" charset="0"/>
                <a:cs typeface="Arial" panose="020B0604020202020204" pitchFamily="34" charset="0"/>
              </a:rPr>
              <a:t>2</a:t>
            </a:r>
            <a:r>
              <a:rPr lang="en-US" sz="1400" dirty="0">
                <a:solidFill>
                  <a:srgbClr val="00B0F0"/>
                </a:solidFill>
                <a:latin typeface="Arial" panose="020B0604020202020204" pitchFamily="34" charset="0"/>
                <a:cs typeface="Arial" panose="020B0604020202020204" pitchFamily="34" charset="0"/>
              </a:rPr>
              <a:t>O</a:t>
            </a:r>
            <a:r>
              <a:rPr lang="en-US" sz="1400" baseline="-25000" dirty="0">
                <a:solidFill>
                  <a:srgbClr val="00B0F0"/>
                </a:solidFill>
                <a:latin typeface="Arial" panose="020B0604020202020204" pitchFamily="34" charset="0"/>
                <a:cs typeface="Arial" panose="020B0604020202020204" pitchFamily="34" charset="0"/>
              </a:rPr>
              <a:t>4</a:t>
            </a:r>
            <a:r>
              <a:rPr lang="en-US" sz="1400" dirty="0">
                <a:solidFill>
                  <a:srgbClr val="00B0F0"/>
                </a:solidFill>
                <a:latin typeface="Arial" panose="020B0604020202020204" pitchFamily="34" charset="0"/>
                <a:cs typeface="Arial" panose="020B0604020202020204" pitchFamily="34" charset="0"/>
              </a:rPr>
              <a:t>. This scattering begins to develop below ,40K.</a:t>
            </a:r>
            <a:endParaRPr lang="en-US" sz="1400" dirty="0">
              <a:solidFill>
                <a:srgbClr val="00B0F0"/>
              </a:solidFill>
              <a:latin typeface="Arial" panose="020B0604020202020204" pitchFamily="34" charset="0"/>
              <a:cs typeface="Arial" panose="020B0604020202020204" pitchFamily="34" charset="0"/>
            </a:endParaRPr>
          </a:p>
        </p:txBody>
      </p:sp>
      <p:sp>
        <p:nvSpPr>
          <p:cNvPr id="13" name="TextBox 12"/>
          <p:cNvSpPr txBox="1"/>
          <p:nvPr/>
        </p:nvSpPr>
        <p:spPr>
          <a:xfrm>
            <a:off x="2234066" y="5549048"/>
            <a:ext cx="7678359" cy="276999"/>
          </a:xfrm>
          <a:prstGeom prst="rect">
            <a:avLst/>
          </a:prstGeom>
          <a:noFill/>
        </p:spPr>
        <p:txBody>
          <a:bodyPr wrap="square">
            <a:spAutoFit/>
          </a:bodyPr>
          <a:lstStyle/>
          <a:p>
            <a:r>
              <a:rPr lang="en-US" sz="1200" i="1" dirty="0">
                <a:latin typeface="Times New Roman" panose="02020603050405020304" pitchFamily="18" charset="0"/>
              </a:rPr>
              <a:t>H. </a:t>
            </a:r>
            <a:r>
              <a:rPr lang="en-US" sz="1200" i="1" dirty="0" err="1">
                <a:latin typeface="Times New Roman" panose="02020603050405020304" pitchFamily="18" charset="0"/>
              </a:rPr>
              <a:t>Karunadasa</a:t>
            </a:r>
            <a:r>
              <a:rPr lang="en-US" sz="1200" i="1" dirty="0">
                <a:latin typeface="Times New Roman" panose="02020603050405020304" pitchFamily="18" charset="0"/>
              </a:rPr>
              <a:t>, Q. Huang, B. G. </a:t>
            </a:r>
            <a:r>
              <a:rPr lang="en-US" sz="1200" i="1" dirty="0" err="1">
                <a:latin typeface="Times New Roman" panose="02020603050405020304" pitchFamily="18" charset="0"/>
              </a:rPr>
              <a:t>Ueland</a:t>
            </a:r>
            <a:r>
              <a:rPr lang="en-US" sz="1200" i="1" dirty="0">
                <a:latin typeface="Times New Roman" panose="02020603050405020304" pitchFamily="18" charset="0"/>
              </a:rPr>
              <a:t>, J. W. Lynn, P. Schiffer, K. A. Regan, and R. J. Cava. PRB, </a:t>
            </a:r>
            <a:r>
              <a:rPr lang="en-US" sz="1200" b="1" i="1" dirty="0">
                <a:latin typeface="Times New Roman" panose="02020603050405020304" pitchFamily="18" charset="0"/>
              </a:rPr>
              <a:t>71</a:t>
            </a:r>
            <a:r>
              <a:rPr lang="en-US" sz="1200" i="1" dirty="0">
                <a:latin typeface="Times New Roman" panose="02020603050405020304" pitchFamily="18" charset="0"/>
              </a:rPr>
              <a:t>, 144414 </a:t>
            </a:r>
            <a:r>
              <a:rPr lang="en-US" sz="1200" i="1" dirty="0">
                <a:latin typeface="MathematicalPi-Three"/>
              </a:rPr>
              <a:t>(</a:t>
            </a:r>
            <a:r>
              <a:rPr lang="en-US" sz="1200" i="1" dirty="0">
                <a:latin typeface="Times New Roman" panose="02020603050405020304" pitchFamily="18" charset="0"/>
              </a:rPr>
              <a:t>2005</a:t>
            </a:r>
            <a:r>
              <a:rPr lang="en-US" sz="1200" i="1" dirty="0">
                <a:latin typeface="MathematicalPi-Three"/>
              </a:rPr>
              <a:t>)</a:t>
            </a:r>
            <a:endParaRPr lang="en-US" sz="1200" i="1" dirty="0"/>
          </a:p>
        </p:txBody>
      </p:sp>
      <p:pic>
        <p:nvPicPr>
          <p:cNvPr id="15" name="Picture 14"/>
          <p:cNvPicPr>
            <a:picLocks noChangeAspect="1"/>
          </p:cNvPicPr>
          <p:nvPr/>
        </p:nvPicPr>
        <p:blipFill>
          <a:blip r:embed="rId3"/>
          <a:stretch>
            <a:fillRect/>
          </a:stretch>
        </p:blipFill>
        <p:spPr>
          <a:xfrm>
            <a:off x="674140" y="1173874"/>
            <a:ext cx="3930952" cy="2752620"/>
          </a:xfrm>
          <a:prstGeom prst="rect">
            <a:avLst/>
          </a:prstGeom>
        </p:spPr>
      </p:pic>
      <p:sp>
        <p:nvSpPr>
          <p:cNvPr id="17" name="TextBox 16"/>
          <p:cNvSpPr txBox="1"/>
          <p:nvPr/>
        </p:nvSpPr>
        <p:spPr>
          <a:xfrm>
            <a:off x="537888" y="3893580"/>
            <a:ext cx="4167268" cy="1168400"/>
          </a:xfrm>
          <a:prstGeom prst="rect">
            <a:avLst/>
          </a:prstGeom>
          <a:noFill/>
        </p:spPr>
        <p:txBody>
          <a:bodyPr wrap="square">
            <a:spAutoFit/>
          </a:bodyPr>
          <a:lstStyle/>
          <a:p>
            <a:pPr algn="just"/>
            <a:r>
              <a:rPr lang="en-US" sz="1400" dirty="0">
                <a:latin typeface="Arial" panose="020B0604020202020204" pitchFamily="34" charset="0"/>
                <a:cs typeface="Arial" panose="020B0604020202020204" pitchFamily="34" charset="0"/>
              </a:rPr>
              <a:t>     The temperature dependenc</a:t>
            </a:r>
            <a:r>
              <a:rPr lang="en-US" sz="1400" b="1" dirty="0">
                <a:latin typeface="Arial" panose="020B0604020202020204" pitchFamily="34" charset="0"/>
                <a:cs typeface="Arial" panose="020B0604020202020204" pitchFamily="34" charset="0"/>
              </a:rPr>
              <a:t>e </a:t>
            </a:r>
            <a:r>
              <a:rPr lang="en-US" sz="1400" dirty="0">
                <a:latin typeface="Arial" panose="020B0604020202020204" pitchFamily="34" charset="0"/>
                <a:cs typeface="Arial" panose="020B0604020202020204" pitchFamily="34" charset="0"/>
              </a:rPr>
              <a:t>of the inverse magnetic susceptibility for SrHo</a:t>
            </a:r>
            <a:r>
              <a:rPr lang="en-US" sz="1400" baseline="-25000" dirty="0">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O</a:t>
            </a:r>
            <a:r>
              <a:rPr lang="en-US" sz="1400" baseline="-25000" dirty="0">
                <a:latin typeface="Arial" panose="020B0604020202020204" pitchFamily="34" charset="0"/>
                <a:cs typeface="Arial" panose="020B0604020202020204" pitchFamily="34" charset="0"/>
              </a:rPr>
              <a:t>4</a:t>
            </a:r>
            <a:r>
              <a:rPr lang="en-US" sz="1400" dirty="0">
                <a:latin typeface="Arial" panose="020B0604020202020204" pitchFamily="34" charset="0"/>
                <a:cs typeface="Arial" panose="020B0604020202020204" pitchFamily="34" charset="0"/>
              </a:rPr>
              <a:t> between 320 </a:t>
            </a:r>
            <a:r>
              <a:rPr lang="en-US" sz="1400" dirty="0" err="1">
                <a:latin typeface="Arial" panose="020B0604020202020204" pitchFamily="34" charset="0"/>
                <a:cs typeface="Arial" panose="020B0604020202020204" pitchFamily="34" charset="0"/>
              </a:rPr>
              <a:t>K</a:t>
            </a:r>
            <a:r>
              <a:rPr lang="en-US" sz="1400" dirty="0">
                <a:latin typeface="Arial" panose="020B0604020202020204" pitchFamily="34" charset="0"/>
                <a:cs typeface="Arial" panose="020B0604020202020204" pitchFamily="34" charset="0"/>
              </a:rPr>
              <a:t> and 2 K. Data taken on cooling in an applied field of 50 </a:t>
            </a:r>
            <a:r>
              <a:rPr lang="en-US" sz="1400" dirty="0" err="1">
                <a:latin typeface="Arial" panose="020B0604020202020204" pitchFamily="34" charset="0"/>
                <a:cs typeface="Arial" panose="020B0604020202020204" pitchFamily="34" charset="0"/>
              </a:rPr>
              <a:t>Oe</a:t>
            </a:r>
            <a:r>
              <a:rPr lang="en-US" sz="1400" dirty="0">
                <a:latin typeface="Arial" panose="020B0604020202020204" pitchFamily="34" charset="0"/>
                <a:cs typeface="Arial" panose="020B0604020202020204" pitchFamily="34" charset="0"/>
              </a:rPr>
              <a:t>. Inset: detail of the inverse susceptibility in the low-temperature region.</a:t>
            </a:r>
            <a:endParaRPr lang="en-US" sz="1400" dirty="0">
              <a:latin typeface="Arial" panose="020B0604020202020204" pitchFamily="34" charset="0"/>
              <a:cs typeface="Arial" panose="020B0604020202020204" pitchFamily="34" charset="0"/>
            </a:endParaRPr>
          </a:p>
        </p:txBody>
      </p:sp>
      <p:pic>
        <p:nvPicPr>
          <p:cNvPr id="23" name="Picture 22"/>
          <p:cNvPicPr>
            <a:picLocks noChangeAspect="1"/>
          </p:cNvPicPr>
          <p:nvPr/>
        </p:nvPicPr>
        <p:blipFill>
          <a:blip r:embed="rId4"/>
          <a:stretch>
            <a:fillRect/>
          </a:stretch>
        </p:blipFill>
        <p:spPr>
          <a:xfrm>
            <a:off x="1998987" y="6118656"/>
            <a:ext cx="8148516" cy="200672"/>
          </a:xfrm>
          <a:prstGeom prst="rect">
            <a:avLst/>
          </a:prstGeom>
        </p:spPr>
      </p:pic>
      <p:pic>
        <p:nvPicPr>
          <p:cNvPr id="25" name="Picture 24"/>
          <p:cNvPicPr>
            <a:picLocks noChangeAspect="1"/>
          </p:cNvPicPr>
          <p:nvPr/>
        </p:nvPicPr>
        <p:blipFill>
          <a:blip r:embed="rId5"/>
          <a:stretch>
            <a:fillRect/>
          </a:stretch>
        </p:blipFill>
        <p:spPr>
          <a:xfrm>
            <a:off x="2639616" y="6329828"/>
            <a:ext cx="6552728" cy="234887"/>
          </a:xfrm>
          <a:prstGeom prst="rect">
            <a:avLst/>
          </a:prstGeom>
        </p:spPr>
      </p:pic>
      <p:pic>
        <p:nvPicPr>
          <p:cNvPr id="27" name="Picture 26"/>
          <p:cNvPicPr>
            <a:picLocks noChangeAspect="1"/>
          </p:cNvPicPr>
          <p:nvPr/>
        </p:nvPicPr>
        <p:blipFill>
          <a:blip r:embed="rId6"/>
          <a:stretch>
            <a:fillRect/>
          </a:stretch>
        </p:blipFill>
        <p:spPr>
          <a:xfrm>
            <a:off x="4439816" y="6567260"/>
            <a:ext cx="2045152" cy="185341"/>
          </a:xfrm>
          <a:prstGeom prst="rect">
            <a:avLst/>
          </a:prstGeom>
        </p:spPr>
      </p:pic>
      <p:cxnSp>
        <p:nvCxnSpPr>
          <p:cNvPr id="31" name="Straight Connector 30"/>
          <p:cNvCxnSpPr/>
          <p:nvPr/>
        </p:nvCxnSpPr>
        <p:spPr>
          <a:xfrm>
            <a:off x="537888" y="5854310"/>
            <a:ext cx="11116224" cy="15729"/>
          </a:xfrm>
          <a:prstGeom prst="line">
            <a:avLst/>
          </a:prstGeom>
          <a:ln w="28575">
            <a:solidFill>
              <a:srgbClr val="00B0F0"/>
            </a:solidFill>
          </a:ln>
        </p:spPr>
        <p:style>
          <a:lnRef idx="1">
            <a:schemeClr val="accent2"/>
          </a:lnRef>
          <a:fillRef idx="0">
            <a:schemeClr val="accent2"/>
          </a:fillRef>
          <a:effectRef idx="0">
            <a:schemeClr val="accent2"/>
          </a:effectRef>
          <a:fontRef idx="minor">
            <a:schemeClr val="tx1"/>
          </a:fontRef>
        </p:style>
      </p:cxnSp>
      <p:sp>
        <p:nvSpPr>
          <p:cNvPr id="34" name="TextBox 33"/>
          <p:cNvSpPr txBox="1"/>
          <p:nvPr/>
        </p:nvSpPr>
        <p:spPr>
          <a:xfrm>
            <a:off x="544569" y="5048287"/>
            <a:ext cx="4167268" cy="523220"/>
          </a:xfrm>
          <a:prstGeom prst="rect">
            <a:avLst/>
          </a:prstGeom>
          <a:noFill/>
        </p:spPr>
        <p:txBody>
          <a:bodyPr wrap="square" rtlCol="0">
            <a:spAutoFit/>
          </a:bodyPr>
          <a:lstStyle/>
          <a:p>
            <a:pPr algn="ctr"/>
            <a:r>
              <a:rPr lang="zh-CN" altLang="en-US" sz="1400" dirty="0">
                <a:solidFill>
                  <a:srgbClr val="FF0000"/>
                </a:solidFill>
              </a:rPr>
              <a:t>在降温过程中，</a:t>
            </a:r>
            <a:r>
              <a:rPr lang="en-US" sz="1400" dirty="0">
                <a:solidFill>
                  <a:srgbClr val="FF0000"/>
                </a:solidFill>
                <a:latin typeface="Arial" panose="020B0604020202020204" pitchFamily="34" charset="0"/>
                <a:cs typeface="Arial" panose="020B0604020202020204" pitchFamily="34" charset="0"/>
              </a:rPr>
              <a:t>SrHo</a:t>
            </a:r>
            <a:r>
              <a:rPr lang="en-US" sz="1400" baseline="-25000" dirty="0">
                <a:solidFill>
                  <a:srgbClr val="FF0000"/>
                </a:solidFill>
                <a:latin typeface="Arial" panose="020B0604020202020204" pitchFamily="34" charset="0"/>
                <a:cs typeface="Arial" panose="020B0604020202020204" pitchFamily="34" charset="0"/>
              </a:rPr>
              <a:t>2</a:t>
            </a:r>
            <a:r>
              <a:rPr lang="en-US" sz="1400" dirty="0">
                <a:solidFill>
                  <a:srgbClr val="FF0000"/>
                </a:solidFill>
                <a:latin typeface="Arial" panose="020B0604020202020204" pitchFamily="34" charset="0"/>
                <a:cs typeface="Arial" panose="020B0604020202020204" pitchFamily="34" charset="0"/>
              </a:rPr>
              <a:t>O</a:t>
            </a:r>
            <a:r>
              <a:rPr lang="en-US" sz="1400" baseline="-25000" dirty="0">
                <a:solidFill>
                  <a:srgbClr val="FF0000"/>
                </a:solidFill>
                <a:latin typeface="Arial" panose="020B0604020202020204" pitchFamily="34" charset="0"/>
                <a:cs typeface="Arial" panose="020B0604020202020204" pitchFamily="34" charset="0"/>
              </a:rPr>
              <a:t>4</a:t>
            </a:r>
            <a:r>
              <a:rPr lang="zh-CN" altLang="en-US" sz="1400" dirty="0">
                <a:solidFill>
                  <a:srgbClr val="FF0000"/>
                </a:solidFill>
              </a:rPr>
              <a:t>经历短程磁有序</a:t>
            </a:r>
            <a:r>
              <a:rPr lang="en-US" altLang="zh-CN" sz="1400" dirty="0">
                <a:solidFill>
                  <a:srgbClr val="FF0000"/>
                </a:solidFill>
              </a:rPr>
              <a:t>(a)</a:t>
            </a:r>
            <a:r>
              <a:rPr lang="zh-CN" altLang="en-US" sz="1400" dirty="0">
                <a:solidFill>
                  <a:srgbClr val="FF0000"/>
                </a:solidFill>
              </a:rPr>
              <a:t>，继而在低于</a:t>
            </a:r>
            <a:r>
              <a:rPr lang="en-US" altLang="zh-CN" sz="1400" dirty="0">
                <a:solidFill>
                  <a:srgbClr val="FF0000"/>
                </a:solidFill>
              </a:rPr>
              <a:t>~3 K</a:t>
            </a:r>
            <a:r>
              <a:rPr lang="zh-CN" altLang="en-US" sz="1400" dirty="0">
                <a:solidFill>
                  <a:srgbClr val="FF0000"/>
                </a:solidFill>
              </a:rPr>
              <a:t>经历长程二维磁有序转变</a:t>
            </a:r>
            <a:r>
              <a:rPr lang="en-US" altLang="zh-CN" sz="1400" dirty="0">
                <a:solidFill>
                  <a:srgbClr val="FF0000"/>
                </a:solidFill>
              </a:rPr>
              <a:t>(b)</a:t>
            </a:r>
            <a:r>
              <a:rPr lang="zh-CN" altLang="en-US" sz="1400" dirty="0">
                <a:solidFill>
                  <a:srgbClr val="FF0000"/>
                </a:solidFill>
              </a:rPr>
              <a:t>。</a:t>
            </a:r>
            <a:endParaRPr lang="en-US" sz="1400" dirty="0">
              <a:solidFill>
                <a:srgbClr val="FF0000"/>
              </a:solidFill>
            </a:endParaRPr>
          </a:p>
        </p:txBody>
      </p:sp>
      <p:sp>
        <p:nvSpPr>
          <p:cNvPr id="35" name="TextBox 34"/>
          <p:cNvSpPr txBox="1"/>
          <p:nvPr/>
        </p:nvSpPr>
        <p:spPr>
          <a:xfrm>
            <a:off x="6266283" y="6518189"/>
            <a:ext cx="768159" cy="307777"/>
          </a:xfrm>
          <a:prstGeom prst="rect">
            <a:avLst/>
          </a:prstGeom>
          <a:noFill/>
        </p:spPr>
        <p:txBody>
          <a:bodyPr wrap="none" rtlCol="0">
            <a:spAutoFit/>
          </a:bodyPr>
          <a:lstStyle/>
          <a:p>
            <a:r>
              <a:rPr lang="zh-CN" altLang="en-US" sz="1400" b="1" i="1" dirty="0">
                <a:latin typeface="Times New Roman" panose="02020603050405020304" pitchFamily="18" charset="0"/>
                <a:cs typeface="Times New Roman" panose="02020603050405020304" pitchFamily="18" charset="0"/>
              </a:rPr>
              <a:t>， </a:t>
            </a:r>
            <a:r>
              <a:rPr lang="en-US" altLang="zh-CN" sz="1400" b="1" i="1" dirty="0">
                <a:latin typeface="Times New Roman" panose="02020603050405020304" pitchFamily="18" charset="0"/>
                <a:cs typeface="Times New Roman" panose="02020603050405020304" pitchFamily="18" charset="0"/>
              </a:rPr>
              <a:t>et al</a:t>
            </a:r>
            <a:r>
              <a:rPr lang="en-US" altLang="zh-CN" sz="1400" b="1" dirty="0">
                <a:latin typeface="Times New Roman" panose="02020603050405020304" pitchFamily="18" charset="0"/>
                <a:cs typeface="Times New Roman" panose="02020603050405020304" pitchFamily="18" charset="0"/>
              </a:rPr>
              <a:t>.</a:t>
            </a:r>
            <a:endParaRPr lang="en-US" sz="1400" b="1" dirty="0">
              <a:latin typeface="Times New Roman" panose="02020603050405020304" pitchFamily="18" charset="0"/>
              <a:cs typeface="Times New Roman" panose="02020603050405020304" pitchFamily="18" charset="0"/>
            </a:endParaRPr>
          </a:p>
        </p:txBody>
      </p:sp>
      <p:sp>
        <p:nvSpPr>
          <p:cNvPr id="36" name="TextBox 35"/>
          <p:cNvSpPr txBox="1"/>
          <p:nvPr/>
        </p:nvSpPr>
        <p:spPr>
          <a:xfrm>
            <a:off x="4727849" y="5850468"/>
            <a:ext cx="2877711" cy="307777"/>
          </a:xfrm>
          <a:prstGeom prst="rect">
            <a:avLst/>
          </a:prstGeom>
          <a:noFill/>
        </p:spPr>
        <p:txBody>
          <a:bodyPr wrap="none" rtlCol="0">
            <a:spAutoFit/>
          </a:bodyPr>
          <a:lstStyle/>
          <a:p>
            <a:r>
              <a:rPr lang="zh-CN" altLang="en-US" sz="1400" b="1" i="1" dirty="0">
                <a:solidFill>
                  <a:srgbClr val="0070C0"/>
                </a:solidFill>
              </a:rPr>
              <a:t>二维磁有序粉末衍射分析参考文献</a:t>
            </a:r>
            <a:endParaRPr lang="en-US" sz="1400" b="1" i="1" dirty="0">
              <a:solidFill>
                <a:srgbClr val="0070C0"/>
              </a:solidFill>
            </a:endParaRPr>
          </a:p>
        </p:txBody>
      </p:sp>
      <p:sp>
        <p:nvSpPr>
          <p:cNvPr id="2" name="文本框 1"/>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4" name="Rectangle 3"/>
          <p:cNvSpPr/>
          <p:nvPr/>
        </p:nvSpPr>
        <p:spPr>
          <a:xfrm>
            <a:off x="0" y="0"/>
            <a:ext cx="12192000" cy="100909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26706" y="286113"/>
            <a:ext cx="10479996" cy="523220"/>
          </a:xfrm>
          <a:prstGeom prst="rect">
            <a:avLst/>
          </a:prstGeom>
          <a:noFill/>
        </p:spPr>
        <p:txBody>
          <a:bodyPr wrap="square">
            <a:spAutoFit/>
          </a:bodyPr>
          <a:lstStyle/>
          <a:p>
            <a:pPr algn="ctr"/>
            <a:r>
              <a:rPr lang="en-US" altLang="zh-CN" sz="2800" b="1" dirty="0">
                <a:solidFill>
                  <a:srgbClr val="FF0000"/>
                </a:solidFill>
                <a:latin typeface="Arial" panose="020B0604020202020204" pitchFamily="34" charset="0"/>
                <a:cs typeface="Arial" panose="020B0604020202020204" pitchFamily="34" charset="0"/>
              </a:rPr>
              <a:t>Short-range and Two-dimension Magnetic Order in </a:t>
            </a:r>
            <a:r>
              <a:rPr lang="en-US" sz="2800" b="1" dirty="0">
                <a:solidFill>
                  <a:srgbClr val="FF0000"/>
                </a:solidFill>
                <a:latin typeface="Arial" panose="020B0604020202020204" pitchFamily="34" charset="0"/>
                <a:cs typeface="Arial" panose="020B0604020202020204" pitchFamily="34" charset="0"/>
              </a:rPr>
              <a:t>SrHo</a:t>
            </a:r>
            <a:r>
              <a:rPr lang="en-US" sz="2800" b="1" baseline="-25000" dirty="0">
                <a:solidFill>
                  <a:srgbClr val="FF0000"/>
                </a:solidFill>
                <a:latin typeface="Arial" panose="020B0604020202020204" pitchFamily="34" charset="0"/>
                <a:cs typeface="Arial" panose="020B0604020202020204" pitchFamily="34" charset="0"/>
              </a:rPr>
              <a:t>2</a:t>
            </a:r>
            <a:r>
              <a:rPr lang="en-US" sz="2800" b="1" dirty="0">
                <a:solidFill>
                  <a:srgbClr val="FF0000"/>
                </a:solidFill>
                <a:latin typeface="Arial" panose="020B0604020202020204" pitchFamily="34" charset="0"/>
                <a:cs typeface="Arial" panose="020B0604020202020204" pitchFamily="34" charset="0"/>
              </a:rPr>
              <a:t>O</a:t>
            </a:r>
            <a:r>
              <a:rPr lang="en-US" sz="2800" b="1" baseline="-25000" dirty="0">
                <a:solidFill>
                  <a:srgbClr val="FF0000"/>
                </a:solidFill>
                <a:latin typeface="Arial" panose="020B0604020202020204" pitchFamily="34" charset="0"/>
                <a:cs typeface="Arial" panose="020B0604020202020204" pitchFamily="34" charset="0"/>
              </a:rPr>
              <a:t>4</a:t>
            </a:r>
            <a:endParaRPr lang="en-US" sz="2800" b="1" baseline="-25000" dirty="0">
              <a:solidFill>
                <a:srgbClr val="FF0000"/>
              </a:solidFill>
              <a:latin typeface="Arial" panose="020B0604020202020204" pitchFamily="34" charset="0"/>
              <a:cs typeface="Arial" panose="020B0604020202020204" pitchFamily="34" charset="0"/>
            </a:endParaRPr>
          </a:p>
        </p:txBody>
      </p:sp>
      <p:sp>
        <p:nvSpPr>
          <p:cNvPr id="6" name="TextBox 5"/>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pic>
        <p:nvPicPr>
          <p:cNvPr id="10" name="Picture 9">
            <a:hlinkClick r:id="rId7"/>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8200" y="2076986"/>
            <a:ext cx="10363200" cy="1754326"/>
          </a:xfrm>
          <a:prstGeom prst="rect">
            <a:avLst/>
          </a:prstGeom>
          <a:noFill/>
          <a:ln w="9525">
            <a:noFill/>
          </a:ln>
        </p:spPr>
        <p:txBody>
          <a:bodyPr wrap="square">
            <a:spAutoFit/>
          </a:bodyPr>
          <a:lstStyle/>
          <a:p>
            <a:pPr marL="229235" indent="-229235" algn="ctr">
              <a:lnSpc>
                <a:spcPct val="100000"/>
              </a:lnSpc>
            </a:pPr>
            <a:endParaRPr lang="en-US" altLang="zh-CN" sz="24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endParaRPr>
          </a:p>
          <a:p>
            <a:pPr marL="229235" indent="-229235" algn="ctr">
              <a:lnSpc>
                <a:spcPct val="100000"/>
              </a:lnSpc>
            </a:pPr>
            <a:r>
              <a:rPr lang="en-US" altLang="zh-CN" sz="28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rPr>
              <a:t>Magnetic Lattice &amp;</a:t>
            </a:r>
            <a:r>
              <a:rPr lang="en-US" altLang="zh-CN" sz="2800" dirty="0">
                <a:solidFill>
                  <a:srgbClr val="00B050"/>
                </a:solidFill>
                <a:latin typeface="Arial" panose="020B0604020202020204" pitchFamily="34" charset="0"/>
                <a:ea typeface="宋体" panose="02010600030101010101" pitchFamily="2" charset="-122"/>
                <a:cs typeface="Arial" panose="020B0604020202020204" pitchFamily="34" charset="0"/>
                <a:sym typeface="+mn-ea"/>
              </a:rPr>
              <a:t> </a:t>
            </a:r>
            <a:r>
              <a:rPr lang="en-US" altLang="zh-CN" sz="28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rPr>
              <a:t>Symmetry Element </a:t>
            </a:r>
            <a:endParaRPr lang="en-US" altLang="zh-CN" sz="28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endParaRPr>
          </a:p>
          <a:p>
            <a:pPr marL="229235" indent="-229235" algn="ctr">
              <a:lnSpc>
                <a:spcPct val="100000"/>
              </a:lnSpc>
            </a:pPr>
            <a:endParaRPr lang="en-US" altLang="zh-CN"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marL="229235" indent="-229235" algn="ctr">
              <a:lnSpc>
                <a:spcPct val="100000"/>
              </a:lnSpc>
            </a:pPr>
            <a:r>
              <a:rPr lang="en-US" altLang="zh-CN"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Reflection Condition</a:t>
            </a:r>
            <a:endParaRPr lang="en-US" altLang="zh-CN"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custDataLst>
              <p:tags r:id="rId1"/>
            </p:custDataLst>
          </p:nvPr>
        </p:nvGraphicFramePr>
        <p:xfrm>
          <a:off x="746125" y="2009775"/>
          <a:ext cx="5959475" cy="3683000"/>
        </p:xfrm>
        <a:graphic>
          <a:graphicData uri="http://schemas.openxmlformats.org/drawingml/2006/table">
            <a:tbl>
              <a:tblPr firstRow="1" bandRow="1">
                <a:tableStyleId>{5C22544A-7EE6-4342-B048-85BDC9FD1C3A}</a:tableStyleId>
              </a:tblPr>
              <a:tblGrid>
                <a:gridCol w="2611755"/>
                <a:gridCol w="1515745"/>
                <a:gridCol w="1831975"/>
              </a:tblGrid>
              <a:tr h="804545">
                <a:tc>
                  <a:txBody>
                    <a:bodyPr/>
                    <a:lstStyle/>
                    <a:p>
                      <a:endParaRPr lang="en-US" sz="2800" dirty="0"/>
                    </a:p>
                  </a:txBody>
                  <a:tcPr/>
                </a:tc>
                <a:tc>
                  <a:txBody>
                    <a:bodyPr/>
                    <a:lstStyle/>
                    <a:p>
                      <a:pPr algn="ctr"/>
                      <a:r>
                        <a:rPr lang="en-US" sz="2800" dirty="0">
                          <a:solidFill>
                            <a:schemeClr val="bg1"/>
                          </a:solidFill>
                        </a:rPr>
                        <a:t>Crystal</a:t>
                      </a:r>
                      <a:endParaRPr lang="en-US" sz="2800" dirty="0">
                        <a:solidFill>
                          <a:schemeClr val="bg1"/>
                        </a:solidFill>
                      </a:endParaRPr>
                    </a:p>
                  </a:txBody>
                  <a:tcPr>
                    <a:solidFill>
                      <a:schemeClr val="tx2">
                        <a:lumMod val="75000"/>
                      </a:schemeClr>
                    </a:solidFill>
                  </a:tcPr>
                </a:tc>
                <a:tc>
                  <a:txBody>
                    <a:bodyPr/>
                    <a:lstStyle/>
                    <a:p>
                      <a:pPr algn="ctr"/>
                      <a:r>
                        <a:rPr lang="en-US" sz="2800" dirty="0">
                          <a:solidFill>
                            <a:srgbClr val="009A46"/>
                          </a:solidFill>
                        </a:rPr>
                        <a:t>Magnetic</a:t>
                      </a:r>
                      <a:endParaRPr lang="en-US" sz="2800" dirty="0">
                        <a:solidFill>
                          <a:srgbClr val="009A46"/>
                        </a:solidFill>
                      </a:endParaRPr>
                    </a:p>
                  </a:txBody>
                  <a:tcPr>
                    <a:solidFill>
                      <a:schemeClr val="accent2">
                        <a:lumMod val="20000"/>
                        <a:lumOff val="80000"/>
                      </a:schemeClr>
                    </a:solidFill>
                  </a:tcPr>
                </a:tc>
              </a:tr>
              <a:tr h="657225">
                <a:tc>
                  <a:txBody>
                    <a:bodyPr/>
                    <a:lstStyle/>
                    <a:p>
                      <a:pPr algn="r"/>
                      <a:r>
                        <a:rPr lang="en-US" sz="2800" b="1" dirty="0">
                          <a:solidFill>
                            <a:srgbClr val="FF0000"/>
                          </a:solidFill>
                        </a:rPr>
                        <a:t>Crystal system</a:t>
                      </a:r>
                      <a:endParaRPr lang="en-US" sz="2800" b="1" dirty="0">
                        <a:solidFill>
                          <a:srgbClr val="FF0000"/>
                        </a:solidFill>
                      </a:endParaRPr>
                    </a:p>
                  </a:txBody>
                  <a:tcPr/>
                </a:tc>
                <a:tc>
                  <a:txBody>
                    <a:bodyPr/>
                    <a:lstStyle/>
                    <a:p>
                      <a:pPr algn="ctr"/>
                      <a:r>
                        <a:rPr lang="en-US" sz="2800" b="1" dirty="0">
                          <a:solidFill>
                            <a:schemeClr val="bg1"/>
                          </a:solidFill>
                        </a:rPr>
                        <a:t>7</a:t>
                      </a:r>
                      <a:endParaRPr lang="en-US" sz="2800" b="1" dirty="0">
                        <a:solidFill>
                          <a:schemeClr val="bg1"/>
                        </a:solidFill>
                      </a:endParaRPr>
                    </a:p>
                  </a:txBody>
                  <a:tcPr>
                    <a:solidFill>
                      <a:schemeClr val="tx2">
                        <a:lumMod val="75000"/>
                      </a:schemeClr>
                    </a:solidFill>
                  </a:tcPr>
                </a:tc>
                <a:tc>
                  <a:txBody>
                    <a:bodyPr/>
                    <a:lstStyle/>
                    <a:p>
                      <a:pPr algn="ctr"/>
                      <a:r>
                        <a:rPr lang="en-US" sz="2800" b="1" dirty="0">
                          <a:solidFill>
                            <a:srgbClr val="009A46"/>
                          </a:solidFill>
                        </a:rPr>
                        <a:t>7</a:t>
                      </a:r>
                      <a:endParaRPr lang="en-US" sz="2800" b="1" dirty="0">
                        <a:solidFill>
                          <a:srgbClr val="009A46"/>
                        </a:solidFill>
                      </a:endParaRPr>
                    </a:p>
                  </a:txBody>
                  <a:tcPr>
                    <a:solidFill>
                      <a:schemeClr val="accent2">
                        <a:lumMod val="20000"/>
                        <a:lumOff val="80000"/>
                      </a:schemeClr>
                    </a:solidFill>
                  </a:tcPr>
                </a:tc>
              </a:tr>
              <a:tr h="713105">
                <a:tc>
                  <a:txBody>
                    <a:bodyPr/>
                    <a:lstStyle/>
                    <a:p>
                      <a:pPr algn="r"/>
                      <a:r>
                        <a:rPr lang="en-US" sz="2800" b="1" dirty="0" err="1">
                          <a:solidFill>
                            <a:srgbClr val="FF0000"/>
                          </a:solidFill>
                        </a:rPr>
                        <a:t>Bravais</a:t>
                      </a:r>
                      <a:r>
                        <a:rPr lang="en-US" sz="2800" b="1" dirty="0">
                          <a:solidFill>
                            <a:srgbClr val="FF0000"/>
                          </a:solidFill>
                        </a:rPr>
                        <a:t> lattices</a:t>
                      </a:r>
                      <a:endParaRPr lang="en-US" sz="2800" b="1" dirty="0">
                        <a:solidFill>
                          <a:srgbClr val="FF0000"/>
                        </a:solidFill>
                      </a:endParaRPr>
                    </a:p>
                  </a:txBody>
                  <a:tcPr/>
                </a:tc>
                <a:tc>
                  <a:txBody>
                    <a:bodyPr/>
                    <a:lstStyle/>
                    <a:p>
                      <a:pPr algn="ctr"/>
                      <a:r>
                        <a:rPr lang="en-US" sz="2800" b="1" dirty="0">
                          <a:solidFill>
                            <a:schemeClr val="bg1"/>
                          </a:solidFill>
                        </a:rPr>
                        <a:t>14</a:t>
                      </a:r>
                      <a:endParaRPr lang="en-US" sz="2800" b="1" dirty="0">
                        <a:solidFill>
                          <a:schemeClr val="bg1"/>
                        </a:solidFill>
                      </a:endParaRPr>
                    </a:p>
                  </a:txBody>
                  <a:tcPr>
                    <a:solidFill>
                      <a:schemeClr val="tx2">
                        <a:lumMod val="75000"/>
                      </a:schemeClr>
                    </a:solidFill>
                  </a:tcPr>
                </a:tc>
                <a:tc>
                  <a:txBody>
                    <a:bodyPr/>
                    <a:lstStyle/>
                    <a:p>
                      <a:pPr algn="ctr"/>
                      <a:r>
                        <a:rPr lang="en-US" sz="2800" b="1" dirty="0">
                          <a:solidFill>
                            <a:srgbClr val="009A46"/>
                          </a:solidFill>
                        </a:rPr>
                        <a:t>36</a:t>
                      </a:r>
                      <a:endParaRPr lang="en-US" sz="2800" b="1" dirty="0">
                        <a:solidFill>
                          <a:srgbClr val="009A46"/>
                        </a:solidFill>
                      </a:endParaRPr>
                    </a:p>
                  </a:txBody>
                  <a:tcPr>
                    <a:solidFill>
                      <a:schemeClr val="accent2">
                        <a:lumMod val="20000"/>
                        <a:lumOff val="80000"/>
                      </a:schemeClr>
                    </a:solidFill>
                  </a:tcPr>
                </a:tc>
              </a:tr>
              <a:tr h="657225">
                <a:tc>
                  <a:txBody>
                    <a:bodyPr/>
                    <a:lstStyle/>
                    <a:p>
                      <a:pPr algn="r"/>
                      <a:r>
                        <a:rPr lang="en-US" sz="2800" b="1" dirty="0">
                          <a:solidFill>
                            <a:srgbClr val="FF0000"/>
                          </a:solidFill>
                        </a:rPr>
                        <a:t>Point</a:t>
                      </a:r>
                      <a:r>
                        <a:rPr lang="en-US" sz="2800" b="1" baseline="0" dirty="0">
                          <a:solidFill>
                            <a:srgbClr val="FF0000"/>
                          </a:solidFill>
                        </a:rPr>
                        <a:t> groups</a:t>
                      </a:r>
                      <a:endParaRPr lang="en-US" sz="2800" b="1" dirty="0">
                        <a:solidFill>
                          <a:srgbClr val="FF0000"/>
                        </a:solidFill>
                      </a:endParaRPr>
                    </a:p>
                  </a:txBody>
                  <a:tcPr/>
                </a:tc>
                <a:tc>
                  <a:txBody>
                    <a:bodyPr/>
                    <a:lstStyle/>
                    <a:p>
                      <a:pPr algn="ctr"/>
                      <a:r>
                        <a:rPr lang="en-US" sz="2800" b="1" dirty="0">
                          <a:solidFill>
                            <a:schemeClr val="bg1"/>
                          </a:solidFill>
                        </a:rPr>
                        <a:t>32</a:t>
                      </a:r>
                      <a:endParaRPr lang="en-US" sz="2800" b="1" dirty="0">
                        <a:solidFill>
                          <a:schemeClr val="bg1"/>
                        </a:solidFill>
                      </a:endParaRPr>
                    </a:p>
                  </a:txBody>
                  <a:tcPr>
                    <a:solidFill>
                      <a:schemeClr val="tx2">
                        <a:lumMod val="75000"/>
                      </a:schemeClr>
                    </a:solidFill>
                  </a:tcPr>
                </a:tc>
                <a:tc>
                  <a:txBody>
                    <a:bodyPr/>
                    <a:lstStyle/>
                    <a:p>
                      <a:pPr algn="ctr"/>
                      <a:r>
                        <a:rPr lang="en-US" sz="2800" b="1" dirty="0">
                          <a:solidFill>
                            <a:srgbClr val="009A46"/>
                          </a:solidFill>
                        </a:rPr>
                        <a:t>122</a:t>
                      </a:r>
                      <a:endParaRPr lang="en-US" sz="2800" b="1" dirty="0">
                        <a:solidFill>
                          <a:srgbClr val="009A46"/>
                        </a:solidFill>
                      </a:endParaRPr>
                    </a:p>
                  </a:txBody>
                  <a:tcPr>
                    <a:solidFill>
                      <a:schemeClr val="accent2">
                        <a:lumMod val="20000"/>
                        <a:lumOff val="80000"/>
                      </a:schemeClr>
                    </a:solidFill>
                  </a:tcPr>
                </a:tc>
              </a:tr>
              <a:tr h="850900">
                <a:tc>
                  <a:txBody>
                    <a:bodyPr/>
                    <a:lstStyle/>
                    <a:p>
                      <a:pPr algn="r"/>
                      <a:r>
                        <a:rPr lang="en-US" sz="2800" b="1" dirty="0">
                          <a:solidFill>
                            <a:srgbClr val="FF0000"/>
                          </a:solidFill>
                        </a:rPr>
                        <a:t>Space groups</a:t>
                      </a:r>
                      <a:endParaRPr lang="en-US" sz="2800" b="1" dirty="0">
                        <a:solidFill>
                          <a:srgbClr val="FF0000"/>
                        </a:solidFill>
                      </a:endParaRPr>
                    </a:p>
                  </a:txBody>
                  <a:tcPr/>
                </a:tc>
                <a:tc>
                  <a:txBody>
                    <a:bodyPr/>
                    <a:lstStyle/>
                    <a:p>
                      <a:pPr algn="ctr"/>
                      <a:r>
                        <a:rPr lang="en-US" sz="2800" b="1" dirty="0">
                          <a:solidFill>
                            <a:schemeClr val="bg1"/>
                          </a:solidFill>
                        </a:rPr>
                        <a:t>230</a:t>
                      </a:r>
                      <a:endParaRPr lang="en-US" sz="2800" b="1" dirty="0">
                        <a:solidFill>
                          <a:schemeClr val="bg1"/>
                        </a:solidFill>
                      </a:endParaRPr>
                    </a:p>
                  </a:txBody>
                  <a:tcPr>
                    <a:solidFill>
                      <a:schemeClr val="tx2">
                        <a:lumMod val="75000"/>
                      </a:schemeClr>
                    </a:solidFill>
                  </a:tcPr>
                </a:tc>
                <a:tc>
                  <a:txBody>
                    <a:bodyPr/>
                    <a:lstStyle/>
                    <a:p>
                      <a:pPr algn="ctr"/>
                      <a:r>
                        <a:rPr lang="en-US" sz="2800" b="1" dirty="0">
                          <a:solidFill>
                            <a:srgbClr val="009A46"/>
                          </a:solidFill>
                        </a:rPr>
                        <a:t>1651</a:t>
                      </a:r>
                      <a:endParaRPr lang="en-US" sz="2800" b="1" dirty="0">
                        <a:solidFill>
                          <a:srgbClr val="009A46"/>
                        </a:solidFill>
                      </a:endParaRPr>
                    </a:p>
                  </a:txBody>
                  <a:tcPr>
                    <a:solidFill>
                      <a:schemeClr val="accent2">
                        <a:lumMod val="20000"/>
                        <a:lumOff val="80000"/>
                      </a:schemeClr>
                    </a:solidFill>
                  </a:tcPr>
                </a:tc>
              </a:tr>
            </a:tbl>
          </a:graphicData>
        </a:graphic>
      </p:graphicFrame>
      <p:sp>
        <p:nvSpPr>
          <p:cNvPr id="4" name="TextBox 1"/>
          <p:cNvSpPr txBox="1"/>
          <p:nvPr/>
        </p:nvSpPr>
        <p:spPr>
          <a:xfrm>
            <a:off x="7010400" y="2362200"/>
            <a:ext cx="4624705" cy="2677656"/>
          </a:xfrm>
          <a:prstGeom prst="rect">
            <a:avLst/>
          </a:prstGeom>
          <a:noFill/>
        </p:spPr>
        <p:txBody>
          <a:bodyPr wrap="square" rtlCol="0">
            <a:spAutoFit/>
          </a:bodyPr>
          <a:lstStyle/>
          <a:p>
            <a:pPr algn="just"/>
            <a:r>
              <a:rPr lang="en-US" altLang="zh-CN" sz="2400" dirty="0">
                <a:solidFill>
                  <a:srgbClr val="0070C0"/>
                </a:solidFill>
                <a:latin typeface="Arial" panose="020B0604020202020204" pitchFamily="34" charset="0"/>
                <a:cs typeface="Arial" panose="020B0604020202020204" pitchFamily="34" charset="0"/>
              </a:rPr>
              <a:t>Since magnetic moment  is a vector and antiferromagnetic is introduced,14 Bragg lattices, 32 point groups, and 230 space groups for crystal structure now become to 36, 122, and 1651 for magnetic structure, respectively.</a:t>
            </a:r>
            <a:endParaRPr lang="en-US" altLang="zh-CN" sz="2400" b="1" dirty="0">
              <a:solidFill>
                <a:srgbClr val="0070C0"/>
              </a:solidFill>
              <a:latin typeface="Arial" panose="020B0604020202020204" pitchFamily="34" charset="0"/>
              <a:cs typeface="Arial" panose="020B0604020202020204" pitchFamily="34" charset="0"/>
            </a:endParaRPr>
          </a:p>
        </p:txBody>
      </p:sp>
      <p:sp>
        <p:nvSpPr>
          <p:cNvPr id="2" name="Rectangle 1"/>
          <p:cNvSpPr/>
          <p:nvPr/>
        </p:nvSpPr>
        <p:spPr>
          <a:xfrm>
            <a:off x="0" y="0"/>
            <a:ext cx="12192000" cy="16002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FF0000"/>
                </a:solidFill>
                <a:latin typeface="Arial" panose="020B0604020202020204" pitchFamily="34" charset="0"/>
                <a:cs typeface="Arial" panose="020B0604020202020204" pitchFamily="34" charset="0"/>
              </a:rPr>
              <a:t>Number of Nuclear &amp; Magnetic Crystal system</a:t>
            </a:r>
            <a:r>
              <a:rPr lang="en-US" altLang="zh-CN" sz="2800" b="1" dirty="0">
                <a:solidFill>
                  <a:srgbClr val="FF0000"/>
                </a:solidFill>
                <a:latin typeface="Arial" panose="020B0604020202020204" pitchFamily="34" charset="0"/>
                <a:cs typeface="Arial" panose="020B0604020202020204" pitchFamily="34" charset="0"/>
                <a:sym typeface="+mn-ea"/>
              </a:rPr>
              <a:t>,</a:t>
            </a:r>
            <a:r>
              <a:rPr lang="en-US" altLang="zh-CN" sz="2800" b="1" dirty="0">
                <a:solidFill>
                  <a:srgbClr val="FF0000"/>
                </a:solidFill>
                <a:latin typeface="Arial" panose="020B0604020202020204" pitchFamily="34" charset="0"/>
                <a:cs typeface="Arial" panose="020B0604020202020204" pitchFamily="34" charset="0"/>
              </a:rPr>
              <a:t> </a:t>
            </a:r>
            <a:r>
              <a:rPr lang="en-US" altLang="zh-CN" sz="2800" b="1" dirty="0">
                <a:solidFill>
                  <a:srgbClr val="FF0000"/>
                </a:solidFill>
                <a:latin typeface="Arial" panose="020B0604020202020204" pitchFamily="34" charset="0"/>
                <a:cs typeface="Arial" panose="020B0604020202020204" pitchFamily="34" charset="0"/>
                <a:sym typeface="+mn-ea"/>
              </a:rPr>
              <a:t>Lattice, </a:t>
            </a:r>
            <a:endParaRPr lang="en-US" altLang="zh-CN" sz="2800" b="1" dirty="0">
              <a:solidFill>
                <a:srgbClr val="FF0000"/>
              </a:solidFill>
              <a:latin typeface="Arial" panose="020B0604020202020204" pitchFamily="34" charset="0"/>
              <a:cs typeface="Arial" panose="020B0604020202020204" pitchFamily="34" charset="0"/>
              <a:sym typeface="+mn-ea"/>
            </a:endParaRPr>
          </a:p>
          <a:p>
            <a:pPr algn="ctr"/>
            <a:r>
              <a:rPr lang="en-US" altLang="zh-CN" sz="2800" b="1" dirty="0">
                <a:solidFill>
                  <a:srgbClr val="FF0000"/>
                </a:solidFill>
                <a:latin typeface="Arial" panose="020B0604020202020204" pitchFamily="34" charset="0"/>
                <a:cs typeface="Arial" panose="020B0604020202020204" pitchFamily="34" charset="0"/>
                <a:sym typeface="+mn-ea"/>
              </a:rPr>
              <a:t>and Symmetry Group</a:t>
            </a:r>
            <a:endParaRPr lang="en-US" altLang="zh-CN" sz="2800" b="1" dirty="0">
              <a:solidFill>
                <a:srgbClr val="FF0000"/>
              </a:solidFill>
              <a:latin typeface="Arial" panose="020B0604020202020204" pitchFamily="34" charset="0"/>
              <a:cs typeface="Arial" panose="020B0604020202020204" pitchFamily="34" charset="0"/>
              <a:sym typeface="+mn-ea"/>
            </a:endParaRPr>
          </a:p>
        </p:txBody>
      </p:sp>
      <p:sp>
        <p:nvSpPr>
          <p:cNvPr id="3" name="TextBox 2"/>
          <p:cNvSpPr txBox="1"/>
          <p:nvPr/>
        </p:nvSpPr>
        <p:spPr>
          <a:xfrm>
            <a:off x="0" y="-2977"/>
            <a:ext cx="606256" cy="307777"/>
          </a:xfrm>
          <a:prstGeom prst="rect">
            <a:avLst/>
          </a:prstGeom>
          <a:noFill/>
        </p:spPr>
        <p:txBody>
          <a:bodyPr wrap="none" rtlCol="0">
            <a:spAutoFit/>
          </a:bodyPr>
          <a:lstStyle/>
          <a:p>
            <a:r>
              <a:rPr lang="en-US" altLang="zh-CN" sz="1400" dirty="0"/>
              <a:t>MLRC</a:t>
            </a:r>
            <a:endParaRPr lang="en-US" sz="1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6337" y="1327892"/>
            <a:ext cx="4475379" cy="4828016"/>
          </a:xfrm>
          <a:prstGeom prst="rect">
            <a:avLst/>
          </a:prstGeom>
          <a:ln w="19050">
            <a:solidFill>
              <a:srgbClr val="FF00FF"/>
            </a:solidFill>
          </a:ln>
        </p:spPr>
      </p:pic>
      <p:sp>
        <p:nvSpPr>
          <p:cNvPr id="2" name="TextBox 1"/>
          <p:cNvSpPr txBox="1"/>
          <p:nvPr/>
        </p:nvSpPr>
        <p:spPr>
          <a:xfrm>
            <a:off x="7798890" y="1757207"/>
            <a:ext cx="1387475" cy="3969385"/>
          </a:xfrm>
          <a:prstGeom prst="rect">
            <a:avLst/>
          </a:prstGeom>
          <a:solidFill>
            <a:schemeClr val="accent5">
              <a:lumMod val="20000"/>
              <a:lumOff val="80000"/>
            </a:schemeClr>
          </a:solidFill>
          <a:ln>
            <a:solidFill>
              <a:srgbClr val="0070C0"/>
            </a:solidFill>
          </a:ln>
          <a:effectLst>
            <a:glow rad="63500">
              <a:schemeClr val="accent3">
                <a:satMod val="175000"/>
                <a:alpha val="40000"/>
              </a:schemeClr>
            </a:glow>
          </a:effectLst>
        </p:spPr>
        <p:txBody>
          <a:bodyPr wrap="square" rtlCol="0">
            <a:spAutoFit/>
          </a:bodyPr>
          <a:lstStyle/>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a</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FF"/>
                </a:solidFill>
                <a:latin typeface="Times New Roman" panose="02020603050405020304" pitchFamily="18" charset="0"/>
                <a:cs typeface="Times New Roman" panose="02020603050405020304" pitchFamily="18" charset="0"/>
              </a:rPr>
              <a:t>P</a:t>
            </a:r>
            <a:r>
              <a:rPr lang="en-US" sz="2400" b="1" i="1" baseline="-25000" dirty="0" err="1">
                <a:solidFill>
                  <a:srgbClr val="FF00FF"/>
                </a:solidFill>
                <a:latin typeface="Times New Roman" panose="02020603050405020304" pitchFamily="18" charset="0"/>
                <a:cs typeface="Times New Roman" panose="02020603050405020304" pitchFamily="18" charset="0"/>
              </a:rPr>
              <a:t>b</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c</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A</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B</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C</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I</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51240" y="1309229"/>
            <a:ext cx="492443" cy="4558171"/>
          </a:xfrm>
          <a:prstGeom prst="rect">
            <a:avLst/>
          </a:prstGeom>
          <a:solidFill>
            <a:schemeClr val="accent5">
              <a:lumMod val="20000"/>
              <a:lumOff val="80000"/>
            </a:schemeClr>
          </a:solidFill>
          <a:ln>
            <a:solidFill>
              <a:srgbClr val="FF00FF"/>
            </a:solidFill>
          </a:ln>
          <a:effectLst>
            <a:glow rad="63500">
              <a:schemeClr val="accent3">
                <a:satMod val="175000"/>
                <a:alpha val="40000"/>
              </a:schemeClr>
            </a:glow>
          </a:effectLst>
        </p:spPr>
        <p:txBody>
          <a:bodyPr vert="vert270" wrap="none" rtlCol="0">
            <a:spAutoFit/>
          </a:bodyPr>
          <a:lstStyle/>
          <a:p>
            <a:r>
              <a:rPr lang="en-US" sz="2000" b="1" dirty="0">
                <a:solidFill>
                  <a:srgbClr val="A426EA"/>
                </a:solidFill>
              </a:rPr>
              <a:t>Magnetic space </a:t>
            </a:r>
            <a:r>
              <a:rPr lang="en-US" sz="2000" b="1" dirty="0">
                <a:solidFill>
                  <a:srgbClr val="A426EA"/>
                </a:solidFill>
                <a:latin typeface="Arial" panose="020B0604020202020204" pitchFamily="34" charset="0"/>
                <a:cs typeface="Arial" panose="020B0604020202020204" pitchFamily="34" charset="0"/>
              </a:rPr>
              <a:t>groups</a:t>
            </a:r>
            <a:r>
              <a:rPr lang="en-US" sz="2000" b="1" dirty="0">
                <a:solidFill>
                  <a:srgbClr val="A426EA"/>
                </a:solidFill>
              </a:rPr>
              <a:t> under #62: </a:t>
            </a:r>
            <a:r>
              <a:rPr lang="en-US" sz="2000" b="1" i="1" dirty="0" err="1">
                <a:solidFill>
                  <a:srgbClr val="A426EA"/>
                </a:solidFill>
              </a:rPr>
              <a:t>Pnma</a:t>
            </a:r>
            <a:endParaRPr lang="en-US" sz="2000" b="1" i="1" dirty="0">
              <a:solidFill>
                <a:srgbClr val="A426EA"/>
              </a:solidFill>
            </a:endParaRPr>
          </a:p>
        </p:txBody>
      </p:sp>
      <p:pic>
        <p:nvPicPr>
          <p:cNvPr id="6" name="Picture 5"/>
          <p:cNvPicPr>
            <a:picLocks noChangeAspect="1"/>
          </p:cNvPicPr>
          <p:nvPr/>
        </p:nvPicPr>
        <p:blipFill>
          <a:blip r:embed="rId2"/>
          <a:stretch>
            <a:fillRect/>
          </a:stretch>
        </p:blipFill>
        <p:spPr>
          <a:xfrm>
            <a:off x="9492891" y="980728"/>
            <a:ext cx="2104436" cy="5391904"/>
          </a:xfrm>
          <a:prstGeom prst="rect">
            <a:avLst/>
          </a:prstGeom>
        </p:spPr>
      </p:pic>
      <p:sp>
        <p:nvSpPr>
          <p:cNvPr id="8" name="TextBox 7"/>
          <p:cNvSpPr txBox="1"/>
          <p:nvPr/>
        </p:nvSpPr>
        <p:spPr>
          <a:xfrm>
            <a:off x="4928031" y="6297741"/>
            <a:ext cx="1612265" cy="368300"/>
          </a:xfrm>
          <a:prstGeom prst="rect">
            <a:avLst/>
          </a:prstGeom>
          <a:noFill/>
        </p:spPr>
        <p:txBody>
          <a:bodyPr wrap="none" rtlCol="0">
            <a:spAutoFit/>
          </a:bodyPr>
          <a:lstStyle/>
          <a:p>
            <a:r>
              <a:rPr lang="en-US" dirty="0"/>
              <a:t>* Paramagnetic</a:t>
            </a:r>
            <a:endParaRPr lang="en-US" dirty="0"/>
          </a:p>
        </p:txBody>
      </p:sp>
      <p:sp>
        <p:nvSpPr>
          <p:cNvPr id="5" name="TextBox 1"/>
          <p:cNvSpPr txBox="1"/>
          <p:nvPr/>
        </p:nvSpPr>
        <p:spPr>
          <a:xfrm>
            <a:off x="6057900" y="1110615"/>
            <a:ext cx="1434465" cy="5077460"/>
          </a:xfrm>
          <a:prstGeom prst="rect">
            <a:avLst/>
          </a:prstGeom>
          <a:solidFill>
            <a:schemeClr val="accent5">
              <a:lumMod val="20000"/>
              <a:lumOff val="80000"/>
            </a:schemeClr>
          </a:solidFill>
          <a:ln>
            <a:solidFill>
              <a:srgbClr val="0070C0"/>
            </a:solidFill>
          </a:ln>
          <a:effectLst>
            <a:glow rad="63500">
              <a:schemeClr val="accent3">
                <a:satMod val="175000"/>
                <a:alpha val="40000"/>
              </a:schemeClr>
            </a:glow>
          </a:effectLst>
        </p:spPr>
        <p:txBody>
          <a:bodyPr wrap="square" rtlCol="0">
            <a:spAutoFit/>
          </a:bodyPr>
          <a:lstStyle/>
          <a:p>
            <a:pPr algn="ctr">
              <a:lnSpc>
                <a:spcPct val="150000"/>
              </a:lnSpc>
            </a:pPr>
            <a:r>
              <a:rPr lang="en-US" sz="2400" b="1" i="1" dirty="0">
                <a:solidFill>
                  <a:srgbClr val="0070C0"/>
                </a:solidFill>
                <a:latin typeface="Times New Roman" panose="02020603050405020304" pitchFamily="18" charset="0"/>
                <a:cs typeface="Times New Roman" panose="02020603050405020304" pitchFamily="18" charset="0"/>
              </a:rPr>
              <a:t>*Pnma</a:t>
            </a:r>
            <a:r>
              <a:rPr lang="en-US" sz="2400" b="1" dirty="0">
                <a:solidFill>
                  <a:srgbClr val="0070C0"/>
                </a:solidFill>
                <a:latin typeface="Times New Roman" panose="02020603050405020304" pitchFamily="18" charset="0"/>
                <a:cs typeface="Times New Roman" panose="02020603050405020304" pitchFamily="18" charset="0"/>
              </a:rPr>
              <a:t>1</a:t>
            </a:r>
            <a:r>
              <a:rPr lang="en-US" sz="2400" b="1" i="1" dirty="0">
                <a:solidFill>
                  <a:srgbClr val="0070C0"/>
                </a:solidFill>
                <a:latin typeface="Calibri" panose="020F0502020204030204" charset="0"/>
                <a:cs typeface="Calibri" panose="020F0502020204030204" charset="0"/>
              </a:rPr>
              <a:t>’</a:t>
            </a:r>
            <a:endParaRPr lang="en-US" sz="2400" b="1" i="1" dirty="0">
              <a:solidFill>
                <a:srgbClr val="009A46"/>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rPr>
              <a:t>Pnma</a:t>
            </a:r>
            <a:endParaRPr lang="en-US" sz="2400" b="1" i="1" dirty="0" err="1">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m</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a</a:t>
            </a:r>
            <a:endParaRPr lang="en-US" sz="2400" b="1" i="1" dirty="0">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Pnm</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a</a:t>
            </a:r>
            <a:r>
              <a:rPr lang="en-US" sz="2400" b="1" i="1" dirty="0">
                <a:solidFill>
                  <a:srgbClr val="00B050"/>
                </a:solidFill>
                <a:latin typeface="Calibri" panose="020F0502020204030204" charset="0"/>
                <a:cs typeface="Calibri" panose="020F0502020204030204" charset="0"/>
                <a:sym typeface="+mn-ea"/>
              </a:rPr>
              <a:t>’</a:t>
            </a:r>
            <a:endParaRPr lang="en-US" sz="2400" b="1" i="1" dirty="0">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ma</a:t>
            </a:r>
            <a:r>
              <a:rPr lang="en-US" sz="2400" b="1" i="1" dirty="0">
                <a:solidFill>
                  <a:srgbClr val="00B050"/>
                </a:solidFill>
                <a:latin typeface="Calibri" panose="020F0502020204030204" charset="0"/>
                <a:cs typeface="Calibri" panose="020F0502020204030204" charset="0"/>
                <a:sym typeface="+mn-ea"/>
              </a:rPr>
              <a:t>’</a:t>
            </a:r>
            <a:endParaRPr lang="en-US" sz="2400" b="1" i="1" dirty="0">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m</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a</a:t>
            </a:r>
            <a:r>
              <a:rPr lang="en-US" sz="2400" b="1" i="1" dirty="0" err="1">
                <a:solidFill>
                  <a:srgbClr val="00B050"/>
                </a:solidFill>
                <a:latin typeface="Calibri" panose="020F0502020204030204" charset="0"/>
                <a:cs typeface="Calibri" panose="020F0502020204030204" charset="0"/>
                <a:sym typeface="+mn-ea"/>
              </a:rPr>
              <a:t>’</a:t>
            </a:r>
            <a:endParaRPr lang="en-US" sz="2400" b="1" i="1" dirty="0">
              <a:solidFill>
                <a:srgbClr val="0070C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00"/>
                </a:solidFill>
                <a:latin typeface="Times New Roman" panose="02020603050405020304" pitchFamily="18" charset="0"/>
                <a:cs typeface="Times New Roman" panose="02020603050405020304" pitchFamily="18" charset="0"/>
              </a:rPr>
              <a:t>Pn</a:t>
            </a:r>
            <a:r>
              <a:rPr lang="en-US" sz="2400" b="1" i="1" dirty="0" err="1">
                <a:solidFill>
                  <a:srgbClr val="FF0000"/>
                </a:solidFill>
                <a:latin typeface="Calibri" panose="020F0502020204030204" charset="0"/>
                <a:cs typeface="Calibri" panose="020F0502020204030204" charset="0"/>
              </a:rPr>
              <a:t>’</a:t>
            </a:r>
            <a:r>
              <a:rPr lang="en-US" sz="2400" b="1" i="1" dirty="0" err="1">
                <a:solidFill>
                  <a:srgbClr val="FF0000"/>
                </a:solidFill>
                <a:latin typeface="Times New Roman" panose="02020603050405020304" pitchFamily="18" charset="0"/>
                <a:cs typeface="Times New Roman" panose="02020603050405020304" pitchFamily="18" charset="0"/>
              </a:rPr>
              <a:t>ma</a:t>
            </a:r>
            <a:endParaRPr lang="en-US" sz="2400" b="1" i="1" dirty="0">
              <a:solidFill>
                <a:srgbClr val="FF000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00"/>
                </a:solidFill>
                <a:latin typeface="Times New Roman" panose="02020603050405020304" pitchFamily="18" charset="0"/>
                <a:cs typeface="Times New Roman" panose="02020603050405020304" pitchFamily="18" charset="0"/>
              </a:rPr>
              <a:t>Pnm</a:t>
            </a:r>
            <a:r>
              <a:rPr lang="en-US" sz="2400" b="1" i="1" dirty="0" err="1">
                <a:solidFill>
                  <a:srgbClr val="FF0000"/>
                </a:solidFill>
                <a:latin typeface="Calibri" panose="020F0502020204030204" charset="0"/>
                <a:cs typeface="Calibri" panose="020F0502020204030204" charset="0"/>
              </a:rPr>
              <a:t>’</a:t>
            </a:r>
            <a:r>
              <a:rPr lang="en-US" sz="2400" b="1" i="1" dirty="0" err="1">
                <a:solidFill>
                  <a:srgbClr val="FF0000"/>
                </a:solidFill>
                <a:latin typeface="Times New Roman" panose="02020603050405020304" pitchFamily="18" charset="0"/>
                <a:cs typeface="Times New Roman" panose="02020603050405020304" pitchFamily="18" charset="0"/>
              </a:rPr>
              <a:t>a</a:t>
            </a:r>
            <a:endParaRPr lang="en-US" sz="2400" b="1" i="1" dirty="0">
              <a:solidFill>
                <a:srgbClr val="FF000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00"/>
                </a:solidFill>
                <a:latin typeface="Times New Roman" panose="02020603050405020304" pitchFamily="18" charset="0"/>
                <a:cs typeface="Times New Roman" panose="02020603050405020304" pitchFamily="18" charset="0"/>
              </a:rPr>
              <a:t>Pnma</a:t>
            </a:r>
            <a:r>
              <a:rPr lang="en-US" sz="2400" b="1" i="1" dirty="0">
                <a:solidFill>
                  <a:srgbClr val="FF0000"/>
                </a:solidFill>
                <a:latin typeface="Calibri" panose="020F0502020204030204" charset="0"/>
                <a:cs typeface="Calibri" panose="020F0502020204030204" charset="0"/>
              </a:rPr>
              <a:t>’</a:t>
            </a:r>
            <a:endParaRPr lang="en-US" sz="2400" b="1" i="1" dirty="0" err="1">
              <a:solidFill>
                <a:srgbClr val="00B050"/>
              </a:solidFill>
              <a:latin typeface="Calibri" panose="020F0502020204030204" charset="0"/>
              <a:cs typeface="Calibri" panose="020F0502020204030204" charset="0"/>
              <a:sym typeface="+mn-ea"/>
            </a:endParaRPr>
          </a:p>
        </p:txBody>
      </p:sp>
      <p:sp>
        <p:nvSpPr>
          <p:cNvPr id="14" name="Rectangle 13"/>
          <p:cNvSpPr/>
          <p:nvPr/>
        </p:nvSpPr>
        <p:spPr>
          <a:xfrm>
            <a:off x="0" y="-1"/>
            <a:ext cx="12192000" cy="819429"/>
          </a:xfrm>
          <a:prstGeom prst="rect">
            <a:avLst/>
          </a:prstGeom>
          <a:solidFill>
            <a:srgbClr val="FDE3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Magnetic space group</a:t>
            </a:r>
            <a:endParaRPr lang="en-US" sz="3200" b="1" dirty="0">
              <a:solidFill>
                <a:schemeClr val="tx1"/>
              </a:solidFill>
              <a:latin typeface="Arial" panose="020B0604020202020204" pitchFamily="34" charset="0"/>
              <a:cs typeface="Arial" panose="020B0604020202020204" pitchFamily="34" charset="0"/>
            </a:endParaRPr>
          </a:p>
        </p:txBody>
      </p:sp>
      <p:sp>
        <p:nvSpPr>
          <p:cNvPr id="16" name="TextBox 15"/>
          <p:cNvSpPr txBox="1"/>
          <p:nvPr/>
        </p:nvSpPr>
        <p:spPr>
          <a:xfrm>
            <a:off x="0" y="-1"/>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4400" y="2590800"/>
            <a:ext cx="10363200" cy="954107"/>
          </a:xfrm>
          <a:prstGeom prst="rect">
            <a:avLst/>
          </a:prstGeom>
          <a:noFill/>
          <a:ln w="9525">
            <a:noFill/>
          </a:ln>
        </p:spPr>
        <p:txBody>
          <a:bodyPr wrap="square">
            <a:spAutoFit/>
          </a:bodyPr>
          <a:lstStyle/>
          <a:p>
            <a:pPr marL="229235" indent="-229235" algn="ctr">
              <a:lnSpc>
                <a:spcPct val="100000"/>
              </a:lnSpc>
            </a:pPr>
            <a:r>
              <a:rPr lang="en-US" altLang="zh-CN" sz="2800" b="1" dirty="0">
                <a:solidFill>
                  <a:srgbClr val="0070C0"/>
                </a:solidFill>
                <a:latin typeface="Arial" panose="020B0604020202020204" pitchFamily="34" charset="0"/>
                <a:ea typeface="宋体" panose="02010600030101010101" pitchFamily="2" charset="-122"/>
                <a:cs typeface="Arial" panose="020B0604020202020204" pitchFamily="34" charset="0"/>
                <a:sym typeface="+mn-ea"/>
              </a:rPr>
              <a:t>Magnetic Neutron </a:t>
            </a:r>
            <a:r>
              <a:rPr lang="en-US" altLang="zh-CN" sz="2800" b="1" dirty="0">
                <a:solidFill>
                  <a:srgbClr val="0070C0"/>
                </a:solidFill>
                <a:latin typeface="Arial" panose="020B0604020202020204" pitchFamily="34" charset="0"/>
                <a:ea typeface="宋体" panose="02010600030101010101" pitchFamily="2" charset="-122"/>
                <a:cs typeface="Arial" panose="020B0604020202020204" pitchFamily="34" charset="0"/>
              </a:rPr>
              <a:t>Diffraction</a:t>
            </a:r>
            <a:r>
              <a:rPr lang="en-US" altLang="zh-CN" sz="3200" dirty="0">
                <a:solidFill>
                  <a:srgbClr val="0070C0"/>
                </a:solidFill>
                <a:latin typeface="Arial" panose="020B0604020202020204" pitchFamily="34" charset="0"/>
                <a:ea typeface="宋体" panose="02010600030101010101" pitchFamily="2" charset="-122"/>
                <a:cs typeface="Arial" panose="020B0604020202020204" pitchFamily="34" charset="0"/>
              </a:rPr>
              <a:t> </a:t>
            </a:r>
            <a:endParaRPr lang="en-US" altLang="zh-CN" sz="3200" dirty="0">
              <a:solidFill>
                <a:srgbClr val="0070C0"/>
              </a:solidFill>
              <a:latin typeface="Arial" panose="020B0604020202020204" pitchFamily="34" charset="0"/>
              <a:ea typeface="宋体" panose="02010600030101010101" pitchFamily="2" charset="-122"/>
              <a:cs typeface="Arial" panose="020B0604020202020204" pitchFamily="34" charset="0"/>
            </a:endParaRPr>
          </a:p>
          <a:p>
            <a:pPr marL="229235" indent="-229235" algn="ctr">
              <a:lnSpc>
                <a:spcPct val="100000"/>
              </a:lnSpc>
            </a:pPr>
            <a:endParaRPr lang="en-US" altLang="zh-CN" sz="2400" b="1" dirty="0">
              <a:solidFill>
                <a:srgbClr val="00B050"/>
              </a:solidFill>
              <a:latin typeface="Arial" panose="020B0604020202020204" pitchFamily="34" charset="0"/>
              <a:ea typeface="宋体" panose="02010600030101010101" pitchFamily="2" charset="-122"/>
              <a:cs typeface="Arial" panose="020B0604020202020204" pitchFamily="34"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a:off x="7010400" y="1828800"/>
            <a:ext cx="4609465" cy="4523105"/>
          </a:xfrm>
          <a:prstGeom prst="rect">
            <a:avLst/>
          </a:prstGeom>
          <a:ln>
            <a:solidFill>
              <a:srgbClr val="0070C0"/>
            </a:solidFill>
          </a:ln>
          <a:effectLst>
            <a:glow rad="63500">
              <a:schemeClr val="accent2">
                <a:satMod val="175000"/>
                <a:alpha val="40000"/>
              </a:schemeClr>
            </a:glow>
          </a:effectLst>
        </p:spPr>
        <p:txBody>
          <a:bodyPr wrap="square">
            <a:spAutoFit/>
          </a:bodyPr>
          <a:lstStyle/>
          <a:p>
            <a:pPr algn="just"/>
            <a:r>
              <a:rPr lang="en-US" sz="1600" dirty="0">
                <a:latin typeface="Times New Roman" panose="02020603050405020304" pitchFamily="18" charset="0"/>
                <a:cs typeface="Times New Roman" panose="02020603050405020304" pitchFamily="18" charset="0"/>
              </a:rPr>
              <a:t>The W &amp; B-lattice are expressed by two-letter symbols, a prime symbol (</a:t>
            </a:r>
            <a:r>
              <a:rPr lang="en-US" sz="1600" i="1" dirty="0">
                <a:latin typeface="Times New Roman" panose="02020603050405020304" pitchFamily="18" charset="0"/>
                <a:cs typeface="Times New Roman" panose="02020603050405020304" pitchFamily="18" charset="0"/>
              </a:rPr>
              <a:t>P</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 and </a:t>
            </a:r>
            <a:r>
              <a:rPr lang="en-US" sz="1600" i="1" dirty="0">
                <a:latin typeface="Times New Roman" panose="02020603050405020304" pitchFamily="18" charset="0"/>
                <a:cs typeface="Times New Roman" panose="02020603050405020304" pitchFamily="18" charset="0"/>
              </a:rPr>
              <a:t>F</a:t>
            </a:r>
            <a:r>
              <a:rPr lang="en-US" sz="1600" dirty="0">
                <a:latin typeface="Times New Roman" panose="02020603050405020304" pitchFamily="18" charset="0"/>
                <a:cs typeface="Times New Roman" panose="02020603050405020304" pitchFamily="18" charset="0"/>
              </a:rPr>
              <a:t>) of W-lattice followed by a subscript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 and </a:t>
            </a:r>
            <a:r>
              <a:rPr lang="en-US" sz="1600" i="1" dirty="0">
                <a:latin typeface="Times New Roman" panose="02020603050405020304" pitchFamily="18" charset="0"/>
                <a:cs typeface="Times New Roman" panose="02020603050405020304" pitchFamily="18" charset="0"/>
              </a:rPr>
              <a:t>s</a:t>
            </a:r>
            <a:r>
              <a:rPr lang="en-US" sz="1600" dirty="0">
                <a:latin typeface="Times New Roman" panose="02020603050405020304" pitchFamily="18" charset="0"/>
                <a:cs typeface="Times New Roman" panose="02020603050405020304" pitchFamily="18" charset="0"/>
              </a:rPr>
              <a:t>) which indicates the location of the origin of the black lattice. The capital subscript letters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 and </a:t>
            </a:r>
            <a:r>
              <a:rPr lang="en-US" sz="1600" i="1" dirty="0">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 indicate that the origins of the B-lattices are at the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-face center (0, </a:t>
            </a:r>
            <a:r>
              <a:rPr lang="en-US" sz="1600" i="1" dirty="0">
                <a:latin typeface="Times New Roman" panose="02020603050405020304" pitchFamily="18" charset="0"/>
                <a:cs typeface="Times New Roman" panose="02020603050405020304" pitchFamily="18" charset="0"/>
              </a:rPr>
              <a:t>b</a:t>
            </a:r>
            <a:r>
              <a:rPr lang="en-US" sz="1600" dirty="0">
                <a:latin typeface="Times New Roman" panose="02020603050405020304" pitchFamily="18" charset="0"/>
                <a:cs typeface="Times New Roman" panose="02020603050405020304" pitchFamily="18" charset="0"/>
              </a:rPr>
              <a:t>/2,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/2),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-face center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/2, </a:t>
            </a:r>
            <a:r>
              <a:rPr lang="en-US" sz="1600" i="1" dirty="0">
                <a:latin typeface="Times New Roman" panose="02020603050405020304" pitchFamily="18" charset="0"/>
                <a:cs typeface="Times New Roman" panose="02020603050405020304" pitchFamily="18" charset="0"/>
              </a:rPr>
              <a:t>b</a:t>
            </a:r>
            <a:r>
              <a:rPr lang="en-US" sz="1600" dirty="0">
                <a:latin typeface="Times New Roman" panose="02020603050405020304" pitchFamily="18" charset="0"/>
                <a:cs typeface="Times New Roman" panose="02020603050405020304" pitchFamily="18" charset="0"/>
              </a:rPr>
              <a:t>/2, 0), and </a:t>
            </a:r>
            <a:r>
              <a:rPr lang="en-US" sz="1600" i="1" dirty="0">
                <a:latin typeface="Times New Roman" panose="02020603050405020304" pitchFamily="18" charset="0"/>
                <a:cs typeface="Times New Roman" panose="02020603050405020304" pitchFamily="18" charset="0"/>
              </a:rPr>
              <a:t>I</a:t>
            </a:r>
            <a:r>
              <a:rPr lang="en-US" sz="1600" dirty="0">
                <a:latin typeface="Times New Roman" panose="02020603050405020304" pitchFamily="18" charset="0"/>
                <a:cs typeface="Times New Roman" panose="02020603050405020304" pitchFamily="18" charset="0"/>
              </a:rPr>
              <a:t>-body center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/2, </a:t>
            </a:r>
            <a:r>
              <a:rPr lang="en-US" sz="1600" i="1" dirty="0">
                <a:latin typeface="Times New Roman" panose="02020603050405020304" pitchFamily="18" charset="0"/>
                <a:cs typeface="Times New Roman" panose="02020603050405020304" pitchFamily="18" charset="0"/>
              </a:rPr>
              <a:t>b</a:t>
            </a:r>
            <a:r>
              <a:rPr lang="en-US" sz="1600" dirty="0">
                <a:latin typeface="Times New Roman" panose="02020603050405020304" pitchFamily="18" charset="0"/>
                <a:cs typeface="Times New Roman" panose="02020603050405020304" pitchFamily="18" charset="0"/>
              </a:rPr>
              <a:t>/2,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/2), respectively. The lower-case subscript letters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 and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 indicate the origin of the black lattice that are at the center of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-axis (</a:t>
            </a:r>
            <a:r>
              <a:rPr lang="en-US" sz="1600" i="1" dirty="0">
                <a:latin typeface="Times New Roman" panose="02020603050405020304" pitchFamily="18" charset="0"/>
                <a:cs typeface="Times New Roman" panose="02020603050405020304" pitchFamily="18" charset="0"/>
              </a:rPr>
              <a:t>a</a:t>
            </a:r>
            <a:r>
              <a:rPr lang="en-US" sz="1600" dirty="0">
                <a:latin typeface="Times New Roman" panose="02020603050405020304" pitchFamily="18" charset="0"/>
                <a:cs typeface="Times New Roman" panose="02020603050405020304" pitchFamily="18" charset="0"/>
              </a:rPr>
              <a:t>/2) and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-axis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/2) of the white lattices, respectively. For example, the lattice </a:t>
            </a:r>
            <a:r>
              <a:rPr lang="en-US" sz="1600" i="1" dirty="0">
                <a:latin typeface="Times New Roman" panose="02020603050405020304" pitchFamily="18" charset="0"/>
                <a:cs typeface="Times New Roman" panose="02020603050405020304" pitchFamily="18" charset="0"/>
              </a:rPr>
              <a:t>P</a:t>
            </a:r>
            <a:r>
              <a:rPr lang="en-US" sz="1600" i="1" baseline="-25000" dirty="0">
                <a:latin typeface="Times New Roman" panose="02020603050405020304" pitchFamily="18" charset="0"/>
                <a:cs typeface="Times New Roman" panose="02020603050405020304" pitchFamily="18" charset="0"/>
              </a:rPr>
              <a:t>C</a:t>
            </a:r>
            <a:r>
              <a:rPr lang="en-US" sz="1600" i="1"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is a combination of a </a:t>
            </a:r>
            <a:r>
              <a:rPr lang="en-US" sz="1600" i="1" dirty="0">
                <a:latin typeface="Times New Roman" panose="02020603050405020304" pitchFamily="18" charset="0"/>
                <a:cs typeface="Times New Roman" panose="02020603050405020304" pitchFamily="18" charset="0"/>
              </a:rPr>
              <a:t>P </a:t>
            </a:r>
            <a:r>
              <a:rPr lang="en-US" sz="1600" dirty="0">
                <a:latin typeface="Times New Roman" panose="02020603050405020304" pitchFamily="18" charset="0"/>
                <a:cs typeface="Times New Roman" panose="02020603050405020304" pitchFamily="18" charset="0"/>
              </a:rPr>
              <a:t>W-lattice with a </a:t>
            </a:r>
            <a:r>
              <a:rPr lang="en-US" sz="1600" i="1" dirty="0">
                <a:latin typeface="Times New Roman" panose="02020603050405020304" pitchFamily="18" charset="0"/>
                <a:cs typeface="Times New Roman" panose="02020603050405020304" pitchFamily="18" charset="0"/>
              </a:rPr>
              <a:t>P</a:t>
            </a:r>
            <a:r>
              <a:rPr lang="en-US" sz="1600" dirty="0">
                <a:latin typeface="Times New Roman" panose="02020603050405020304" pitchFamily="18" charset="0"/>
                <a:cs typeface="Times New Roman" panose="02020603050405020304" pitchFamily="18" charset="0"/>
              </a:rPr>
              <a:t> B-lattice with the origin at the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-center (½, ½, 0) of the W-lattice. The </a:t>
            </a:r>
            <a:r>
              <a:rPr lang="en-US" sz="1600" i="1" dirty="0">
                <a:latin typeface="Times New Roman" panose="02020603050405020304" pitchFamily="18" charset="0"/>
                <a:cs typeface="Times New Roman" panose="02020603050405020304" pitchFamily="18" charset="0"/>
              </a:rPr>
              <a:t>P</a:t>
            </a:r>
            <a:r>
              <a:rPr lang="en-US" sz="1600" i="1" baseline="-25000"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 indicates the origin of the </a:t>
            </a:r>
            <a:r>
              <a:rPr lang="en-US" sz="1600" i="1" dirty="0">
                <a:latin typeface="Times New Roman" panose="02020603050405020304" pitchFamily="18" charset="0"/>
                <a:cs typeface="Times New Roman" panose="02020603050405020304" pitchFamily="18" charset="0"/>
              </a:rPr>
              <a:t>P</a:t>
            </a:r>
            <a:r>
              <a:rPr lang="en-US" sz="1600" dirty="0">
                <a:latin typeface="Times New Roman" panose="02020603050405020304" pitchFamily="18" charset="0"/>
                <a:cs typeface="Times New Roman" panose="02020603050405020304" pitchFamily="18" charset="0"/>
              </a:rPr>
              <a:t> B-lattice at </a:t>
            </a:r>
            <a:r>
              <a:rPr lang="en-US" sz="1600" i="1" dirty="0">
                <a:latin typeface="Times New Roman" panose="02020603050405020304" pitchFamily="18" charset="0"/>
                <a:cs typeface="Times New Roman" panose="02020603050405020304" pitchFamily="18" charset="0"/>
              </a:rPr>
              <a:t>c</a:t>
            </a:r>
            <a:r>
              <a:rPr lang="en-US" sz="1600" dirty="0">
                <a:latin typeface="Times New Roman" panose="02020603050405020304" pitchFamily="18" charset="0"/>
                <a:cs typeface="Times New Roman" panose="02020603050405020304" pitchFamily="18" charset="0"/>
              </a:rPr>
              <a:t>/2. These types of magnetic lattices were applied to the seven crystal families giving a total of 36 magnetic lattices of which 14 are pure white and 22 are W &amp; B lattices.</a:t>
            </a:r>
            <a:endParaRPr lang="en-US" sz="1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0070" y="1015365"/>
            <a:ext cx="6090285" cy="5358765"/>
          </a:xfrm>
          <a:prstGeom prst="rect">
            <a:avLst/>
          </a:prstGeom>
        </p:spPr>
      </p:pic>
      <p:sp>
        <p:nvSpPr>
          <p:cNvPr id="4" name="Rectangle 3"/>
          <p:cNvSpPr/>
          <p:nvPr/>
        </p:nvSpPr>
        <p:spPr>
          <a:xfrm>
            <a:off x="0" y="-28574"/>
            <a:ext cx="12192000" cy="8382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7" name="TextBox 6"/>
          <p:cNvSpPr txBox="1"/>
          <p:nvPr/>
        </p:nvSpPr>
        <p:spPr>
          <a:xfrm>
            <a:off x="2743200" y="158115"/>
            <a:ext cx="7888605" cy="521970"/>
          </a:xfrm>
          <a:prstGeom prst="rect">
            <a:avLst/>
          </a:prstGeom>
          <a:noFill/>
        </p:spPr>
        <p:txBody>
          <a:bodyPr wrap="square">
            <a:spAutoFit/>
          </a:bodyPr>
          <a:lstStyle/>
          <a:p>
            <a:r>
              <a:rPr lang="en-US" sz="2800" b="1" dirty="0">
                <a:solidFill>
                  <a:srgbClr val="FF0000"/>
                </a:solidFill>
                <a:latin typeface="Arial" panose="020B0604020202020204" pitchFamily="34" charset="0"/>
                <a:cs typeface="Arial" panose="020B0604020202020204" pitchFamily="34" charset="0"/>
              </a:rPr>
              <a:t>Type of black &amp; white magnetic lattice</a:t>
            </a:r>
            <a:endParaRPr lang="en-US" sz="2800" b="1" dirty="0">
              <a:solidFill>
                <a:srgbClr val="FF0000"/>
              </a:solidFill>
              <a:latin typeface="Arial" panose="020B0604020202020204" pitchFamily="34" charset="0"/>
              <a:cs typeface="Arial" panose="020B0604020202020204" pitchFamily="34" charset="0"/>
            </a:endParaRPr>
          </a:p>
        </p:txBody>
      </p:sp>
      <p:sp>
        <p:nvSpPr>
          <p:cNvPr id="2" name="文本框 1"/>
          <p:cNvSpPr txBox="1"/>
          <p:nvPr/>
        </p:nvSpPr>
        <p:spPr>
          <a:xfrm>
            <a:off x="6934200" y="914400"/>
            <a:ext cx="4784090" cy="829945"/>
          </a:xfrm>
          <a:prstGeom prst="rect">
            <a:avLst/>
          </a:prstGeom>
          <a:noFill/>
        </p:spPr>
        <p:txBody>
          <a:bodyPr wrap="square" rtlCol="0">
            <a:spAutoFit/>
          </a:bodyPr>
          <a:lstStyle/>
          <a:p>
            <a:pPr algn="just"/>
            <a:r>
              <a:rPr lang="en-US" altLang="zh-CN" sz="1200" dirty="0">
                <a:solidFill>
                  <a:schemeClr val="accent2"/>
                </a:solidFill>
                <a:latin typeface="Arial" panose="020B0604020202020204" pitchFamily="34" charset="0"/>
                <a:cs typeface="Arial" panose="020B0604020202020204" pitchFamily="34" charset="0"/>
              </a:rPr>
              <a:t>There are five types of magnetic structure lattice </a:t>
            </a:r>
            <a:r>
              <a:rPr lang="en-US" altLang="zh-CN" sz="1200" dirty="0">
                <a:solidFill>
                  <a:schemeClr val="accent2"/>
                </a:solidFill>
                <a:latin typeface="Arial" panose="020B0604020202020204" pitchFamily="34" charset="0"/>
                <a:cs typeface="Arial" panose="020B0604020202020204" pitchFamily="34" charset="0"/>
                <a:sym typeface="+mn-ea"/>
              </a:rPr>
              <a:t>(white-lattice) </a:t>
            </a:r>
            <a:r>
              <a:rPr lang="en-US" altLang="zh-CN" sz="1200" dirty="0">
                <a:solidFill>
                  <a:schemeClr val="accent2"/>
                </a:solidFill>
                <a:latin typeface="Arial" panose="020B0604020202020204" pitchFamily="34" charset="0"/>
                <a:cs typeface="Arial" panose="020B0604020202020204" pitchFamily="34" charset="0"/>
              </a:rPr>
              <a:t>as well as that for crystal lattice. When the </a:t>
            </a:r>
            <a:r>
              <a:rPr lang="en-US" altLang="zh-CN" sz="1200" dirty="0" err="1">
                <a:solidFill>
                  <a:schemeClr val="accent2"/>
                </a:solidFill>
                <a:latin typeface="Arial" panose="020B0604020202020204" pitchFamily="34" charset="0"/>
                <a:cs typeface="Arial" panose="020B0604020202020204" pitchFamily="34" charset="0"/>
              </a:rPr>
              <a:t>antiferromangnetic</a:t>
            </a:r>
            <a:r>
              <a:rPr lang="en-US" altLang="zh-CN" sz="1200" dirty="0">
                <a:solidFill>
                  <a:schemeClr val="accent2"/>
                </a:solidFill>
                <a:latin typeface="Arial" panose="020B0604020202020204" pitchFamily="34" charset="0"/>
                <a:cs typeface="Arial" panose="020B0604020202020204" pitchFamily="34" charset="0"/>
              </a:rPr>
              <a:t> is introduced, 14 new types of magnetic lattice are generated, called  White &amp; </a:t>
            </a:r>
            <a:r>
              <a:rPr lang="en-US" altLang="zh-CN" sz="1200" dirty="0">
                <a:solidFill>
                  <a:schemeClr val="accent2"/>
                </a:solidFill>
                <a:latin typeface="Arial" panose="020B0604020202020204" pitchFamily="34" charset="0"/>
                <a:cs typeface="Arial" panose="020B0604020202020204" pitchFamily="34" charset="0"/>
                <a:sym typeface="+mn-ea"/>
              </a:rPr>
              <a:t>Black lattice (W&amp;B-lattice).</a:t>
            </a:r>
            <a:endParaRPr lang="en-US" altLang="zh-CN" sz="1200" dirty="0">
              <a:solidFill>
                <a:schemeClr val="accent2"/>
              </a:solidFill>
              <a:latin typeface="Arial" panose="020B0604020202020204" pitchFamily="34" charset="0"/>
              <a:cs typeface="Arial" panose="020B0604020202020204" pitchFamily="34" charset="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5400" y="872730"/>
            <a:ext cx="7309827" cy="5796630"/>
          </a:xfrm>
          <a:prstGeom prst="rect">
            <a:avLst/>
          </a:prstGeom>
        </p:spPr>
      </p:pic>
      <p:sp>
        <p:nvSpPr>
          <p:cNvPr id="4" name="TextBox 3"/>
          <p:cNvSpPr txBox="1"/>
          <p:nvPr/>
        </p:nvSpPr>
        <p:spPr>
          <a:xfrm>
            <a:off x="933113" y="1062249"/>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2517289" y="1062249"/>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5757649" y="1062249"/>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933113" y="2250381"/>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5757649" y="2250381"/>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6607904" y="1793330"/>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6607651" y="2976171"/>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6103337" y="4122455"/>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4169157" y="4274116"/>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839768" y="4573454"/>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861105" y="5706765"/>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8" name="TextBox 17"/>
          <p:cNvSpPr txBox="1"/>
          <p:nvPr/>
        </p:nvSpPr>
        <p:spPr>
          <a:xfrm>
            <a:off x="2517289" y="5716057"/>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19" name="TextBox 18"/>
          <p:cNvSpPr txBox="1"/>
          <p:nvPr/>
        </p:nvSpPr>
        <p:spPr>
          <a:xfrm>
            <a:off x="5757778" y="5290989"/>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sp>
        <p:nvSpPr>
          <p:cNvPr id="20" name="TextBox 19"/>
          <p:cNvSpPr txBox="1"/>
          <p:nvPr/>
        </p:nvSpPr>
        <p:spPr>
          <a:xfrm>
            <a:off x="4144392" y="5282099"/>
            <a:ext cx="504056" cy="368300"/>
          </a:xfrm>
          <a:prstGeom prst="rect">
            <a:avLst/>
          </a:prstGeom>
          <a:noFill/>
        </p:spPr>
        <p:txBody>
          <a:bodyPr wrap="square" rtlCol="0">
            <a:spAutoFit/>
          </a:bodyPr>
          <a:lstStyle/>
          <a:p>
            <a:r>
              <a:rPr lang="en-US" dirty="0">
                <a:solidFill>
                  <a:srgbClr val="FF00FF"/>
                </a:solidFill>
                <a:latin typeface="Times New Roman" panose="02020603050405020304" pitchFamily="18" charset="0"/>
                <a:cs typeface="Times New Roman" panose="02020603050405020304" pitchFamily="18" charset="0"/>
              </a:rPr>
              <a:t>W</a:t>
            </a:r>
            <a:endParaRPr lang="en-US" dirty="0">
              <a:solidFill>
                <a:srgbClr val="FF00FF"/>
              </a:solidFill>
              <a:latin typeface="Times New Roman" panose="02020603050405020304" pitchFamily="18" charset="0"/>
              <a:cs typeface="Times New Roman" panose="02020603050405020304" pitchFamily="18" charset="0"/>
            </a:endParaRPr>
          </a:p>
        </p:txBody>
      </p:sp>
      <p:cxnSp>
        <p:nvCxnSpPr>
          <p:cNvPr id="21" name="Straight Connector 20"/>
          <p:cNvCxnSpPr/>
          <p:nvPr/>
        </p:nvCxnSpPr>
        <p:spPr>
          <a:xfrm flipV="1">
            <a:off x="712685" y="1794455"/>
            <a:ext cx="1512168" cy="2960"/>
          </a:xfrm>
          <a:prstGeom prst="line">
            <a:avLst/>
          </a:prstGeom>
          <a:ln w="28575">
            <a:solidFill>
              <a:srgbClr val="92D050"/>
            </a:solidFill>
          </a:ln>
        </p:spPr>
        <p:style>
          <a:lnRef idx="1">
            <a:schemeClr val="accent6"/>
          </a:lnRef>
          <a:fillRef idx="0">
            <a:schemeClr val="accent6"/>
          </a:fillRef>
          <a:effectRef idx="0">
            <a:schemeClr val="accent6"/>
          </a:effectRef>
          <a:fontRef idx="minor">
            <a:schemeClr val="tx1"/>
          </a:fontRef>
        </p:style>
      </p:cxnSp>
      <p:cxnSp>
        <p:nvCxnSpPr>
          <p:cNvPr id="23" name="Straight Connector 22"/>
          <p:cNvCxnSpPr/>
          <p:nvPr/>
        </p:nvCxnSpPr>
        <p:spPr>
          <a:xfrm>
            <a:off x="2301265" y="1821024"/>
            <a:ext cx="5703962" cy="0"/>
          </a:xfrm>
          <a:prstGeom prst="line">
            <a:avLst/>
          </a:prstGeom>
          <a:ln w="28575">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28" name="Straight Connector 27"/>
          <p:cNvCxnSpPr/>
          <p:nvPr/>
        </p:nvCxnSpPr>
        <p:spPr>
          <a:xfrm>
            <a:off x="717089" y="4131881"/>
            <a:ext cx="7360146" cy="0"/>
          </a:xfrm>
          <a:prstGeom prst="line">
            <a:avLst/>
          </a:prstGeom>
          <a:ln w="28575">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29" name="Straight Connector 28"/>
          <p:cNvCxnSpPr/>
          <p:nvPr/>
        </p:nvCxnSpPr>
        <p:spPr>
          <a:xfrm>
            <a:off x="717089" y="5328891"/>
            <a:ext cx="4896544" cy="0"/>
          </a:xfrm>
          <a:prstGeom prst="line">
            <a:avLst/>
          </a:prstGeom>
          <a:ln w="28575">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31" name="Straight Connector 30"/>
          <p:cNvCxnSpPr/>
          <p:nvPr/>
        </p:nvCxnSpPr>
        <p:spPr>
          <a:xfrm>
            <a:off x="5685641" y="5328891"/>
            <a:ext cx="2160240" cy="0"/>
          </a:xfrm>
          <a:prstGeom prst="line">
            <a:avLst/>
          </a:prstGeom>
          <a:ln w="28575">
            <a:solidFill>
              <a:srgbClr val="0070C0"/>
            </a:solidFill>
          </a:ln>
        </p:spPr>
        <p:style>
          <a:lnRef idx="1">
            <a:schemeClr val="accent6"/>
          </a:lnRef>
          <a:fillRef idx="0">
            <a:schemeClr val="accent6"/>
          </a:fillRef>
          <a:effectRef idx="0">
            <a:schemeClr val="accent6"/>
          </a:effectRef>
          <a:fontRef idx="minor">
            <a:schemeClr val="tx1"/>
          </a:fontRef>
        </p:style>
      </p:cxnSp>
      <p:cxnSp>
        <p:nvCxnSpPr>
          <p:cNvPr id="33" name="Straight Connector 32"/>
          <p:cNvCxnSpPr/>
          <p:nvPr/>
        </p:nvCxnSpPr>
        <p:spPr>
          <a:xfrm>
            <a:off x="717089" y="6479811"/>
            <a:ext cx="1440160" cy="0"/>
          </a:xfrm>
          <a:prstGeom prst="line">
            <a:avLst/>
          </a:prstGeom>
          <a:ln w="28575">
            <a:solidFill>
              <a:srgbClr val="FF00FF"/>
            </a:solidFill>
          </a:ln>
        </p:spPr>
        <p:style>
          <a:lnRef idx="1">
            <a:schemeClr val="accent6"/>
          </a:lnRef>
          <a:fillRef idx="0">
            <a:schemeClr val="accent6"/>
          </a:fillRef>
          <a:effectRef idx="0">
            <a:schemeClr val="accent6"/>
          </a:effectRef>
          <a:fontRef idx="minor">
            <a:schemeClr val="tx1"/>
          </a:fontRef>
        </p:style>
      </p:cxnSp>
      <p:cxnSp>
        <p:nvCxnSpPr>
          <p:cNvPr id="35" name="Straight Connector 34"/>
          <p:cNvCxnSpPr/>
          <p:nvPr/>
        </p:nvCxnSpPr>
        <p:spPr>
          <a:xfrm>
            <a:off x="2373273" y="6489660"/>
            <a:ext cx="3888432" cy="0"/>
          </a:xfrm>
          <a:prstGeom prst="line">
            <a:avLst/>
          </a:prstGeom>
          <a:ln w="28575">
            <a:solidFill>
              <a:schemeClr val="tx1"/>
            </a:solidFill>
          </a:ln>
        </p:spPr>
        <p:style>
          <a:lnRef idx="1">
            <a:schemeClr val="accent6"/>
          </a:lnRef>
          <a:fillRef idx="0">
            <a:schemeClr val="accent6"/>
          </a:fillRef>
          <a:effectRef idx="0">
            <a:schemeClr val="accent6"/>
          </a:effectRef>
          <a:fontRef idx="minor">
            <a:schemeClr val="tx1"/>
          </a:fontRef>
        </p:style>
      </p:cxnSp>
      <p:sp>
        <p:nvSpPr>
          <p:cNvPr id="6" name="文本框 5"/>
          <p:cNvSpPr txBox="1"/>
          <p:nvPr/>
        </p:nvSpPr>
        <p:spPr>
          <a:xfrm>
            <a:off x="4800724" y="2736631"/>
            <a:ext cx="309880" cy="245110"/>
          </a:xfrm>
          <a:prstGeom prst="rect">
            <a:avLst/>
          </a:prstGeom>
          <a:solidFill>
            <a:schemeClr val="bg1"/>
          </a:solidFill>
        </p:spPr>
        <p:txBody>
          <a:bodyPr wrap="square" rtlCol="0">
            <a:spAutoFit/>
          </a:bodyPr>
          <a:lstStyle/>
          <a:p>
            <a:r>
              <a:rPr lang="en-US" altLang="zh-CN" sz="1000">
                <a:latin typeface="Times New Roman" panose="02020603050405020304" pitchFamily="18" charset="0"/>
                <a:cs typeface="Times New Roman" panose="02020603050405020304" pitchFamily="18" charset="0"/>
              </a:rPr>
              <a:t>13.</a:t>
            </a:r>
            <a:endParaRPr lang="zh-CN" altLang="en-US" sz="1000">
              <a:latin typeface="Times New Roman" panose="02020603050405020304" pitchFamily="18" charset="0"/>
              <a:cs typeface="Times New Roman" panose="02020603050405020304" pitchFamily="18" charset="0"/>
            </a:endParaRPr>
          </a:p>
        </p:txBody>
      </p:sp>
      <p:cxnSp>
        <p:nvCxnSpPr>
          <p:cNvPr id="22" name="Straight Connector 25"/>
          <p:cNvCxnSpPr/>
          <p:nvPr/>
        </p:nvCxnSpPr>
        <p:spPr>
          <a:xfrm>
            <a:off x="695400" y="2971800"/>
            <a:ext cx="7360146" cy="0"/>
          </a:xfrm>
          <a:prstGeom prst="line">
            <a:avLst/>
          </a:prstGeom>
          <a:ln w="28575">
            <a:solidFill>
              <a:srgbClr val="FF0000"/>
            </a:solidFill>
          </a:ln>
        </p:spPr>
        <p:style>
          <a:lnRef idx="1">
            <a:schemeClr val="accent6"/>
          </a:lnRef>
          <a:fillRef idx="0">
            <a:schemeClr val="accent6"/>
          </a:fillRef>
          <a:effectRef idx="0">
            <a:schemeClr val="accent6"/>
          </a:effectRef>
          <a:fontRef idx="minor">
            <a:schemeClr val="tx1"/>
          </a:fontRef>
        </p:style>
      </p:cxnSp>
      <p:sp>
        <p:nvSpPr>
          <p:cNvPr id="5" name="TextBox 4"/>
          <p:cNvSpPr txBox="1"/>
          <p:nvPr/>
        </p:nvSpPr>
        <p:spPr>
          <a:xfrm>
            <a:off x="8458200" y="1351915"/>
            <a:ext cx="3332480" cy="4154170"/>
          </a:xfrm>
          <a:prstGeom prst="rect">
            <a:avLst/>
          </a:prstGeom>
          <a:noFill/>
        </p:spPr>
        <p:txBody>
          <a:bodyPr wrap="square" rtlCol="0">
            <a:spAutoFit/>
          </a:bodyPr>
          <a:lstStyle/>
          <a:p>
            <a:r>
              <a:rPr lang="en-US" sz="2400" dirty="0">
                <a:solidFill>
                  <a:schemeClr val="accent2"/>
                </a:solidFill>
                <a:latin typeface="Arial" panose="020B0604020202020204" pitchFamily="34" charset="0"/>
                <a:cs typeface="Arial" panose="020B0604020202020204" pitchFamily="34" charset="0"/>
              </a:rPr>
              <a:t>When introducing antiferromagnetic, the 14 nuclear Bravais lattices become 36 magnetic  lattices in seven crystal systems, among which 14 ferromagnetic lattices (white) and 22 antiferromagnetic lattices (white &amp; black).</a:t>
            </a:r>
            <a:endParaRPr lang="en-US" sz="2400" dirty="0">
              <a:solidFill>
                <a:schemeClr val="accent2"/>
              </a:solidFill>
              <a:latin typeface="Arial" panose="020B0604020202020204" pitchFamily="34" charset="0"/>
              <a:cs typeface="Arial" panose="020B0604020202020204" pitchFamily="34" charset="0"/>
            </a:endParaRPr>
          </a:p>
        </p:txBody>
      </p:sp>
      <p:sp>
        <p:nvSpPr>
          <p:cNvPr id="24" name="Rectangle 23"/>
          <p:cNvSpPr/>
          <p:nvPr/>
        </p:nvSpPr>
        <p:spPr>
          <a:xfrm>
            <a:off x="0" y="1"/>
            <a:ext cx="12192000" cy="773642"/>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0" y="-2977"/>
            <a:ext cx="606256" cy="307777"/>
          </a:xfrm>
          <a:prstGeom prst="rect">
            <a:avLst/>
          </a:prstGeom>
          <a:noFill/>
        </p:spPr>
        <p:txBody>
          <a:bodyPr wrap="none" rtlCol="0">
            <a:spAutoFit/>
          </a:bodyPr>
          <a:lstStyle/>
          <a:p>
            <a:r>
              <a:rPr lang="en-US" altLang="zh-CN" sz="1400" dirty="0"/>
              <a:t>MLRC</a:t>
            </a:r>
            <a:endParaRPr lang="en-US" sz="1400" dirty="0"/>
          </a:p>
        </p:txBody>
      </p:sp>
      <p:sp>
        <p:nvSpPr>
          <p:cNvPr id="26" name="TextBox 25"/>
          <p:cNvSpPr txBox="1"/>
          <p:nvPr/>
        </p:nvSpPr>
        <p:spPr>
          <a:xfrm>
            <a:off x="1343824" y="50432"/>
            <a:ext cx="10086175" cy="737235"/>
          </a:xfrm>
          <a:prstGeom prst="rect">
            <a:avLst/>
          </a:prstGeom>
          <a:noFill/>
        </p:spPr>
        <p:txBody>
          <a:bodyPr wrap="square">
            <a:spAutoFit/>
          </a:bodyPr>
          <a:lstStyle/>
          <a:p>
            <a:pPr algn="ctr"/>
            <a:r>
              <a:rPr lang="en-US" sz="2400" dirty="0">
                <a:solidFill>
                  <a:srgbClr val="FF0000"/>
                </a:solidFill>
                <a:latin typeface="Arial" panose="020B0604020202020204" pitchFamily="34" charset="0"/>
                <a:cs typeface="Arial" panose="020B0604020202020204" pitchFamily="34" charset="0"/>
              </a:rPr>
              <a:t> 36 Magnetic Bravais Lattices </a:t>
            </a:r>
            <a:endParaRPr lang="en-US" sz="2400" dirty="0">
              <a:solidFill>
                <a:srgbClr val="FF0000"/>
              </a:solidFill>
              <a:latin typeface="Arial" panose="020B0604020202020204" pitchFamily="34" charset="0"/>
              <a:cs typeface="Arial" panose="020B0604020202020204" pitchFamily="34" charset="0"/>
            </a:endParaRPr>
          </a:p>
          <a:p>
            <a:pPr algn="ctr"/>
            <a:r>
              <a:rPr lang="en-US" dirty="0">
                <a:solidFill>
                  <a:srgbClr val="FF00FF"/>
                </a:solidFill>
                <a:latin typeface="Arial" panose="020B0604020202020204" pitchFamily="34" charset="0"/>
                <a:cs typeface="Arial" panose="020B0604020202020204" pitchFamily="34" charset="0"/>
              </a:rPr>
              <a:t>14 Trivial (white, FM) </a:t>
            </a:r>
            <a:r>
              <a:rPr lang="en-US" dirty="0">
                <a:solidFill>
                  <a:srgbClr val="FF0000"/>
                </a:solidFill>
                <a:latin typeface="Arial" panose="020B0604020202020204" pitchFamily="34" charset="0"/>
                <a:cs typeface="Arial" panose="020B0604020202020204" pitchFamily="34" charset="0"/>
              </a:rPr>
              <a:t>and 22 Nontrivial </a:t>
            </a:r>
            <a:r>
              <a:rPr lang="en-US" sz="1800" dirty="0">
                <a:solidFill>
                  <a:srgbClr val="FF0000"/>
                </a:solidFill>
                <a:latin typeface="Arial" panose="020B0604020202020204" pitchFamily="34" charset="0"/>
                <a:cs typeface="Arial" panose="020B0604020202020204" pitchFamily="34" charset="0"/>
              </a:rPr>
              <a:t>Magnetic Bravais Lattices (</a:t>
            </a:r>
            <a:r>
              <a:rPr lang="en-US" dirty="0">
                <a:solidFill>
                  <a:srgbClr val="FF0000"/>
                </a:solidFill>
                <a:latin typeface="Arial" panose="020B0604020202020204" pitchFamily="34" charset="0"/>
                <a:cs typeface="Arial" panose="020B0604020202020204" pitchFamily="34" charset="0"/>
              </a:rPr>
              <a:t>white &amp; black, AFM)</a:t>
            </a:r>
            <a:endParaRPr lang="en-US"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1"/>
          <a:stretch>
            <a:fillRect/>
          </a:stretch>
        </p:blipFill>
        <p:spPr>
          <a:xfrm>
            <a:off x="949461" y="5576629"/>
            <a:ext cx="3144050" cy="191563"/>
          </a:xfrm>
          <a:prstGeom prst="rect">
            <a:avLst/>
          </a:prstGeom>
        </p:spPr>
      </p:pic>
      <p:pic>
        <p:nvPicPr>
          <p:cNvPr id="3" name="Picture 2"/>
          <p:cNvPicPr>
            <a:picLocks noChangeAspect="1"/>
          </p:cNvPicPr>
          <p:nvPr/>
        </p:nvPicPr>
        <p:blipFill>
          <a:blip r:embed="rId2"/>
          <a:stretch>
            <a:fillRect/>
          </a:stretch>
        </p:blipFill>
        <p:spPr>
          <a:xfrm>
            <a:off x="1323975" y="5967095"/>
            <a:ext cx="2450465" cy="497205"/>
          </a:xfrm>
          <a:prstGeom prst="rect">
            <a:avLst/>
          </a:prstGeom>
          <a:ln>
            <a:solidFill>
              <a:srgbClr val="FF0000"/>
            </a:solidFill>
          </a:ln>
        </p:spPr>
      </p:pic>
      <p:pic>
        <p:nvPicPr>
          <p:cNvPr id="11" name="Picture 10"/>
          <p:cNvPicPr>
            <a:picLocks noChangeAspect="1"/>
          </p:cNvPicPr>
          <p:nvPr/>
        </p:nvPicPr>
        <p:blipFill>
          <a:blip r:embed="rId3"/>
          <a:stretch>
            <a:fillRect/>
          </a:stretch>
        </p:blipFill>
        <p:spPr>
          <a:xfrm>
            <a:off x="5180856" y="1589394"/>
            <a:ext cx="6493555" cy="4431279"/>
          </a:xfrm>
          <a:prstGeom prst="rect">
            <a:avLst/>
          </a:prstGeom>
        </p:spPr>
      </p:pic>
      <p:pic>
        <p:nvPicPr>
          <p:cNvPr id="12" name="Picture 11"/>
          <p:cNvPicPr>
            <a:picLocks noChangeAspect="1"/>
          </p:cNvPicPr>
          <p:nvPr/>
        </p:nvPicPr>
        <p:blipFill>
          <a:blip r:embed="rId4"/>
          <a:stretch>
            <a:fillRect/>
          </a:stretch>
        </p:blipFill>
        <p:spPr>
          <a:xfrm>
            <a:off x="1142888" y="3200365"/>
            <a:ext cx="2631619" cy="2144637"/>
          </a:xfrm>
          <a:prstGeom prst="rect">
            <a:avLst/>
          </a:prstGeom>
        </p:spPr>
      </p:pic>
      <p:pic>
        <p:nvPicPr>
          <p:cNvPr id="13" name="Picture 12"/>
          <p:cNvPicPr>
            <a:picLocks noChangeAspect="1"/>
          </p:cNvPicPr>
          <p:nvPr/>
        </p:nvPicPr>
        <p:blipFill>
          <a:blip r:embed="rId5"/>
          <a:stretch>
            <a:fillRect/>
          </a:stretch>
        </p:blipFill>
        <p:spPr>
          <a:xfrm>
            <a:off x="6375909" y="6104453"/>
            <a:ext cx="4986735" cy="348883"/>
          </a:xfrm>
          <a:prstGeom prst="rect">
            <a:avLst/>
          </a:prstGeom>
        </p:spPr>
      </p:pic>
      <p:sp>
        <p:nvSpPr>
          <p:cNvPr id="10" name="TextBox 9"/>
          <p:cNvSpPr txBox="1"/>
          <p:nvPr/>
        </p:nvSpPr>
        <p:spPr>
          <a:xfrm>
            <a:off x="2210018" y="304951"/>
            <a:ext cx="7934815" cy="829945"/>
          </a:xfrm>
          <a:prstGeom prst="rect">
            <a:avLst/>
          </a:prstGeom>
          <a:solidFill>
            <a:schemeClr val="accent6">
              <a:lumMod val="20000"/>
              <a:lumOff val="80000"/>
            </a:schemeClr>
          </a:solidFill>
          <a:ln>
            <a:solidFill>
              <a:srgbClr val="0070C0"/>
            </a:solidFill>
          </a:ln>
          <a:scene3d>
            <a:camera prst="orthographicFront"/>
            <a:lightRig rig="threePt" dir="t"/>
          </a:scene3d>
          <a:sp3d>
            <a:bevelT/>
          </a:sp3d>
        </p:spPr>
        <p:txBody>
          <a:bodyPr wrap="square" rtlCol="0">
            <a:spAutoFit/>
          </a:bodyPr>
          <a:lstStyle/>
          <a:p>
            <a:pPr algn="ctr"/>
            <a:r>
              <a:rPr lang="en-US" sz="2400" dirty="0">
                <a:solidFill>
                  <a:srgbClr val="FF0000"/>
                </a:solidFill>
                <a:latin typeface="Arial" panose="020B0604020202020204" pitchFamily="34" charset="0"/>
                <a:cs typeface="Arial" panose="020B0604020202020204" pitchFamily="34" charset="0"/>
              </a:rPr>
              <a:t>36 Magnetic Bravais Lattices, including 14 white (FM) and 22 white &amp; black (AFM)</a:t>
            </a:r>
            <a:endParaRPr lang="en-US" sz="2400" dirty="0">
              <a:solidFill>
                <a:srgbClr val="FF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6"/>
          <a:stretch>
            <a:fillRect/>
          </a:stretch>
        </p:blipFill>
        <p:spPr>
          <a:xfrm>
            <a:off x="1491615" y="4972050"/>
            <a:ext cx="648970" cy="410210"/>
          </a:xfrm>
          <a:prstGeom prst="rect">
            <a:avLst/>
          </a:prstGeom>
        </p:spPr>
      </p:pic>
      <p:pic>
        <p:nvPicPr>
          <p:cNvPr id="18" name="Picture 17"/>
          <p:cNvPicPr>
            <a:picLocks noChangeAspect="1"/>
          </p:cNvPicPr>
          <p:nvPr/>
        </p:nvPicPr>
        <p:blipFill>
          <a:blip r:embed="rId7"/>
          <a:stretch>
            <a:fillRect/>
          </a:stretch>
        </p:blipFill>
        <p:spPr>
          <a:xfrm>
            <a:off x="2543814" y="4967775"/>
            <a:ext cx="1011383" cy="419683"/>
          </a:xfrm>
          <a:prstGeom prst="rect">
            <a:avLst/>
          </a:prstGeom>
          <a:ln w="19050">
            <a:solidFill>
              <a:srgbClr val="FF0000"/>
            </a:solidFill>
          </a:ln>
        </p:spPr>
      </p:pic>
      <p:pic>
        <p:nvPicPr>
          <p:cNvPr id="20" name="Picture 19"/>
          <p:cNvPicPr>
            <a:picLocks noChangeAspect="1"/>
          </p:cNvPicPr>
          <p:nvPr/>
        </p:nvPicPr>
        <p:blipFill>
          <a:blip r:embed="rId8"/>
          <a:stretch>
            <a:fillRect/>
          </a:stretch>
        </p:blipFill>
        <p:spPr>
          <a:xfrm>
            <a:off x="5541647" y="3076821"/>
            <a:ext cx="746283" cy="536840"/>
          </a:xfrm>
          <a:prstGeom prst="rect">
            <a:avLst/>
          </a:prstGeom>
        </p:spPr>
      </p:pic>
      <p:pic>
        <p:nvPicPr>
          <p:cNvPr id="22" name="Picture 21"/>
          <p:cNvPicPr>
            <a:picLocks noChangeAspect="1"/>
          </p:cNvPicPr>
          <p:nvPr/>
        </p:nvPicPr>
        <p:blipFill>
          <a:blip r:embed="rId9"/>
          <a:stretch>
            <a:fillRect/>
          </a:stretch>
        </p:blipFill>
        <p:spPr>
          <a:xfrm>
            <a:off x="6757816" y="3097247"/>
            <a:ext cx="1108764" cy="467051"/>
          </a:xfrm>
          <a:prstGeom prst="rect">
            <a:avLst/>
          </a:prstGeom>
          <a:ln w="19050">
            <a:solidFill>
              <a:srgbClr val="FF0000"/>
            </a:solidFill>
          </a:ln>
        </p:spPr>
      </p:pic>
      <p:pic>
        <p:nvPicPr>
          <p:cNvPr id="24" name="Picture 23"/>
          <p:cNvPicPr>
            <a:picLocks noChangeAspect="1"/>
          </p:cNvPicPr>
          <p:nvPr/>
        </p:nvPicPr>
        <p:blipFill>
          <a:blip r:embed="rId10"/>
          <a:stretch>
            <a:fillRect/>
          </a:stretch>
        </p:blipFill>
        <p:spPr>
          <a:xfrm>
            <a:off x="8153135" y="3076821"/>
            <a:ext cx="1087441" cy="445577"/>
          </a:xfrm>
          <a:prstGeom prst="rect">
            <a:avLst/>
          </a:prstGeom>
          <a:ln w="19050">
            <a:solidFill>
              <a:srgbClr val="FF0000"/>
            </a:solidFill>
          </a:ln>
        </p:spPr>
      </p:pic>
      <p:pic>
        <p:nvPicPr>
          <p:cNvPr id="26" name="Picture 25"/>
          <p:cNvPicPr>
            <a:picLocks noChangeAspect="1"/>
          </p:cNvPicPr>
          <p:nvPr/>
        </p:nvPicPr>
        <p:blipFill>
          <a:blip r:embed="rId11"/>
          <a:stretch>
            <a:fillRect/>
          </a:stretch>
        </p:blipFill>
        <p:spPr>
          <a:xfrm>
            <a:off x="10009748" y="3123496"/>
            <a:ext cx="992856" cy="244656"/>
          </a:xfrm>
          <a:prstGeom prst="rect">
            <a:avLst/>
          </a:prstGeom>
        </p:spPr>
      </p:pic>
      <p:pic>
        <p:nvPicPr>
          <p:cNvPr id="28" name="Picture 27"/>
          <p:cNvPicPr>
            <a:picLocks noChangeAspect="1"/>
          </p:cNvPicPr>
          <p:nvPr/>
        </p:nvPicPr>
        <p:blipFill>
          <a:blip r:embed="rId12"/>
          <a:stretch>
            <a:fillRect/>
          </a:stretch>
        </p:blipFill>
        <p:spPr>
          <a:xfrm>
            <a:off x="9732010" y="3368040"/>
            <a:ext cx="1663065" cy="194945"/>
          </a:xfrm>
          <a:prstGeom prst="rect">
            <a:avLst/>
          </a:prstGeom>
          <a:ln w="19050">
            <a:solidFill>
              <a:srgbClr val="FF0000"/>
            </a:solidFill>
          </a:ln>
        </p:spPr>
      </p:pic>
      <p:pic>
        <p:nvPicPr>
          <p:cNvPr id="32" name="Picture 31"/>
          <p:cNvPicPr>
            <a:picLocks noChangeAspect="1"/>
          </p:cNvPicPr>
          <p:nvPr/>
        </p:nvPicPr>
        <p:blipFill>
          <a:blip r:embed="rId13"/>
          <a:stretch>
            <a:fillRect/>
          </a:stretch>
        </p:blipFill>
        <p:spPr>
          <a:xfrm>
            <a:off x="6970156" y="5456381"/>
            <a:ext cx="669709" cy="256295"/>
          </a:xfrm>
          <a:prstGeom prst="rect">
            <a:avLst/>
          </a:prstGeom>
        </p:spPr>
      </p:pic>
      <p:pic>
        <p:nvPicPr>
          <p:cNvPr id="34" name="Picture 33"/>
          <p:cNvPicPr>
            <a:picLocks noChangeAspect="1"/>
          </p:cNvPicPr>
          <p:nvPr/>
        </p:nvPicPr>
        <p:blipFill>
          <a:blip r:embed="rId14"/>
          <a:stretch>
            <a:fillRect/>
          </a:stretch>
        </p:blipFill>
        <p:spPr>
          <a:xfrm>
            <a:off x="6837583" y="5712677"/>
            <a:ext cx="1108764" cy="316735"/>
          </a:xfrm>
          <a:prstGeom prst="rect">
            <a:avLst/>
          </a:prstGeom>
        </p:spPr>
      </p:pic>
      <p:pic>
        <p:nvPicPr>
          <p:cNvPr id="36" name="Picture 35"/>
          <p:cNvPicPr>
            <a:picLocks noChangeAspect="1"/>
          </p:cNvPicPr>
          <p:nvPr/>
        </p:nvPicPr>
        <p:blipFill>
          <a:blip r:embed="rId15"/>
          <a:stretch>
            <a:fillRect/>
          </a:stretch>
        </p:blipFill>
        <p:spPr>
          <a:xfrm>
            <a:off x="7983855" y="5503545"/>
            <a:ext cx="1116965" cy="462280"/>
          </a:xfrm>
          <a:prstGeom prst="rect">
            <a:avLst/>
          </a:prstGeom>
          <a:solidFill>
            <a:schemeClr val="accent2"/>
          </a:solidFill>
          <a:ln w="19050">
            <a:solidFill>
              <a:srgbClr val="FF0000"/>
            </a:solidFill>
          </a:ln>
        </p:spPr>
      </p:pic>
      <p:pic>
        <p:nvPicPr>
          <p:cNvPr id="38" name="Picture 37"/>
          <p:cNvPicPr>
            <a:picLocks noChangeAspect="1"/>
          </p:cNvPicPr>
          <p:nvPr/>
        </p:nvPicPr>
        <p:blipFill>
          <a:blip r:embed="rId16"/>
          <a:stretch>
            <a:fillRect/>
          </a:stretch>
        </p:blipFill>
        <p:spPr>
          <a:xfrm>
            <a:off x="9260770" y="5445301"/>
            <a:ext cx="1121396" cy="527646"/>
          </a:xfrm>
          <a:prstGeom prst="rect">
            <a:avLst/>
          </a:prstGeom>
        </p:spPr>
      </p:pic>
      <p:sp>
        <p:nvSpPr>
          <p:cNvPr id="14" name="TextBox 13"/>
          <p:cNvSpPr txBox="1"/>
          <p:nvPr/>
        </p:nvSpPr>
        <p:spPr>
          <a:xfrm>
            <a:off x="1263742" y="3203500"/>
            <a:ext cx="1145540" cy="460375"/>
          </a:xfrm>
          <a:prstGeom prst="rect">
            <a:avLst/>
          </a:prstGeom>
          <a:noFill/>
        </p:spPr>
        <p:txBody>
          <a:bodyPr wrap="none" rtlCol="0">
            <a:spAutoFit/>
          </a:bodyPr>
          <a:lstStyle/>
          <a:p>
            <a:r>
              <a:rPr lang="en-US" sz="2400" b="1" u="sng" dirty="0">
                <a:solidFill>
                  <a:srgbClr val="FF0000"/>
                </a:solidFill>
              </a:rPr>
              <a:t>Triclinic</a:t>
            </a:r>
            <a:endParaRPr lang="en-US" sz="2400" b="1" u="sng" dirty="0">
              <a:solidFill>
                <a:srgbClr val="FF0000"/>
              </a:solidFill>
            </a:endParaRPr>
          </a:p>
        </p:txBody>
      </p:sp>
      <p:sp>
        <p:nvSpPr>
          <p:cNvPr id="27" name="TextBox 26"/>
          <p:cNvSpPr txBox="1"/>
          <p:nvPr/>
        </p:nvSpPr>
        <p:spPr>
          <a:xfrm>
            <a:off x="7619710" y="1295365"/>
            <a:ext cx="1584960" cy="460375"/>
          </a:xfrm>
          <a:prstGeom prst="rect">
            <a:avLst/>
          </a:prstGeom>
          <a:noFill/>
        </p:spPr>
        <p:txBody>
          <a:bodyPr wrap="none" rtlCol="0">
            <a:spAutoFit/>
          </a:bodyPr>
          <a:lstStyle/>
          <a:p>
            <a:r>
              <a:rPr lang="en-US" sz="2400" b="1" u="sng" dirty="0">
                <a:solidFill>
                  <a:srgbClr val="FF0000"/>
                </a:solidFill>
              </a:rPr>
              <a:t>Monoclinic</a:t>
            </a:r>
            <a:endParaRPr lang="en-US" sz="2400" b="1" u="sng" dirty="0">
              <a:solidFill>
                <a:srgbClr val="FF0000"/>
              </a:solidFill>
            </a:endParaRPr>
          </a:p>
        </p:txBody>
      </p:sp>
      <p:sp>
        <p:nvSpPr>
          <p:cNvPr id="29" name="TextBox 28"/>
          <p:cNvSpPr txBox="1"/>
          <p:nvPr/>
        </p:nvSpPr>
        <p:spPr>
          <a:xfrm>
            <a:off x="418131" y="129662"/>
            <a:ext cx="1127430" cy="213995"/>
          </a:xfrm>
          <a:prstGeom prst="rect">
            <a:avLst/>
          </a:prstGeom>
          <a:noFill/>
        </p:spPr>
        <p:txBody>
          <a:bodyPr wrap="square">
            <a:spAutoFit/>
          </a:bodyPr>
          <a:lstStyle/>
          <a:p>
            <a:r>
              <a:rPr lang="zh-CN" altLang="en-US" sz="800" dirty="0">
                <a:solidFill>
                  <a:srgbClr val="00B0F0"/>
                </a:solidFill>
              </a:rPr>
              <a:t>磁结构点阵</a:t>
            </a:r>
            <a:r>
              <a:rPr lang="en-US" altLang="zh-CN" sz="800" dirty="0">
                <a:solidFill>
                  <a:srgbClr val="00B0F0"/>
                </a:solidFill>
              </a:rPr>
              <a:t>, </a:t>
            </a:r>
            <a:r>
              <a:rPr lang="zh-CN" altLang="en-US" sz="800" dirty="0">
                <a:solidFill>
                  <a:srgbClr val="00B0F0"/>
                </a:solidFill>
              </a:rPr>
              <a:t>磁单胞</a:t>
            </a:r>
            <a:endParaRPr lang="en-US" sz="800" dirty="0"/>
          </a:p>
        </p:txBody>
      </p:sp>
      <p:sp>
        <p:nvSpPr>
          <p:cNvPr id="2" name="文本框 1"/>
          <p:cNvSpPr txBox="1"/>
          <p:nvPr/>
        </p:nvSpPr>
        <p:spPr>
          <a:xfrm>
            <a:off x="609600" y="1330960"/>
            <a:ext cx="4260850" cy="1753235"/>
          </a:xfrm>
          <a:prstGeom prst="rect">
            <a:avLst/>
          </a:prstGeom>
          <a:noFill/>
        </p:spPr>
        <p:txBody>
          <a:bodyPr wrap="square" rtlCol="0">
            <a:spAutoFit/>
          </a:bodyPr>
          <a:lstStyle/>
          <a:p>
            <a:pPr algn="just"/>
            <a:r>
              <a:rPr lang="en-US" altLang="zh-CN" sz="1200">
                <a:solidFill>
                  <a:schemeClr val="accent2"/>
                </a:solidFill>
                <a:latin typeface="Arial" panose="020B0604020202020204" pitchFamily="34" charset="0"/>
                <a:cs typeface="Arial" panose="020B0604020202020204" pitchFamily="34" charset="0"/>
              </a:rPr>
              <a:t>In the 36 W&amp;B magnetic lattices in seven crystal systems, the relationship between the </a:t>
            </a:r>
            <a:r>
              <a:rPr lang="en-US" altLang="zh-CN" sz="1200">
                <a:solidFill>
                  <a:schemeClr val="accent2"/>
                </a:solidFill>
                <a:latin typeface="Arial" panose="020B0604020202020204" pitchFamily="34" charset="0"/>
                <a:cs typeface="Arial" panose="020B0604020202020204" pitchFamily="34" charset="0"/>
                <a:sym typeface="+mn-ea"/>
              </a:rPr>
              <a:t>coordinate</a:t>
            </a:r>
            <a:r>
              <a:rPr lang="en-US" altLang="zh-CN" sz="1200">
                <a:solidFill>
                  <a:schemeClr val="accent2"/>
                </a:solidFill>
                <a:latin typeface="Arial" panose="020B0604020202020204" pitchFamily="34" charset="0"/>
                <a:cs typeface="Arial" panose="020B0604020202020204" pitchFamily="34" charset="0"/>
              </a:rPr>
              <a:t> of magnetic lattice and that of the crystai system is indicated.  The </a:t>
            </a:r>
            <a:r>
              <a:rPr lang="en-US" altLang="zh-CN" sz="1200">
                <a:solidFill>
                  <a:schemeClr val="accent2"/>
                </a:solidFill>
                <a:latin typeface="Arial" panose="020B0604020202020204" pitchFamily="34" charset="0"/>
                <a:cs typeface="Arial" panose="020B0604020202020204" pitchFamily="34" charset="0"/>
                <a:sym typeface="+mn-ea"/>
              </a:rPr>
              <a:t>coordinate</a:t>
            </a:r>
            <a:r>
              <a:rPr lang="en-US" altLang="zh-CN" sz="1200">
                <a:solidFill>
                  <a:schemeClr val="accent2"/>
                </a:solidFill>
                <a:latin typeface="Arial" panose="020B0604020202020204" pitchFamily="34" charset="0"/>
                <a:cs typeface="Arial" panose="020B0604020202020204" pitchFamily="34" charset="0"/>
              </a:rPr>
              <a:t> sytem for magnetic structure adopts the Cartesian coordinate system, here the </a:t>
            </a:r>
            <a:r>
              <a:rPr lang="en-US" altLang="zh-CN" sz="1200" i="1">
                <a:solidFill>
                  <a:schemeClr val="accent2"/>
                </a:solidFill>
                <a:latin typeface="Arial" panose="020B0604020202020204" pitchFamily="34" charset="0"/>
                <a:cs typeface="Arial" panose="020B0604020202020204" pitchFamily="34" charset="0"/>
              </a:rPr>
              <a:t>b</a:t>
            </a:r>
            <a:r>
              <a:rPr lang="en-US" altLang="zh-CN" sz="1200">
                <a:solidFill>
                  <a:schemeClr val="accent2"/>
                </a:solidFill>
                <a:latin typeface="Arial" panose="020B0604020202020204" pitchFamily="34" charset="0"/>
                <a:cs typeface="Arial" panose="020B0604020202020204" pitchFamily="34" charset="0"/>
              </a:rPr>
              <a:t>-axis of the triclinic and monoclinic crystal system is defined as the </a:t>
            </a:r>
            <a:r>
              <a:rPr lang="en-US" altLang="zh-CN" sz="1200" i="1">
                <a:solidFill>
                  <a:schemeClr val="accent2"/>
                </a:solidFill>
                <a:latin typeface="Arial" panose="020B0604020202020204" pitchFamily="34" charset="0"/>
                <a:cs typeface="Arial" panose="020B0604020202020204" pitchFamily="34" charset="0"/>
              </a:rPr>
              <a:t>y</a:t>
            </a:r>
            <a:r>
              <a:rPr lang="en-US" altLang="zh-CN" sz="1200">
                <a:solidFill>
                  <a:schemeClr val="accent2"/>
                </a:solidFill>
                <a:latin typeface="Arial" panose="020B0604020202020204" pitchFamily="34" charset="0"/>
                <a:cs typeface="Arial" panose="020B0604020202020204" pitchFamily="34" charset="0"/>
              </a:rPr>
              <a:t>-axis of the magnetic </a:t>
            </a:r>
            <a:r>
              <a:rPr lang="en-US" altLang="zh-CN" sz="1200">
                <a:solidFill>
                  <a:schemeClr val="accent2"/>
                </a:solidFill>
                <a:latin typeface="Arial" panose="020B0604020202020204" pitchFamily="34" charset="0"/>
                <a:cs typeface="Arial" panose="020B0604020202020204" pitchFamily="34" charset="0"/>
                <a:sym typeface="+mn-ea"/>
              </a:rPr>
              <a:t>Cartesian </a:t>
            </a:r>
            <a:r>
              <a:rPr lang="en-US" altLang="zh-CN" sz="1200">
                <a:solidFill>
                  <a:schemeClr val="accent2"/>
                </a:solidFill>
                <a:latin typeface="Arial" panose="020B0604020202020204" pitchFamily="34" charset="0"/>
                <a:cs typeface="Arial" panose="020B0604020202020204" pitchFamily="34" charset="0"/>
              </a:rPr>
              <a:t>coordinate system, while oblique coordinate system is used for the</a:t>
            </a:r>
            <a:r>
              <a:rPr lang="en-US" altLang="zh-CN" sz="1200">
                <a:solidFill>
                  <a:schemeClr val="accent2"/>
                </a:solidFill>
                <a:latin typeface="Arial" panose="020B0604020202020204" pitchFamily="34" charset="0"/>
                <a:cs typeface="Arial" panose="020B0604020202020204" pitchFamily="34" charset="0"/>
                <a:sym typeface="+mn-ea"/>
              </a:rPr>
              <a:t> hexagonal and the rhombohedral systems.   </a:t>
            </a:r>
            <a:r>
              <a:rPr lang="en-US" altLang="zh-CN" sz="1200">
                <a:solidFill>
                  <a:schemeClr val="accent2"/>
                </a:solidFill>
                <a:latin typeface="Arial" panose="020B0604020202020204" pitchFamily="34" charset="0"/>
                <a:cs typeface="Arial" panose="020B0604020202020204" pitchFamily="34" charset="0"/>
              </a:rPr>
              <a:t>                                                                                                                                                                                                                                                                                                                                                                                                                     </a:t>
            </a:r>
            <a:endParaRPr lang="en-US" altLang="zh-CN" sz="1200">
              <a:solidFill>
                <a:schemeClr val="accent2"/>
              </a:solidFill>
              <a:latin typeface="Arial" panose="020B0604020202020204" pitchFamily="34" charset="0"/>
              <a:cs typeface="Arial" panose="020B0604020202020204" pitchFamily="34" charset="0"/>
            </a:endParaRPr>
          </a:p>
        </p:txBody>
      </p:sp>
      <p:sp>
        <p:nvSpPr>
          <p:cNvPr id="5" name="文本框 4"/>
          <p:cNvSpPr txBox="1"/>
          <p:nvPr/>
        </p:nvSpPr>
        <p:spPr>
          <a:xfrm>
            <a:off x="574040" y="4001770"/>
            <a:ext cx="3011805" cy="368300"/>
          </a:xfrm>
          <a:prstGeom prst="rect">
            <a:avLst/>
          </a:prstGeom>
          <a:noFill/>
        </p:spPr>
        <p:txBody>
          <a:bodyPr wrap="none" rtlCol="0">
            <a:spAutoFit/>
          </a:bodyPr>
          <a:lstStyle/>
          <a:p>
            <a:r>
              <a:rPr lang="en-US" altLang="zh-CN"/>
              <a:t>                                                       </a:t>
            </a:r>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1216453" y="1208531"/>
            <a:ext cx="5887659" cy="5172798"/>
          </a:xfrm>
          <a:prstGeom prst="rect">
            <a:avLst/>
          </a:prstGeom>
        </p:spPr>
      </p:pic>
      <p:pic>
        <p:nvPicPr>
          <p:cNvPr id="7" name="Picture 6"/>
          <p:cNvPicPr>
            <a:picLocks noChangeAspect="1"/>
          </p:cNvPicPr>
          <p:nvPr/>
        </p:nvPicPr>
        <p:blipFill>
          <a:blip r:embed="rId2"/>
          <a:stretch>
            <a:fillRect/>
          </a:stretch>
        </p:blipFill>
        <p:spPr>
          <a:xfrm>
            <a:off x="7392143" y="1436029"/>
            <a:ext cx="3916507" cy="4994267"/>
          </a:xfrm>
          <a:prstGeom prst="rect">
            <a:avLst/>
          </a:prstGeom>
        </p:spPr>
      </p:pic>
      <p:pic>
        <p:nvPicPr>
          <p:cNvPr id="9" name="Picture 8"/>
          <p:cNvPicPr>
            <a:picLocks noChangeAspect="1"/>
          </p:cNvPicPr>
          <p:nvPr/>
        </p:nvPicPr>
        <p:blipFill>
          <a:blip r:embed="rId3"/>
          <a:stretch>
            <a:fillRect/>
          </a:stretch>
        </p:blipFill>
        <p:spPr>
          <a:xfrm>
            <a:off x="4007768" y="6430296"/>
            <a:ext cx="4225656" cy="257917"/>
          </a:xfrm>
          <a:prstGeom prst="rect">
            <a:avLst/>
          </a:prstGeom>
        </p:spPr>
      </p:pic>
      <p:sp>
        <p:nvSpPr>
          <p:cNvPr id="10" name="TextBox 9"/>
          <p:cNvSpPr txBox="1"/>
          <p:nvPr/>
        </p:nvSpPr>
        <p:spPr>
          <a:xfrm>
            <a:off x="318913" y="6430296"/>
            <a:ext cx="674610" cy="368300"/>
          </a:xfrm>
          <a:prstGeom prst="rect">
            <a:avLst/>
          </a:prstGeom>
          <a:noFill/>
        </p:spPr>
        <p:txBody>
          <a:bodyPr wrap="square" rtlCol="0">
            <a:spAutoFit/>
          </a:bodyPr>
          <a:lstStyle/>
          <a:p>
            <a:r>
              <a:rPr lang="en-US" dirty="0"/>
              <a:t>P114</a:t>
            </a:r>
            <a:endParaRPr lang="en-US" dirty="0"/>
          </a:p>
        </p:txBody>
      </p:sp>
      <p:sp>
        <p:nvSpPr>
          <p:cNvPr id="19" name="TextBox 18"/>
          <p:cNvSpPr txBox="1"/>
          <p:nvPr/>
        </p:nvSpPr>
        <p:spPr>
          <a:xfrm>
            <a:off x="1503680" y="228600"/>
            <a:ext cx="9418320" cy="706755"/>
          </a:xfrm>
          <a:prstGeom prst="rect">
            <a:avLst/>
          </a:prstGeom>
          <a:solidFill>
            <a:schemeClr val="accent6">
              <a:lumMod val="20000"/>
              <a:lumOff val="80000"/>
            </a:schemeClr>
          </a:solidFill>
          <a:ln>
            <a:solidFill>
              <a:srgbClr val="0070C0"/>
            </a:solidFill>
          </a:ln>
          <a:scene3d>
            <a:camera prst="orthographicFront"/>
            <a:lightRig rig="threePt" dir="t"/>
          </a:scene3d>
          <a:sp3d>
            <a:bevelT/>
          </a:sp3d>
        </p:spPr>
        <p:txBody>
          <a:bodyPr wrap="square" rtlCol="0">
            <a:spAutoFit/>
          </a:bodyPr>
          <a:lstStyle/>
          <a:p>
            <a:pPr algn="ctr"/>
            <a:r>
              <a:rPr lang="en-US" sz="2000" b="1" dirty="0">
                <a:solidFill>
                  <a:srgbClr val="FF0000"/>
                </a:solidFill>
                <a:latin typeface="Arial" panose="020B0604020202020204" pitchFamily="34" charset="0"/>
                <a:cs typeface="Arial" panose="020B0604020202020204" pitchFamily="34" charset="0"/>
              </a:rPr>
              <a:t>The 36 Magnetic Bravais Lattices, 14 white (FM) and 22 white &amp; black (AFM)   </a:t>
            </a:r>
            <a:r>
              <a:rPr lang="en-US" sz="2000" b="1" dirty="0">
                <a:solidFill>
                  <a:srgbClr val="FF0000"/>
                </a:solidFill>
                <a:latin typeface="Harlow Solid Italic" panose="04030604020F02020D02" pitchFamily="82" charset="0"/>
                <a:cs typeface="Arial" panose="020B0604020202020204" pitchFamily="34" charset="0"/>
              </a:rPr>
              <a:t>continue</a:t>
            </a:r>
            <a:endParaRPr lang="en-US" sz="2000" b="1" dirty="0">
              <a:solidFill>
                <a:srgbClr val="FF0000"/>
              </a:solidFill>
              <a:latin typeface="Harlow Solid Italic" panose="04030604020F02020D02" pitchFamily="82" charset="0"/>
              <a:cs typeface="Arial" panose="020B0604020202020204" pitchFamily="34" charset="0"/>
            </a:endParaRPr>
          </a:p>
        </p:txBody>
      </p:sp>
      <p:sp>
        <p:nvSpPr>
          <p:cNvPr id="21" name="TextBox 20"/>
          <p:cNvSpPr txBox="1"/>
          <p:nvPr/>
        </p:nvSpPr>
        <p:spPr>
          <a:xfrm>
            <a:off x="5159896" y="876051"/>
            <a:ext cx="1981200" cy="460375"/>
          </a:xfrm>
          <a:prstGeom prst="rect">
            <a:avLst/>
          </a:prstGeom>
          <a:noFill/>
        </p:spPr>
        <p:txBody>
          <a:bodyPr wrap="none" rtlCol="0">
            <a:spAutoFit/>
          </a:bodyPr>
          <a:lstStyle/>
          <a:p>
            <a:r>
              <a:rPr lang="en-US" sz="2400" b="1" u="sng" dirty="0">
                <a:solidFill>
                  <a:srgbClr val="FF0000"/>
                </a:solidFill>
              </a:rPr>
              <a:t>Orthorhombic</a:t>
            </a:r>
            <a:endParaRPr lang="en-US" sz="2400" b="1" u="sng" dirty="0">
              <a:solidFill>
                <a:srgbClr val="FF0000"/>
              </a:solidFill>
            </a:endParaRPr>
          </a:p>
        </p:txBody>
      </p:sp>
      <p:sp>
        <p:nvSpPr>
          <p:cNvPr id="23" name="TextBox 22"/>
          <p:cNvSpPr txBox="1"/>
          <p:nvPr/>
        </p:nvSpPr>
        <p:spPr>
          <a:xfrm>
            <a:off x="92503" y="101989"/>
            <a:ext cx="1127430" cy="213995"/>
          </a:xfrm>
          <a:prstGeom prst="rect">
            <a:avLst/>
          </a:prstGeom>
          <a:noFill/>
        </p:spPr>
        <p:txBody>
          <a:bodyPr wrap="square">
            <a:spAutoFit/>
          </a:bodyPr>
          <a:lstStyle/>
          <a:p>
            <a:r>
              <a:rPr lang="zh-CN" altLang="en-US" sz="800" dirty="0">
                <a:solidFill>
                  <a:srgbClr val="00B0F0"/>
                </a:solidFill>
              </a:rPr>
              <a:t>磁结构点阵</a:t>
            </a:r>
            <a:r>
              <a:rPr lang="en-US" altLang="zh-CN" sz="800" dirty="0">
                <a:solidFill>
                  <a:srgbClr val="00B0F0"/>
                </a:solidFill>
              </a:rPr>
              <a:t>, </a:t>
            </a:r>
            <a:r>
              <a:rPr lang="zh-CN" altLang="en-US" sz="800" dirty="0">
                <a:solidFill>
                  <a:srgbClr val="00B0F0"/>
                </a:solidFill>
              </a:rPr>
              <a:t>磁单胞</a:t>
            </a:r>
            <a:endParaRPr lang="en-US" sz="800" dirty="0"/>
          </a:p>
        </p:txBody>
      </p:sp>
      <p:sp>
        <p:nvSpPr>
          <p:cNvPr id="2" name="文本框 1"/>
          <p:cNvSpPr txBox="1"/>
          <p:nvPr/>
        </p:nvSpPr>
        <p:spPr>
          <a:xfrm>
            <a:off x="2722245" y="3237230"/>
            <a:ext cx="859155" cy="368300"/>
          </a:xfrm>
          <a:prstGeom prst="rect">
            <a:avLst/>
          </a:prstGeom>
          <a:noFill/>
          <a:ln w="19050">
            <a:solidFill>
              <a:srgbClr val="FF0000"/>
            </a:solidFill>
          </a:ln>
        </p:spPr>
        <p:txBody>
          <a:bodyPr wrap="square" rtlCol="0">
            <a:spAutoFit/>
          </a:bodyPr>
          <a:lstStyle/>
          <a:p>
            <a:endParaRPr lang="zh-CN" altLang="en-US">
              <a:ln>
                <a:solidFill>
                  <a:srgbClr val="FF0000"/>
                </a:solidFill>
              </a:ln>
            </a:endParaRPr>
          </a:p>
        </p:txBody>
      </p:sp>
      <p:sp>
        <p:nvSpPr>
          <p:cNvPr id="3" name="文本框 2"/>
          <p:cNvSpPr txBox="1"/>
          <p:nvPr/>
        </p:nvSpPr>
        <p:spPr>
          <a:xfrm>
            <a:off x="3962400" y="3244850"/>
            <a:ext cx="1098550" cy="368300"/>
          </a:xfrm>
          <a:prstGeom prst="rect">
            <a:avLst/>
          </a:prstGeom>
          <a:noFill/>
          <a:ln w="19050">
            <a:solidFill>
              <a:srgbClr val="FF0000"/>
            </a:solidFill>
          </a:ln>
        </p:spPr>
        <p:txBody>
          <a:bodyPr wrap="square" rtlCol="0">
            <a:spAutoFit/>
          </a:bodyPr>
          <a:lstStyle/>
          <a:p>
            <a:endParaRPr lang="zh-CN" altLang="en-US">
              <a:ln>
                <a:solidFill>
                  <a:srgbClr val="FF0000"/>
                </a:solidFill>
              </a:ln>
            </a:endParaRPr>
          </a:p>
        </p:txBody>
      </p:sp>
      <p:sp>
        <p:nvSpPr>
          <p:cNvPr id="4" name="文本框 3"/>
          <p:cNvSpPr txBox="1"/>
          <p:nvPr/>
        </p:nvSpPr>
        <p:spPr>
          <a:xfrm>
            <a:off x="5483225" y="3244215"/>
            <a:ext cx="1710055" cy="368300"/>
          </a:xfrm>
          <a:prstGeom prst="rect">
            <a:avLst/>
          </a:prstGeom>
          <a:noFill/>
          <a:ln w="19050">
            <a:solidFill>
              <a:srgbClr val="FF0000"/>
            </a:solidFill>
          </a:ln>
        </p:spPr>
        <p:txBody>
          <a:bodyPr wrap="square" rtlCol="0">
            <a:spAutoFit/>
          </a:bodyPr>
          <a:lstStyle/>
          <a:p>
            <a:endParaRPr lang="zh-CN" altLang="en-US">
              <a:ln>
                <a:solidFill>
                  <a:srgbClr val="FF0000"/>
                </a:solidFill>
              </a:ln>
            </a:endParaRPr>
          </a:p>
        </p:txBody>
      </p:sp>
      <p:sp>
        <p:nvSpPr>
          <p:cNvPr id="13" name="矩形 12"/>
          <p:cNvSpPr/>
          <p:nvPr/>
        </p:nvSpPr>
        <p:spPr>
          <a:xfrm>
            <a:off x="3276600" y="5791200"/>
            <a:ext cx="1143000" cy="457200"/>
          </a:xfrm>
          <a:prstGeom prst="rect">
            <a:avLst/>
          </a:prstGeom>
          <a:noFill/>
          <a:ln w="19050">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8800" y="5735320"/>
            <a:ext cx="1148080" cy="512445"/>
          </a:xfrm>
          <a:prstGeom prst="rect">
            <a:avLst/>
          </a:prstGeom>
          <a:noFill/>
          <a:ln w="19050">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2322433" y="620688"/>
            <a:ext cx="6912769" cy="5721079"/>
          </a:xfrm>
          <a:prstGeom prst="rect">
            <a:avLst/>
          </a:prstGeom>
        </p:spPr>
      </p:pic>
      <p:pic>
        <p:nvPicPr>
          <p:cNvPr id="7" name="Picture 6"/>
          <p:cNvPicPr>
            <a:picLocks noChangeAspect="1"/>
          </p:cNvPicPr>
          <p:nvPr/>
        </p:nvPicPr>
        <p:blipFill>
          <a:blip r:embed="rId2"/>
          <a:stretch>
            <a:fillRect/>
          </a:stretch>
        </p:blipFill>
        <p:spPr>
          <a:xfrm>
            <a:off x="3503712" y="6455411"/>
            <a:ext cx="4608512" cy="357965"/>
          </a:xfrm>
          <a:prstGeom prst="rect">
            <a:avLst/>
          </a:prstGeom>
        </p:spPr>
      </p:pic>
      <p:sp>
        <p:nvSpPr>
          <p:cNvPr id="8" name="TextBox 7"/>
          <p:cNvSpPr txBox="1"/>
          <p:nvPr/>
        </p:nvSpPr>
        <p:spPr>
          <a:xfrm>
            <a:off x="318913" y="6430296"/>
            <a:ext cx="674610" cy="368300"/>
          </a:xfrm>
          <a:prstGeom prst="rect">
            <a:avLst/>
          </a:prstGeom>
          <a:noFill/>
        </p:spPr>
        <p:txBody>
          <a:bodyPr wrap="square" rtlCol="0">
            <a:spAutoFit/>
          </a:bodyPr>
          <a:lstStyle/>
          <a:p>
            <a:r>
              <a:rPr lang="en-US" dirty="0"/>
              <a:t>P115</a:t>
            </a:r>
            <a:endParaRPr lang="en-US" dirty="0"/>
          </a:p>
        </p:txBody>
      </p:sp>
      <p:pic>
        <p:nvPicPr>
          <p:cNvPr id="3" name="Picture 2"/>
          <p:cNvPicPr>
            <a:picLocks noChangeAspect="1"/>
          </p:cNvPicPr>
          <p:nvPr/>
        </p:nvPicPr>
        <p:blipFill>
          <a:blip r:embed="rId3"/>
          <a:stretch>
            <a:fillRect/>
          </a:stretch>
        </p:blipFill>
        <p:spPr>
          <a:xfrm>
            <a:off x="3034540" y="3457532"/>
            <a:ext cx="669701" cy="505838"/>
          </a:xfrm>
          <a:prstGeom prst="rect">
            <a:avLst/>
          </a:prstGeom>
        </p:spPr>
      </p:pic>
      <p:pic>
        <p:nvPicPr>
          <p:cNvPr id="6" name="Picture 5"/>
          <p:cNvPicPr>
            <a:picLocks noChangeAspect="1"/>
          </p:cNvPicPr>
          <p:nvPr/>
        </p:nvPicPr>
        <p:blipFill>
          <a:blip r:embed="rId4"/>
          <a:stretch>
            <a:fillRect/>
          </a:stretch>
        </p:blipFill>
        <p:spPr>
          <a:xfrm>
            <a:off x="4072802" y="3394792"/>
            <a:ext cx="1030310" cy="538264"/>
          </a:xfrm>
          <a:prstGeom prst="rect">
            <a:avLst/>
          </a:prstGeom>
        </p:spPr>
      </p:pic>
      <p:pic>
        <p:nvPicPr>
          <p:cNvPr id="10" name="Picture 9"/>
          <p:cNvPicPr>
            <a:picLocks noChangeAspect="1"/>
          </p:cNvPicPr>
          <p:nvPr/>
        </p:nvPicPr>
        <p:blipFill>
          <a:blip r:embed="rId5"/>
          <a:stretch>
            <a:fillRect/>
          </a:stretch>
        </p:blipFill>
        <p:spPr>
          <a:xfrm>
            <a:off x="5712954" y="3394792"/>
            <a:ext cx="1751527" cy="622570"/>
          </a:xfrm>
          <a:prstGeom prst="rect">
            <a:avLst/>
          </a:prstGeom>
        </p:spPr>
      </p:pic>
      <p:pic>
        <p:nvPicPr>
          <p:cNvPr id="12" name="Picture 11"/>
          <p:cNvPicPr>
            <a:picLocks noChangeAspect="1"/>
          </p:cNvPicPr>
          <p:nvPr/>
        </p:nvPicPr>
        <p:blipFill>
          <a:blip r:embed="rId6"/>
          <a:stretch>
            <a:fillRect/>
          </a:stretch>
        </p:blipFill>
        <p:spPr>
          <a:xfrm>
            <a:off x="7608168" y="3411004"/>
            <a:ext cx="1725769" cy="590145"/>
          </a:xfrm>
          <a:prstGeom prst="rect">
            <a:avLst/>
          </a:prstGeom>
        </p:spPr>
      </p:pic>
      <p:pic>
        <p:nvPicPr>
          <p:cNvPr id="14" name="Picture 13"/>
          <p:cNvPicPr>
            <a:picLocks noChangeAspect="1"/>
          </p:cNvPicPr>
          <p:nvPr/>
        </p:nvPicPr>
        <p:blipFill>
          <a:blip r:embed="rId7"/>
          <a:stretch>
            <a:fillRect/>
          </a:stretch>
        </p:blipFill>
        <p:spPr>
          <a:xfrm>
            <a:off x="4017273" y="5840870"/>
            <a:ext cx="1339403" cy="557719"/>
          </a:xfrm>
          <a:prstGeom prst="rect">
            <a:avLst/>
          </a:prstGeom>
        </p:spPr>
      </p:pic>
      <p:pic>
        <p:nvPicPr>
          <p:cNvPr id="16" name="Picture 15"/>
          <p:cNvPicPr>
            <a:picLocks noChangeAspect="1"/>
          </p:cNvPicPr>
          <p:nvPr/>
        </p:nvPicPr>
        <p:blipFill>
          <a:blip r:embed="rId8"/>
          <a:stretch>
            <a:fillRect/>
          </a:stretch>
        </p:blipFill>
        <p:spPr>
          <a:xfrm>
            <a:off x="5970532" y="5845811"/>
            <a:ext cx="1493949" cy="609600"/>
          </a:xfrm>
          <a:prstGeom prst="rect">
            <a:avLst/>
          </a:prstGeom>
        </p:spPr>
      </p:pic>
      <p:sp>
        <p:nvSpPr>
          <p:cNvPr id="11" name="TextBox 10"/>
          <p:cNvSpPr txBox="1"/>
          <p:nvPr/>
        </p:nvSpPr>
        <p:spPr>
          <a:xfrm>
            <a:off x="1177290" y="199390"/>
            <a:ext cx="10454640" cy="398780"/>
          </a:xfrm>
          <a:prstGeom prst="rect">
            <a:avLst/>
          </a:prstGeom>
          <a:solidFill>
            <a:schemeClr val="accent6">
              <a:lumMod val="20000"/>
              <a:lumOff val="80000"/>
            </a:schemeClr>
          </a:solidFill>
          <a:ln>
            <a:solidFill>
              <a:srgbClr val="0070C0"/>
            </a:solidFill>
          </a:ln>
          <a:scene3d>
            <a:camera prst="orthographicFront"/>
            <a:lightRig rig="threePt" dir="t"/>
          </a:scene3d>
          <a:sp3d>
            <a:bevelT/>
          </a:sp3d>
        </p:spPr>
        <p:txBody>
          <a:bodyPr wrap="square" rtlCol="0">
            <a:spAutoFit/>
          </a:bodyPr>
          <a:lstStyle/>
          <a:p>
            <a:r>
              <a:rPr lang="en-US" sz="2000" b="1" dirty="0">
                <a:solidFill>
                  <a:srgbClr val="FF0000"/>
                </a:solidFill>
                <a:latin typeface="Arial" panose="020B0604020202020204" pitchFamily="34" charset="0"/>
                <a:cs typeface="Arial" panose="020B0604020202020204" pitchFamily="34" charset="0"/>
              </a:rPr>
              <a:t>The 36 Magnetic Bravais Lattices, 14 white (FM) and 22 white &amp; black (AFM)   </a:t>
            </a:r>
            <a:r>
              <a:rPr lang="en-US" sz="2000" b="1" dirty="0">
                <a:solidFill>
                  <a:srgbClr val="FF0000"/>
                </a:solidFill>
                <a:latin typeface="Harlow Solid Italic" panose="04030604020F02020D02" pitchFamily="82" charset="0"/>
                <a:cs typeface="Arial" panose="020B0604020202020204" pitchFamily="34" charset="0"/>
              </a:rPr>
              <a:t>continue</a:t>
            </a:r>
            <a:endParaRPr lang="en-US" sz="2000" b="1" dirty="0">
              <a:solidFill>
                <a:srgbClr val="FF0000"/>
              </a:solidFill>
              <a:latin typeface="Harlow Solid Italic" panose="04030604020F02020D02" pitchFamily="82" charset="0"/>
              <a:cs typeface="Arial" panose="020B0604020202020204" pitchFamily="34" charset="0"/>
            </a:endParaRPr>
          </a:p>
        </p:txBody>
      </p:sp>
      <p:sp>
        <p:nvSpPr>
          <p:cNvPr id="13" name="TextBox 12"/>
          <p:cNvSpPr txBox="1"/>
          <p:nvPr/>
        </p:nvSpPr>
        <p:spPr>
          <a:xfrm>
            <a:off x="92641" y="152573"/>
            <a:ext cx="1127430" cy="213995"/>
          </a:xfrm>
          <a:prstGeom prst="rect">
            <a:avLst/>
          </a:prstGeom>
          <a:noFill/>
        </p:spPr>
        <p:txBody>
          <a:bodyPr wrap="square">
            <a:spAutoFit/>
          </a:bodyPr>
          <a:lstStyle/>
          <a:p>
            <a:r>
              <a:rPr lang="zh-CN" altLang="en-US" sz="800" dirty="0">
                <a:solidFill>
                  <a:srgbClr val="00B0F0"/>
                </a:solidFill>
              </a:rPr>
              <a:t>磁结构点阵</a:t>
            </a:r>
            <a:r>
              <a:rPr lang="en-US" altLang="zh-CN" sz="800" dirty="0">
                <a:solidFill>
                  <a:srgbClr val="00B0F0"/>
                </a:solidFill>
              </a:rPr>
              <a:t>, </a:t>
            </a:r>
            <a:r>
              <a:rPr lang="zh-CN" altLang="en-US" sz="800" dirty="0">
                <a:solidFill>
                  <a:srgbClr val="00B0F0"/>
                </a:solidFill>
              </a:rPr>
              <a:t>磁单胞</a:t>
            </a:r>
            <a:endParaRPr lang="en-US" sz="800" dirty="0"/>
          </a:p>
        </p:txBody>
      </p:sp>
      <p:sp>
        <p:nvSpPr>
          <p:cNvPr id="2" name="文本框 1"/>
          <p:cNvSpPr txBox="1"/>
          <p:nvPr/>
        </p:nvSpPr>
        <p:spPr>
          <a:xfrm>
            <a:off x="1559496" y="1196752"/>
            <a:ext cx="1510665" cy="460375"/>
          </a:xfrm>
          <a:prstGeom prst="rect">
            <a:avLst/>
          </a:prstGeom>
          <a:noFill/>
        </p:spPr>
        <p:txBody>
          <a:bodyPr wrap="none" rtlCol="0">
            <a:spAutoFit/>
          </a:bodyPr>
          <a:lstStyle/>
          <a:p>
            <a:r>
              <a:rPr lang="en-US" altLang="zh-CN" sz="2400" b="1" u="sng" dirty="0" err="1">
                <a:solidFill>
                  <a:srgbClr val="FF0000"/>
                </a:solidFill>
              </a:rPr>
              <a:t>Tetragonal</a:t>
            </a:r>
            <a:endParaRPr lang="en-US" altLang="zh-CN" sz="2400" b="1" u="sng" dirty="0" err="1">
              <a:solidFill>
                <a:srgbClr val="FF0000"/>
              </a:solidFill>
            </a:endParaRPr>
          </a:p>
        </p:txBody>
      </p:sp>
      <p:sp>
        <p:nvSpPr>
          <p:cNvPr id="4" name="矩形 3"/>
          <p:cNvSpPr/>
          <p:nvPr/>
        </p:nvSpPr>
        <p:spPr>
          <a:xfrm>
            <a:off x="4072890" y="3394710"/>
            <a:ext cx="1042670" cy="512445"/>
          </a:xfrm>
          <a:prstGeom prst="rect">
            <a:avLst/>
          </a:prstGeom>
          <a:noFill/>
          <a:ln w="19050">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43800" y="3411220"/>
            <a:ext cx="1746250" cy="606425"/>
          </a:xfrm>
          <a:prstGeom prst="rect">
            <a:avLst/>
          </a:prstGeom>
          <a:noFill/>
          <a:ln w="19050">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stretch>
            <a:fillRect/>
          </a:stretch>
        </p:blipFill>
        <p:spPr>
          <a:xfrm>
            <a:off x="1552423" y="1094125"/>
            <a:ext cx="4471569" cy="4682936"/>
          </a:xfrm>
          <a:prstGeom prst="rect">
            <a:avLst/>
          </a:prstGeom>
        </p:spPr>
      </p:pic>
      <p:pic>
        <p:nvPicPr>
          <p:cNvPr id="8" name="Picture 7"/>
          <p:cNvPicPr>
            <a:picLocks noChangeAspect="1"/>
          </p:cNvPicPr>
          <p:nvPr/>
        </p:nvPicPr>
        <p:blipFill>
          <a:blip r:embed="rId2"/>
          <a:stretch>
            <a:fillRect/>
          </a:stretch>
        </p:blipFill>
        <p:spPr>
          <a:xfrm>
            <a:off x="5982453" y="1772816"/>
            <a:ext cx="4369483" cy="3837622"/>
          </a:xfrm>
          <a:prstGeom prst="rect">
            <a:avLst/>
          </a:prstGeom>
        </p:spPr>
      </p:pic>
      <p:pic>
        <p:nvPicPr>
          <p:cNvPr id="10" name="Picture 9"/>
          <p:cNvPicPr>
            <a:picLocks noChangeAspect="1"/>
          </p:cNvPicPr>
          <p:nvPr/>
        </p:nvPicPr>
        <p:blipFill>
          <a:blip r:embed="rId3"/>
          <a:stretch>
            <a:fillRect/>
          </a:stretch>
        </p:blipFill>
        <p:spPr>
          <a:xfrm>
            <a:off x="2066742" y="5949280"/>
            <a:ext cx="3813234" cy="242442"/>
          </a:xfrm>
          <a:prstGeom prst="rect">
            <a:avLst/>
          </a:prstGeom>
        </p:spPr>
      </p:pic>
      <p:pic>
        <p:nvPicPr>
          <p:cNvPr id="12" name="Picture 11"/>
          <p:cNvPicPr>
            <a:picLocks noChangeAspect="1"/>
          </p:cNvPicPr>
          <p:nvPr/>
        </p:nvPicPr>
        <p:blipFill>
          <a:blip r:embed="rId4"/>
          <a:stretch>
            <a:fillRect/>
          </a:stretch>
        </p:blipFill>
        <p:spPr>
          <a:xfrm>
            <a:off x="6631986" y="5892436"/>
            <a:ext cx="3640478" cy="263273"/>
          </a:xfrm>
          <a:prstGeom prst="rect">
            <a:avLst/>
          </a:prstGeom>
        </p:spPr>
      </p:pic>
      <p:sp>
        <p:nvSpPr>
          <p:cNvPr id="7" name="TextBox 6"/>
          <p:cNvSpPr txBox="1"/>
          <p:nvPr/>
        </p:nvSpPr>
        <p:spPr>
          <a:xfrm>
            <a:off x="990600" y="228600"/>
            <a:ext cx="10466705" cy="829945"/>
          </a:xfrm>
          <a:prstGeom prst="rect">
            <a:avLst/>
          </a:prstGeom>
          <a:solidFill>
            <a:schemeClr val="accent6">
              <a:lumMod val="20000"/>
              <a:lumOff val="80000"/>
            </a:schemeClr>
          </a:solidFill>
          <a:ln>
            <a:solidFill>
              <a:srgbClr val="0070C0"/>
            </a:solidFill>
          </a:ln>
          <a:scene3d>
            <a:camera prst="orthographicFront"/>
            <a:lightRig rig="threePt" dir="t"/>
          </a:scene3d>
          <a:sp3d>
            <a:bevelT/>
          </a:sp3d>
        </p:spPr>
        <p:txBody>
          <a:bodyPr wrap="square" rtlCol="0">
            <a:spAutoFit/>
          </a:bodyPr>
          <a:lstStyle/>
          <a:p>
            <a:pPr algn="ctr"/>
            <a:r>
              <a:rPr lang="en-US" sz="2400" dirty="0">
                <a:solidFill>
                  <a:srgbClr val="FF0000"/>
                </a:solidFill>
                <a:latin typeface="Arial" panose="020B0604020202020204" pitchFamily="34" charset="0"/>
                <a:cs typeface="Arial" panose="020B0604020202020204" pitchFamily="34" charset="0"/>
              </a:rPr>
              <a:t>The 36 Magnetic Bravais Lattices, 14 white (FM)and 22 white &amp; black (AFM)   </a:t>
            </a:r>
            <a:r>
              <a:rPr lang="en-US" sz="2400" dirty="0">
                <a:solidFill>
                  <a:srgbClr val="FF0000"/>
                </a:solidFill>
                <a:latin typeface="Harlow Solid Italic" panose="04030604020F02020D02" pitchFamily="82" charset="0"/>
                <a:cs typeface="Arial" panose="020B0604020202020204" pitchFamily="34" charset="0"/>
              </a:rPr>
              <a:t>continue</a:t>
            </a:r>
            <a:endParaRPr lang="en-US" sz="2400" dirty="0">
              <a:solidFill>
                <a:srgbClr val="FF0000"/>
              </a:solidFill>
              <a:latin typeface="Harlow Solid Italic" panose="04030604020F02020D02" pitchFamily="82" charset="0"/>
              <a:cs typeface="Arial" panose="020B0604020202020204" pitchFamily="34" charset="0"/>
            </a:endParaRPr>
          </a:p>
        </p:txBody>
      </p:sp>
      <p:sp>
        <p:nvSpPr>
          <p:cNvPr id="9" name="TextBox 8"/>
          <p:cNvSpPr txBox="1"/>
          <p:nvPr/>
        </p:nvSpPr>
        <p:spPr>
          <a:xfrm>
            <a:off x="2438182" y="1447798"/>
            <a:ext cx="2065655" cy="460375"/>
          </a:xfrm>
          <a:prstGeom prst="rect">
            <a:avLst/>
          </a:prstGeom>
          <a:noFill/>
        </p:spPr>
        <p:txBody>
          <a:bodyPr wrap="none" rtlCol="0">
            <a:spAutoFit/>
          </a:bodyPr>
          <a:lstStyle/>
          <a:p>
            <a:r>
              <a:rPr lang="en-US" sz="2400" b="1" u="sng" dirty="0">
                <a:solidFill>
                  <a:srgbClr val="FF0000"/>
                </a:solidFill>
              </a:rPr>
              <a:t>Rhombohedral</a:t>
            </a:r>
            <a:endParaRPr lang="en-US" sz="2400" b="1" u="sng" dirty="0">
              <a:solidFill>
                <a:srgbClr val="FF0000"/>
              </a:solidFill>
            </a:endParaRPr>
          </a:p>
        </p:txBody>
      </p:sp>
      <p:sp>
        <p:nvSpPr>
          <p:cNvPr id="11" name="TextBox 10"/>
          <p:cNvSpPr txBox="1"/>
          <p:nvPr/>
        </p:nvSpPr>
        <p:spPr>
          <a:xfrm>
            <a:off x="7543616" y="1600223"/>
            <a:ext cx="1504315" cy="460375"/>
          </a:xfrm>
          <a:prstGeom prst="rect">
            <a:avLst/>
          </a:prstGeom>
          <a:noFill/>
        </p:spPr>
        <p:txBody>
          <a:bodyPr wrap="none" rtlCol="0">
            <a:spAutoFit/>
          </a:bodyPr>
          <a:lstStyle/>
          <a:p>
            <a:r>
              <a:rPr lang="en-US" sz="2400" b="1" u="sng" dirty="0">
                <a:solidFill>
                  <a:srgbClr val="FF0000"/>
                </a:solidFill>
              </a:rPr>
              <a:t>Hexagonal</a:t>
            </a:r>
            <a:endParaRPr lang="en-US" sz="2400" b="1" u="sng" dirty="0">
              <a:solidFill>
                <a:srgbClr val="FF0000"/>
              </a:solidFill>
            </a:endParaRPr>
          </a:p>
        </p:txBody>
      </p:sp>
      <p:sp>
        <p:nvSpPr>
          <p:cNvPr id="2" name="矩形 1"/>
          <p:cNvSpPr/>
          <p:nvPr/>
        </p:nvSpPr>
        <p:spPr>
          <a:xfrm>
            <a:off x="8971280" y="4876800"/>
            <a:ext cx="1309370" cy="606425"/>
          </a:xfrm>
          <a:prstGeom prst="rect">
            <a:avLst/>
          </a:prstGeom>
          <a:noFill/>
          <a:ln w="19050">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8913" y="6430296"/>
            <a:ext cx="674610" cy="368300"/>
          </a:xfrm>
          <a:prstGeom prst="rect">
            <a:avLst/>
          </a:prstGeom>
          <a:noFill/>
        </p:spPr>
        <p:txBody>
          <a:bodyPr wrap="square" rtlCol="0">
            <a:spAutoFit/>
          </a:bodyPr>
          <a:lstStyle/>
          <a:p>
            <a:r>
              <a:rPr lang="en-US" dirty="0"/>
              <a:t>P116</a:t>
            </a:r>
            <a:endParaRPr lang="en-US" dirty="0"/>
          </a:p>
        </p:txBody>
      </p:sp>
      <p:pic>
        <p:nvPicPr>
          <p:cNvPr id="6" name="Picture 5"/>
          <p:cNvPicPr>
            <a:picLocks noChangeAspect="1"/>
          </p:cNvPicPr>
          <p:nvPr/>
        </p:nvPicPr>
        <p:blipFill>
          <a:blip r:embed="rId1"/>
          <a:stretch>
            <a:fillRect/>
          </a:stretch>
        </p:blipFill>
        <p:spPr>
          <a:xfrm>
            <a:off x="1859280" y="979805"/>
            <a:ext cx="4756785" cy="3025140"/>
          </a:xfrm>
          <a:prstGeom prst="rect">
            <a:avLst/>
          </a:prstGeom>
        </p:spPr>
      </p:pic>
      <p:pic>
        <p:nvPicPr>
          <p:cNvPr id="8" name="Picture 7"/>
          <p:cNvPicPr>
            <a:picLocks noChangeAspect="1"/>
          </p:cNvPicPr>
          <p:nvPr/>
        </p:nvPicPr>
        <p:blipFill>
          <a:blip r:embed="rId2"/>
          <a:stretch>
            <a:fillRect/>
          </a:stretch>
        </p:blipFill>
        <p:spPr>
          <a:xfrm>
            <a:off x="7104380" y="967740"/>
            <a:ext cx="2773045" cy="3037205"/>
          </a:xfrm>
          <a:prstGeom prst="rect">
            <a:avLst/>
          </a:prstGeom>
        </p:spPr>
      </p:pic>
      <p:pic>
        <p:nvPicPr>
          <p:cNvPr id="10" name="Picture 9"/>
          <p:cNvPicPr>
            <a:picLocks noChangeAspect="1"/>
          </p:cNvPicPr>
          <p:nvPr/>
        </p:nvPicPr>
        <p:blipFill>
          <a:blip r:embed="rId3"/>
          <a:stretch>
            <a:fillRect/>
          </a:stretch>
        </p:blipFill>
        <p:spPr>
          <a:xfrm>
            <a:off x="3503711" y="3843934"/>
            <a:ext cx="5113569" cy="2609402"/>
          </a:xfrm>
          <a:prstGeom prst="rect">
            <a:avLst/>
          </a:prstGeom>
        </p:spPr>
      </p:pic>
      <p:pic>
        <p:nvPicPr>
          <p:cNvPr id="12" name="Picture 11"/>
          <p:cNvPicPr>
            <a:picLocks noChangeAspect="1"/>
          </p:cNvPicPr>
          <p:nvPr/>
        </p:nvPicPr>
        <p:blipFill>
          <a:blip r:embed="rId4"/>
          <a:stretch>
            <a:fillRect/>
          </a:stretch>
        </p:blipFill>
        <p:spPr>
          <a:xfrm>
            <a:off x="4151784" y="6434379"/>
            <a:ext cx="4153677" cy="302396"/>
          </a:xfrm>
          <a:prstGeom prst="rect">
            <a:avLst/>
          </a:prstGeom>
        </p:spPr>
      </p:pic>
      <p:sp>
        <p:nvSpPr>
          <p:cNvPr id="13" name="TextBox 12"/>
          <p:cNvSpPr txBox="1"/>
          <p:nvPr/>
        </p:nvSpPr>
        <p:spPr>
          <a:xfrm>
            <a:off x="914400" y="152400"/>
            <a:ext cx="10742295" cy="829945"/>
          </a:xfrm>
          <a:prstGeom prst="rect">
            <a:avLst/>
          </a:prstGeom>
          <a:solidFill>
            <a:schemeClr val="accent6">
              <a:lumMod val="20000"/>
              <a:lumOff val="80000"/>
            </a:schemeClr>
          </a:solidFill>
          <a:ln>
            <a:solidFill>
              <a:srgbClr val="0070C0"/>
            </a:solidFill>
          </a:ln>
          <a:scene3d>
            <a:camera prst="orthographicFront"/>
            <a:lightRig rig="threePt" dir="t"/>
          </a:scene3d>
          <a:sp3d>
            <a:bevelT/>
          </a:sp3d>
        </p:spPr>
        <p:txBody>
          <a:bodyPr wrap="square" rtlCol="0">
            <a:spAutoFit/>
          </a:bodyPr>
          <a:lstStyle/>
          <a:p>
            <a:pPr algn="ctr"/>
            <a:r>
              <a:rPr lang="en-US" sz="2400" dirty="0">
                <a:solidFill>
                  <a:srgbClr val="FF0000"/>
                </a:solidFill>
                <a:latin typeface="Arial" panose="020B0604020202020204" pitchFamily="34" charset="0"/>
                <a:cs typeface="Arial" panose="020B0604020202020204" pitchFamily="34" charset="0"/>
              </a:rPr>
              <a:t>The 36 Magnetic Bravais Lattices, 14 white (FM)and 22 white &amp; black (AFM)   </a:t>
            </a:r>
            <a:r>
              <a:rPr lang="en-US" sz="2400" dirty="0">
                <a:solidFill>
                  <a:srgbClr val="FF0000"/>
                </a:solidFill>
                <a:latin typeface="Harlow Solid Italic" panose="04030604020F02020D02" pitchFamily="82" charset="0"/>
                <a:cs typeface="Arial" panose="020B0604020202020204" pitchFamily="34" charset="0"/>
              </a:rPr>
              <a:t>continue</a:t>
            </a:r>
            <a:endParaRPr lang="en-US" sz="2400" dirty="0">
              <a:solidFill>
                <a:srgbClr val="FF0000"/>
              </a:solidFill>
              <a:latin typeface="Harlow Solid Italic" panose="04030604020F02020D02" pitchFamily="82" charset="0"/>
              <a:cs typeface="Arial" panose="020B0604020202020204" pitchFamily="34" charset="0"/>
            </a:endParaRPr>
          </a:p>
        </p:txBody>
      </p:sp>
      <p:sp>
        <p:nvSpPr>
          <p:cNvPr id="15" name="TextBox 14"/>
          <p:cNvSpPr txBox="1"/>
          <p:nvPr/>
        </p:nvSpPr>
        <p:spPr>
          <a:xfrm>
            <a:off x="1218999" y="1371586"/>
            <a:ext cx="874395" cy="460375"/>
          </a:xfrm>
          <a:prstGeom prst="rect">
            <a:avLst/>
          </a:prstGeom>
          <a:noFill/>
        </p:spPr>
        <p:txBody>
          <a:bodyPr wrap="none" rtlCol="0">
            <a:spAutoFit/>
          </a:bodyPr>
          <a:lstStyle/>
          <a:p>
            <a:r>
              <a:rPr lang="en-US" sz="2400" b="1" u="sng" dirty="0">
                <a:solidFill>
                  <a:srgbClr val="FF0000"/>
                </a:solidFill>
              </a:rPr>
              <a:t>Cubic</a:t>
            </a:r>
            <a:endParaRPr lang="en-US" sz="2400" b="1" u="sng" dirty="0">
              <a:solidFill>
                <a:srgbClr val="FF0000"/>
              </a:solidFill>
            </a:endParaRPr>
          </a:p>
        </p:txBody>
      </p:sp>
      <p:sp>
        <p:nvSpPr>
          <p:cNvPr id="9" name="矩形 8"/>
          <p:cNvSpPr/>
          <p:nvPr/>
        </p:nvSpPr>
        <p:spPr>
          <a:xfrm>
            <a:off x="4114800" y="3352800"/>
            <a:ext cx="2308860" cy="491490"/>
          </a:xfrm>
          <a:prstGeom prst="rect">
            <a:avLst/>
          </a:prstGeom>
          <a:noFill/>
          <a:ln w="19050">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custDataLst>
              <p:tags r:id="rId1"/>
            </p:custDataLst>
          </p:nvPr>
        </p:nvGraphicFramePr>
        <p:xfrm>
          <a:off x="279480" y="2057400"/>
          <a:ext cx="11593289" cy="4251653"/>
        </p:xfrm>
        <a:graphic>
          <a:graphicData uri="http://schemas.openxmlformats.org/drawingml/2006/table">
            <a:tbl>
              <a:tblPr firstRow="1" firstCol="1" bandRow="1">
                <a:tableStyleId>{5C22544A-7EE6-4342-B048-85BDC9FD1C3A}</a:tableStyleId>
              </a:tblPr>
              <a:tblGrid>
                <a:gridCol w="1355059"/>
                <a:gridCol w="1080586"/>
                <a:gridCol w="2568912"/>
                <a:gridCol w="1800200"/>
                <a:gridCol w="1224136"/>
                <a:gridCol w="3564396"/>
              </a:tblGrid>
              <a:tr h="362699">
                <a:tc rowSpan="2">
                  <a:txBody>
                    <a:bodyPr/>
                    <a:lstStyle/>
                    <a:p>
                      <a:pPr marL="0" marR="0" algn="ctr">
                        <a:spcBef>
                          <a:spcPts val="1200"/>
                        </a:spcBef>
                        <a:spcAft>
                          <a:spcPts val="0"/>
                        </a:spcAft>
                      </a:pPr>
                      <a:r>
                        <a:rPr lang="en-US" sz="1800" b="1" i="0" kern="100" dirty="0">
                          <a:effectLst/>
                          <a:latin typeface="Times New Roman" panose="02020603050405020304" pitchFamily="18" charset="0"/>
                          <a:cs typeface="Times New Roman" panose="02020603050405020304" pitchFamily="18" charset="0"/>
                        </a:rPr>
                        <a:t>                          Crystal system                  </a:t>
                      </a:r>
                      <a:endParaRPr lang="en-US" sz="1800" b="1" i="0" kern="100" dirty="0">
                        <a:effectLst/>
                        <a:latin typeface="Times New Roman" panose="02020603050405020304" pitchFamily="18" charset="0"/>
                        <a:cs typeface="Times New Roman" panose="02020603050405020304" pitchFamily="18" charset="0"/>
                      </a:endParaRPr>
                    </a:p>
                  </a:txBody>
                  <a:tcPr marL="68013" marR="68013" marT="0" marB="0"/>
                </a:tc>
                <a:tc rowSpan="2">
                  <a:txBody>
                    <a:bodyPr/>
                    <a:lstStyle/>
                    <a:p>
                      <a:pPr marL="0" marR="0" algn="ctr">
                        <a:spcBef>
                          <a:spcPts val="1200"/>
                        </a:spcBef>
                        <a:spcAft>
                          <a:spcPts val="0"/>
                        </a:spcAft>
                      </a:pPr>
                      <a:r>
                        <a:rPr lang="en-US" sz="1800" b="1" i="0" kern="100" dirty="0">
                          <a:effectLst/>
                          <a:latin typeface="Times New Roman" panose="02020603050405020304" pitchFamily="18" charset="0"/>
                          <a:cs typeface="Times New Roman" panose="02020603050405020304" pitchFamily="18" charset="0"/>
                        </a:rPr>
                        <a:t>Symbols </a:t>
                      </a:r>
                      <a:r>
                        <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rPr>
                        <a:t>of  families</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gridSpan="2">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Conventional coordinate system</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hMerge="1">
                  <a:tcPr/>
                </a:tc>
                <a:tc gridSpan="2">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Symbols of the 36 magnetic lattices</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hMerge="1">
                  <a:tcPr/>
                </a:tc>
              </a:tr>
              <a:tr h="585422">
                <a:tc vMerge="1">
                  <a:tcPr/>
                </a:tc>
                <a:tc vMerge="1">
                  <a:tcPr/>
                </a:tc>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Restrictions on cell</a:t>
                      </a:r>
                      <a:endParaRPr lang="en-US" sz="1800" b="1" i="0" kern="100" dirty="0">
                        <a:effectLst/>
                        <a:latin typeface="Times New Roman" panose="02020603050405020304" pitchFamily="18" charset="0"/>
                        <a:cs typeface="Times New Roman" panose="02020603050405020304" pitchFamily="18" charset="0"/>
                      </a:endParaRPr>
                    </a:p>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parameters</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700" b="1" i="0" kern="100" dirty="0">
                          <a:effectLst/>
                          <a:latin typeface="Times New Roman" panose="02020603050405020304" pitchFamily="18" charset="0"/>
                          <a:cs typeface="Times New Roman" panose="02020603050405020304" pitchFamily="18" charset="0"/>
                        </a:rPr>
                        <a:t>Parameters to be</a:t>
                      </a:r>
                      <a:endParaRPr lang="en-US" sz="1700" b="1" i="0" kern="100" dirty="0">
                        <a:effectLst/>
                        <a:latin typeface="Times New Roman" panose="02020603050405020304" pitchFamily="18" charset="0"/>
                        <a:cs typeface="Times New Roman" panose="02020603050405020304" pitchFamily="18" charset="0"/>
                      </a:endParaRPr>
                    </a:p>
                    <a:p>
                      <a:pPr marL="0" marR="0" algn="ctr">
                        <a:spcBef>
                          <a:spcPts val="0"/>
                        </a:spcBef>
                        <a:spcAft>
                          <a:spcPts val="0"/>
                        </a:spcAft>
                      </a:pPr>
                      <a:r>
                        <a:rPr lang="en-US" sz="1700" b="1" i="0" kern="100" dirty="0">
                          <a:effectLst/>
                          <a:latin typeface="Times New Roman" panose="02020603050405020304" pitchFamily="18" charset="0"/>
                          <a:cs typeface="Times New Roman" panose="02020603050405020304" pitchFamily="18" charset="0"/>
                        </a:rPr>
                        <a:t>Determined</a:t>
                      </a:r>
                      <a:endParaRPr lang="en-US" sz="17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600"/>
                        </a:spcBef>
                        <a:spcAft>
                          <a:spcPts val="0"/>
                        </a:spcAft>
                      </a:pPr>
                      <a:r>
                        <a:rPr lang="en-US" sz="1700" b="1" i="0" kern="100" dirty="0">
                          <a:solidFill>
                            <a:schemeClr val="bg1"/>
                          </a:solidFill>
                          <a:effectLst/>
                          <a:latin typeface="Times New Roman" panose="02020603050405020304" pitchFamily="18" charset="0"/>
                          <a:cs typeface="Times New Roman" panose="02020603050405020304" pitchFamily="18" charset="0"/>
                        </a:rPr>
                        <a:t>14</a:t>
                      </a:r>
                      <a:endParaRPr lang="en-US" sz="1700" b="1" i="0" kern="100" dirty="0">
                        <a:solidFill>
                          <a:schemeClr val="bg1"/>
                        </a:solidFill>
                        <a:effectLst/>
                        <a:latin typeface="Times New Roman" panose="02020603050405020304" pitchFamily="18" charset="0"/>
                        <a:cs typeface="Times New Roman" panose="02020603050405020304" pitchFamily="18" charset="0"/>
                      </a:endParaRPr>
                    </a:p>
                    <a:p>
                      <a:pPr marL="0" marR="0" algn="ctr">
                        <a:spcBef>
                          <a:spcPts val="600"/>
                        </a:spcBef>
                        <a:spcAft>
                          <a:spcPts val="0"/>
                        </a:spcAft>
                      </a:pPr>
                      <a:r>
                        <a:rPr lang="en-US" sz="1700" b="1" i="0" kern="100" baseline="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rPr>
                        <a:t>(White)</a:t>
                      </a:r>
                      <a:endParaRPr lang="en-US" sz="1700" b="1" i="0" kern="100" baseline="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600"/>
                        </a:spcBef>
                        <a:spcAft>
                          <a:spcPts val="0"/>
                        </a:spcAft>
                      </a:pPr>
                      <a:r>
                        <a:rPr lang="en-US" sz="1700" b="1" i="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22</a:t>
                      </a:r>
                      <a:endParaRPr lang="en-US" sz="1700" b="1" i="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algn="ctr">
                        <a:spcBef>
                          <a:spcPts val="600"/>
                        </a:spcBef>
                        <a:spcAft>
                          <a:spcPts val="0"/>
                        </a:spcAft>
                      </a:pPr>
                      <a:r>
                        <a:rPr lang="en-US" sz="1700" b="1" i="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(White  &amp; Black)</a:t>
                      </a:r>
                      <a:endParaRPr lang="en-US" sz="1700" b="1" i="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425423">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Triclinic</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A426EA"/>
                          </a:solidFill>
                          <a:effectLst/>
                          <a:latin typeface="Times New Roman" panose="02020603050405020304" pitchFamily="18" charset="0"/>
                          <a:cs typeface="Times New Roman" panose="02020603050405020304" pitchFamily="18" charset="0"/>
                        </a:rPr>
                        <a:t>a</a:t>
                      </a:r>
                      <a:endParaRPr lang="en-US" sz="1800" b="1" i="1" kern="100" dirty="0">
                        <a:solidFill>
                          <a:srgbClr val="A426EA"/>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700" b="1" i="1" kern="100" dirty="0">
                          <a:solidFill>
                            <a:srgbClr val="A426EA"/>
                          </a:solidFill>
                          <a:effectLst/>
                          <a:latin typeface="Times New Roman" panose="02020603050405020304" pitchFamily="18" charset="0"/>
                          <a:cs typeface="Times New Roman" panose="02020603050405020304" pitchFamily="18" charset="0"/>
                        </a:rPr>
                        <a:t> </a:t>
                      </a:r>
                      <a:endParaRPr lang="en-US" sz="1700" b="1" i="1" kern="100" dirty="0">
                        <a:solidFill>
                          <a:srgbClr val="A426EA"/>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A426EA"/>
                          </a:solidFill>
                          <a:effectLst/>
                          <a:latin typeface="Times New Roman" panose="02020603050405020304" pitchFamily="18" charset="0"/>
                          <a:cs typeface="Times New Roman" panose="02020603050405020304" pitchFamily="18" charset="0"/>
                        </a:rPr>
                        <a:t>a, b, c, </a:t>
                      </a:r>
                      <a:r>
                        <a:rPr lang="en-US" sz="1800" b="1" i="1" kern="100" dirty="0">
                          <a:solidFill>
                            <a:srgbClr val="A426EA"/>
                          </a:solidFill>
                          <a:effectLst/>
                          <a:latin typeface="Symbol" panose="05050102010706020507" pitchFamily="18" charset="2"/>
                          <a:cs typeface="Times New Roman" panose="02020603050405020304" pitchFamily="18" charset="0"/>
                        </a:rPr>
                        <a:t>a, b, g</a:t>
                      </a:r>
                      <a:endParaRPr lang="en-US" sz="1800" b="1" i="1" kern="100" dirty="0">
                        <a:solidFill>
                          <a:srgbClr val="A426EA"/>
                        </a:solidFill>
                        <a:effectLst/>
                        <a:latin typeface="Symbol" panose="05050102010706020507" pitchFamily="18" charset="2"/>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u="none" kern="100" dirty="0" err="1">
                          <a:solidFill>
                            <a:schemeClr val="bg1"/>
                          </a:solidFill>
                          <a:effectLst/>
                          <a:latin typeface="Times New Roman" panose="02020603050405020304" pitchFamily="18" charset="0"/>
                          <a:cs typeface="Times New Roman" panose="02020603050405020304" pitchFamily="18" charset="0"/>
                        </a:rPr>
                        <a:t>aP</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endParaRPr lang="en-US" sz="1800" b="1" i="1" u="none"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0"/>
                        </a:spcBef>
                        <a:spcAft>
                          <a:spcPts val="0"/>
                        </a:spcAft>
                      </a:pP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aP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s</a:t>
                      </a:r>
                      <a:endParaRPr lang="en-US" sz="1700" b="1"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437410">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Monoclinic</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0070C0"/>
                          </a:solidFill>
                          <a:effectLst/>
                          <a:latin typeface="Times New Roman" panose="02020603050405020304" pitchFamily="18" charset="0"/>
                          <a:cs typeface="Times New Roman" panose="02020603050405020304" pitchFamily="18" charset="0"/>
                        </a:rPr>
                        <a:t>m</a:t>
                      </a:r>
                      <a:endParaRPr lang="en-US" sz="1800" b="1"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700" b="1" i="1" kern="100" dirty="0">
                          <a:solidFill>
                            <a:srgbClr val="0070C0"/>
                          </a:solidFill>
                          <a:effectLst/>
                          <a:latin typeface="Symbol" panose="05050102010706020507" pitchFamily="18" charset="2"/>
                          <a:cs typeface="Times New Roman" panose="02020603050405020304" pitchFamily="18" charset="0"/>
                        </a:rPr>
                        <a:t>a</a:t>
                      </a:r>
                      <a:r>
                        <a:rPr lang="en-US" sz="1700" b="1" i="1" kern="100" dirty="0">
                          <a:solidFill>
                            <a:srgbClr val="0070C0"/>
                          </a:solidFill>
                          <a:effectLst/>
                          <a:latin typeface="Times New Roman" panose="02020603050405020304" pitchFamily="18" charset="0"/>
                          <a:cs typeface="Times New Roman" panose="02020603050405020304" pitchFamily="18" charset="0"/>
                        </a:rPr>
                        <a:t> = </a:t>
                      </a:r>
                      <a:r>
                        <a:rPr lang="en-US" sz="1700" b="1" i="1" kern="100" dirty="0">
                          <a:solidFill>
                            <a:srgbClr val="0070C0"/>
                          </a:solidFill>
                          <a:effectLst/>
                          <a:latin typeface="Symbol" panose="05050102010706020507" pitchFamily="18" charset="2"/>
                          <a:cs typeface="Times New Roman" panose="02020603050405020304" pitchFamily="18" charset="0"/>
                        </a:rPr>
                        <a:t>g</a:t>
                      </a:r>
                      <a:r>
                        <a:rPr lang="en-US" sz="1700" b="1" i="1" kern="100" dirty="0">
                          <a:solidFill>
                            <a:srgbClr val="0070C0"/>
                          </a:solidFill>
                          <a:effectLst/>
                          <a:latin typeface="Times New Roman" panose="02020603050405020304" pitchFamily="18" charset="0"/>
                          <a:cs typeface="Times New Roman" panose="02020603050405020304" pitchFamily="18" charset="0"/>
                        </a:rPr>
                        <a:t> = 90°,</a:t>
                      </a:r>
                      <a:endParaRPr lang="en-US" sz="1700" b="1"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0070C0"/>
                          </a:solidFill>
                          <a:effectLst/>
                          <a:latin typeface="Times New Roman" panose="02020603050405020304" pitchFamily="18" charset="0"/>
                          <a:cs typeface="Times New Roman" panose="02020603050405020304" pitchFamily="18" charset="0"/>
                        </a:rPr>
                        <a:t>a, b, c, </a:t>
                      </a:r>
                      <a:r>
                        <a:rPr lang="en-US" sz="1800" b="1" i="1" kern="100" dirty="0">
                          <a:solidFill>
                            <a:srgbClr val="0070C0"/>
                          </a:solidFill>
                          <a:effectLst/>
                          <a:latin typeface="Symbol" panose="05050102010706020507" pitchFamily="18" charset="2"/>
                          <a:cs typeface="Times New Roman" panose="02020603050405020304" pitchFamily="18" charset="0"/>
                        </a:rPr>
                        <a:t>b</a:t>
                      </a:r>
                      <a:r>
                        <a:rPr lang="en-US" sz="1800" b="1" i="1" kern="100" dirty="0">
                          <a:solidFill>
                            <a:srgbClr val="0070C0"/>
                          </a:solidFill>
                          <a:effectLst/>
                          <a:latin typeface="Times New Roman" panose="02020603050405020304" pitchFamily="18" charset="0"/>
                          <a:cs typeface="Times New Roman" panose="02020603050405020304" pitchFamily="18" charset="0"/>
                        </a:rPr>
                        <a:t>, </a:t>
                      </a:r>
                      <a:endParaRPr lang="en-US" sz="1800" b="1" i="1" kern="100" dirty="0">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u="none" kern="100" dirty="0" err="1">
                          <a:solidFill>
                            <a:schemeClr val="bg1"/>
                          </a:solidFill>
                          <a:effectLst/>
                          <a:latin typeface="Times New Roman" panose="02020603050405020304" pitchFamily="18" charset="0"/>
                          <a:cs typeface="Times New Roman" panose="02020603050405020304" pitchFamily="18" charset="0"/>
                        </a:rPr>
                        <a:t>mP</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mC</a:t>
                      </a:r>
                      <a:endParaRPr lang="en-US" sz="1800" b="1" i="1" u="none"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0"/>
                        </a:spcBef>
                        <a:spcAft>
                          <a:spcPts val="0"/>
                        </a:spcAft>
                      </a:pP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mP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b</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mP</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a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mP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mC</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mC</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a</a:t>
                      </a:r>
                      <a:endParaRPr lang="en-US" sz="1700" b="1"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582624">
                <a:tc>
                  <a:txBody>
                    <a:bodyPr/>
                    <a:lstStyle/>
                    <a:p>
                      <a:pPr marL="0" marR="0" algn="ctr">
                        <a:spcBef>
                          <a:spcPts val="600"/>
                        </a:spcBef>
                        <a:spcAft>
                          <a:spcPts val="0"/>
                        </a:spcAft>
                      </a:pPr>
                      <a:r>
                        <a:rPr lang="en-US" sz="1800" b="1" i="0" kern="100" dirty="0" err="1">
                          <a:effectLst/>
                          <a:latin typeface="Times New Roman" panose="02020603050405020304" pitchFamily="18" charset="0"/>
                          <a:cs typeface="Times New Roman" panose="02020603050405020304" pitchFamily="18" charset="0"/>
                        </a:rPr>
                        <a:t>Orthorhom-bic</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600"/>
                        </a:spcBef>
                        <a:spcAft>
                          <a:spcPts val="0"/>
                        </a:spcAft>
                      </a:pPr>
                      <a:r>
                        <a:rPr lang="en-US" sz="1800" b="1" i="1" kern="100" dirty="0">
                          <a:solidFill>
                            <a:srgbClr val="009A46"/>
                          </a:solidFill>
                          <a:effectLst/>
                          <a:latin typeface="Times New Roman" panose="02020603050405020304" pitchFamily="18" charset="0"/>
                          <a:cs typeface="Times New Roman" panose="02020603050405020304" pitchFamily="18" charset="0"/>
                        </a:rPr>
                        <a:t>o</a:t>
                      </a:r>
                      <a:endParaRPr lang="en-US" sz="1800" b="1" i="1" kern="100" dirty="0">
                        <a:solidFill>
                          <a:srgbClr val="009A46"/>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600"/>
                        </a:spcBef>
                        <a:spcAft>
                          <a:spcPts val="0"/>
                        </a:spcAft>
                      </a:pPr>
                      <a:r>
                        <a:rPr lang="en-US" sz="1700" b="1" i="1" kern="100" dirty="0">
                          <a:solidFill>
                            <a:srgbClr val="009A46"/>
                          </a:solidFill>
                          <a:effectLst/>
                          <a:latin typeface="Symbol" panose="05050102010706020507" pitchFamily="18" charset="2"/>
                          <a:cs typeface="Times New Roman" panose="02020603050405020304" pitchFamily="18" charset="0"/>
                        </a:rPr>
                        <a:t>a = b = g </a:t>
                      </a:r>
                      <a:r>
                        <a:rPr lang="en-US" sz="1700" b="1" i="1" kern="100" dirty="0">
                          <a:solidFill>
                            <a:srgbClr val="009A46"/>
                          </a:solidFill>
                          <a:effectLst/>
                          <a:latin typeface="Times New Roman" panose="02020603050405020304" pitchFamily="18" charset="0"/>
                          <a:cs typeface="Times New Roman" panose="02020603050405020304" pitchFamily="18" charset="0"/>
                        </a:rPr>
                        <a:t>= 90°</a:t>
                      </a:r>
                      <a:endParaRPr lang="en-US" sz="1700" b="1" i="1" kern="100" dirty="0">
                        <a:solidFill>
                          <a:srgbClr val="009A46"/>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600"/>
                        </a:spcBef>
                        <a:spcAft>
                          <a:spcPts val="0"/>
                        </a:spcAft>
                      </a:pPr>
                      <a:r>
                        <a:rPr lang="en-US" sz="1800" b="1" i="1" kern="100" dirty="0">
                          <a:solidFill>
                            <a:srgbClr val="009A46"/>
                          </a:solidFill>
                          <a:effectLst/>
                          <a:latin typeface="Times New Roman" panose="02020603050405020304" pitchFamily="18" charset="0"/>
                          <a:cs typeface="Times New Roman" panose="02020603050405020304" pitchFamily="18" charset="0"/>
                        </a:rPr>
                        <a:t>a, b, c</a:t>
                      </a:r>
                      <a:endParaRPr lang="en-US" sz="1800" b="1" i="1" kern="100" dirty="0">
                        <a:solidFill>
                          <a:srgbClr val="009A46"/>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u="none" kern="100" dirty="0" err="1">
                          <a:solidFill>
                            <a:schemeClr val="bg1"/>
                          </a:solidFill>
                          <a:effectLst/>
                          <a:latin typeface="Times New Roman" panose="02020603050405020304" pitchFamily="18" charset="0"/>
                          <a:cs typeface="Times New Roman" panose="02020603050405020304" pitchFamily="18" charset="0"/>
                        </a:rPr>
                        <a:t>oP</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oI</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oF</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endParaRPr lang="en-US" sz="1800" b="1" i="1" u="none" kern="100" dirty="0">
                        <a:solidFill>
                          <a:schemeClr val="bg1"/>
                        </a:solidFill>
                        <a:effectLst/>
                        <a:latin typeface="Times New Roman" panose="02020603050405020304" pitchFamily="18" charset="0"/>
                        <a:cs typeface="Times New Roman" panose="02020603050405020304" pitchFamily="18" charset="0"/>
                      </a:endParaRPr>
                    </a:p>
                    <a:p>
                      <a:pPr marL="0" marR="0" algn="ctr">
                        <a:spcBef>
                          <a:spcPts val="0"/>
                        </a:spcBef>
                        <a:spcAft>
                          <a:spcPts val="0"/>
                        </a:spcAft>
                      </a:pPr>
                      <a:r>
                        <a:rPr lang="en-US" sz="1800" b="1" i="1" u="none" kern="100" dirty="0">
                          <a:solidFill>
                            <a:schemeClr val="bg1"/>
                          </a:solidFill>
                          <a:effectLst/>
                          <a:latin typeface="Times New Roman" panose="02020603050405020304" pitchFamily="18" charset="0"/>
                          <a:cs typeface="Times New Roman" panose="02020603050405020304" pitchFamily="18" charset="0"/>
                        </a:rPr>
                        <a:t>(</a:t>
                      </a:r>
                      <a:r>
                        <a:rPr lang="en-US" sz="1800" b="1" i="1" u="none" kern="100" dirty="0" err="1">
                          <a:solidFill>
                            <a:schemeClr val="bg1"/>
                          </a:solidFill>
                          <a:effectLst/>
                          <a:latin typeface="Times New Roman" panose="02020603050405020304" pitchFamily="18" charset="0"/>
                          <a:cs typeface="Times New Roman" panose="02020603050405020304" pitchFamily="18" charset="0"/>
                        </a:rPr>
                        <a:t>oC</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oA</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endParaRPr lang="en-US" sz="1800" b="1" i="1" u="none"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0"/>
                        </a:spcBef>
                        <a:spcAft>
                          <a:spcPts val="0"/>
                        </a:spcAft>
                      </a:pPr>
                      <a:r>
                        <a:rPr lang="en-US" sz="1700" b="1" i="1" kern="100" dirty="0" err="1">
                          <a:solidFill>
                            <a:schemeClr val="tx1"/>
                          </a:solidFill>
                          <a:effectLst/>
                          <a:latin typeface="Times New Roman" panose="02020603050405020304" pitchFamily="18" charset="0"/>
                          <a:cs typeface="Times New Roman" panose="02020603050405020304" pitchFamily="18" charset="0"/>
                        </a:rPr>
                        <a:t>oP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I</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oF</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s</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oI</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err="1">
                          <a:solidFill>
                            <a:schemeClr val="tx1"/>
                          </a:solidFill>
                          <a:effectLst/>
                          <a:latin typeface="Times New Roman" panose="02020603050405020304" pitchFamily="18" charset="0"/>
                          <a:cs typeface="Times New Roman" panose="02020603050405020304" pitchFamily="18" charset="0"/>
                        </a:rPr>
                        <a:t>oP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A</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err="1">
                          <a:solidFill>
                            <a:schemeClr val="tx1"/>
                          </a:solidFill>
                          <a:effectLst/>
                          <a:latin typeface="Times New Roman" panose="02020603050405020304" pitchFamily="18" charset="0"/>
                          <a:cs typeface="Times New Roman" panose="02020603050405020304" pitchFamily="18" charset="0"/>
                        </a:rPr>
                        <a:t>oC</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A</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oA</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0" kern="100" dirty="0">
                          <a:solidFill>
                            <a:schemeClr val="tx1"/>
                          </a:solidFill>
                          <a:effectLst/>
                          <a:latin typeface="Times New Roman" panose="02020603050405020304" pitchFamily="18" charset="0"/>
                          <a:cs typeface="Times New Roman" panose="02020603050405020304" pitchFamily="18" charset="0"/>
                        </a:rPr>
                        <a:t>)</a:t>
                      </a:r>
                      <a:endParaRPr lang="en-US" sz="1700" b="1" i="0" kern="100" dirty="0">
                        <a:solidFill>
                          <a:schemeClr val="tx1"/>
                        </a:solidFill>
                        <a:effectLst/>
                        <a:latin typeface="Times New Roman" panose="02020603050405020304" pitchFamily="18" charset="0"/>
                        <a:cs typeface="Times New Roman" panose="02020603050405020304" pitchFamily="18" charset="0"/>
                      </a:endParaRPr>
                    </a:p>
                    <a:p>
                      <a:pPr marL="0" marR="0" algn="ctr">
                        <a:spcBef>
                          <a:spcPts val="0"/>
                        </a:spcBef>
                        <a:spcAft>
                          <a:spcPts val="0"/>
                        </a:spcAft>
                      </a:pP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err="1">
                          <a:solidFill>
                            <a:schemeClr val="tx1"/>
                          </a:solidFill>
                          <a:effectLst/>
                          <a:latin typeface="Times New Roman" panose="02020603050405020304" pitchFamily="18" charset="0"/>
                          <a:cs typeface="Times New Roman" panose="02020603050405020304" pitchFamily="18" charset="0"/>
                        </a:rPr>
                        <a:t>oP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a</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err="1">
                          <a:solidFill>
                            <a:schemeClr val="tx1"/>
                          </a:solidFill>
                          <a:effectLst/>
                          <a:latin typeface="Times New Roman" panose="02020603050405020304" pitchFamily="18" charset="0"/>
                          <a:cs typeface="Times New Roman" panose="02020603050405020304" pitchFamily="18" charset="0"/>
                        </a:rPr>
                        <a:t>oC</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oA</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a</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0" kern="100" dirty="0">
                          <a:solidFill>
                            <a:schemeClr val="tx1"/>
                          </a:solidFill>
                          <a:effectLst/>
                          <a:latin typeface="Times New Roman" panose="02020603050405020304" pitchFamily="18" charset="0"/>
                          <a:cs typeface="Times New Roman" panose="02020603050405020304" pitchFamily="18" charset="0"/>
                        </a:rPr>
                        <a:t>(</a:t>
                      </a:r>
                      <a:r>
                        <a:rPr lang="en-US" sz="1700" b="1" i="1" kern="100" dirty="0" err="1">
                          <a:solidFill>
                            <a:schemeClr val="tx1"/>
                          </a:solidFill>
                          <a:effectLst/>
                          <a:latin typeface="Times New Roman" panose="02020603050405020304" pitchFamily="18" charset="0"/>
                          <a:cs typeface="Times New Roman" panose="02020603050405020304" pitchFamily="18" charset="0"/>
                        </a:rPr>
                        <a:t>oC</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a</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oA</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0" kern="100" dirty="0">
                          <a:solidFill>
                            <a:schemeClr val="tx1"/>
                          </a:solidFill>
                          <a:effectLst/>
                          <a:latin typeface="Times New Roman" panose="02020603050405020304" pitchFamily="18" charset="0"/>
                          <a:cs typeface="Times New Roman" panose="02020603050405020304" pitchFamily="18" charset="0"/>
                        </a:rPr>
                        <a:t>) </a:t>
                      </a:r>
                      <a:endParaRPr lang="en-US" sz="1700" b="1" i="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502451">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Tetragonal</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FF0000"/>
                          </a:solidFill>
                          <a:effectLst/>
                          <a:latin typeface="Times New Roman" panose="02020603050405020304" pitchFamily="18" charset="0"/>
                          <a:cs typeface="Times New Roman" panose="02020603050405020304" pitchFamily="18" charset="0"/>
                        </a:rPr>
                        <a:t>t</a:t>
                      </a:r>
                      <a:endParaRPr lang="en-US" sz="1800" b="1" i="1"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700" b="1" i="1" kern="100" dirty="0">
                          <a:solidFill>
                            <a:srgbClr val="FF0000"/>
                          </a:solidFill>
                          <a:effectLst/>
                          <a:latin typeface="Times New Roman" panose="02020603050405020304" pitchFamily="18" charset="0"/>
                          <a:cs typeface="Times New Roman" panose="02020603050405020304" pitchFamily="18" charset="0"/>
                        </a:rPr>
                        <a:t>a = b</a:t>
                      </a:r>
                      <a:r>
                        <a:rPr lang="en-US" sz="1700" b="1" i="1" kern="100" dirty="0">
                          <a:solidFill>
                            <a:srgbClr val="FF0000"/>
                          </a:solidFill>
                          <a:effectLst/>
                          <a:latin typeface="Symbol" panose="05050102010706020507" pitchFamily="18" charset="2"/>
                          <a:cs typeface="Times New Roman" panose="02020603050405020304" pitchFamily="18" charset="0"/>
                        </a:rPr>
                        <a:t>, a = b = g </a:t>
                      </a:r>
                      <a:r>
                        <a:rPr lang="en-US" sz="1700" b="1" i="1" kern="100" dirty="0">
                          <a:solidFill>
                            <a:srgbClr val="FF0000"/>
                          </a:solidFill>
                          <a:effectLst/>
                          <a:latin typeface="Times New Roman" panose="02020603050405020304" pitchFamily="18" charset="0"/>
                          <a:cs typeface="Times New Roman" panose="02020603050405020304" pitchFamily="18" charset="0"/>
                        </a:rPr>
                        <a:t>= 90°</a:t>
                      </a:r>
                      <a:endParaRPr lang="en-US" sz="1700" b="1" i="1"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FF0000"/>
                          </a:solidFill>
                          <a:effectLst/>
                          <a:latin typeface="Times New Roman" panose="02020603050405020304" pitchFamily="18" charset="0"/>
                          <a:cs typeface="Times New Roman" panose="02020603050405020304" pitchFamily="18" charset="0"/>
                        </a:rPr>
                        <a:t>a = b </a:t>
                      </a:r>
                      <a:r>
                        <a:rPr lang="en-US" sz="1800" b="1" i="1" kern="100" dirty="0">
                          <a:solidFill>
                            <a:srgbClr val="FF0000"/>
                          </a:solidFill>
                          <a:effectLst/>
                          <a:latin typeface="Symbol" panose="05050102010706020507" pitchFamily="18" charset="2"/>
                          <a:cs typeface="Times New Roman" panose="02020603050405020304" pitchFamily="18" charset="0"/>
                        </a:rPr>
                        <a:t>¹</a:t>
                      </a:r>
                      <a:r>
                        <a:rPr lang="en-US" sz="1800" b="1" i="1" kern="100" dirty="0">
                          <a:solidFill>
                            <a:srgbClr val="FF0000"/>
                          </a:solidFill>
                          <a:effectLst/>
                          <a:latin typeface="Times New Roman" panose="02020603050405020304" pitchFamily="18" charset="0"/>
                          <a:cs typeface="Times New Roman" panose="02020603050405020304" pitchFamily="18" charset="0"/>
                        </a:rPr>
                        <a:t> c, </a:t>
                      </a:r>
                      <a:endParaRPr lang="en-US" sz="1800" b="1" i="1"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u="none" kern="100" dirty="0" err="1">
                          <a:solidFill>
                            <a:schemeClr val="bg1"/>
                          </a:solidFill>
                          <a:effectLst/>
                          <a:latin typeface="Times New Roman" panose="02020603050405020304" pitchFamily="18" charset="0"/>
                          <a:cs typeface="Times New Roman" panose="02020603050405020304" pitchFamily="18" charset="0"/>
                        </a:rPr>
                        <a:t>tP</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tI</a:t>
                      </a:r>
                      <a:endParaRPr lang="en-US" sz="1800" b="1" i="1" u="none"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0"/>
                        </a:spcBef>
                        <a:spcAft>
                          <a:spcPts val="0"/>
                        </a:spcAft>
                      </a:pPr>
                      <a:r>
                        <a:rPr lang="en-US" sz="1700" b="1" i="1" kern="100" dirty="0" err="1">
                          <a:solidFill>
                            <a:schemeClr val="tx1"/>
                          </a:solidFill>
                          <a:effectLst/>
                          <a:latin typeface="Times New Roman" panose="02020603050405020304" pitchFamily="18" charset="0"/>
                          <a:cs typeface="Times New Roman" panose="02020603050405020304" pitchFamily="18" charset="0"/>
                        </a:rPr>
                        <a:t>tP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baseline="0" dirty="0">
                          <a:solidFill>
                            <a:schemeClr val="tx1"/>
                          </a:solidFill>
                          <a:effectLst/>
                          <a:latin typeface="Times New Roman" panose="02020603050405020304" pitchFamily="18" charset="0"/>
                          <a:cs typeface="Times New Roman" panose="02020603050405020304" pitchFamily="18" charset="0"/>
                        </a:rPr>
                        <a:t>,</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tP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tP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I</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tI</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endParaRPr lang="en-US" sz="1700" b="1"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434996">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Hexagonal</a:t>
                      </a:r>
                      <a:endParaRPr lang="en-US" sz="1800" b="1" i="0" kern="100" dirty="0">
                        <a:effectLst/>
                        <a:latin typeface="Times New Roman" panose="02020603050405020304" pitchFamily="18" charset="0"/>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00B0F0"/>
                          </a:solidFill>
                          <a:effectLst/>
                          <a:latin typeface="Times New Roman" panose="02020603050405020304" pitchFamily="18" charset="0"/>
                          <a:cs typeface="Times New Roman" panose="02020603050405020304" pitchFamily="18" charset="0"/>
                        </a:rPr>
                        <a:t>h</a:t>
                      </a:r>
                      <a:endParaRPr lang="en-US" sz="1800" b="1" i="1" kern="100" dirty="0">
                        <a:solidFill>
                          <a:srgbClr val="00B0F0"/>
                        </a:solidFill>
                        <a:effectLst/>
                        <a:latin typeface="Times New Roman" panose="02020603050405020304" pitchFamily="18" charset="0"/>
                        <a:cs typeface="Times New Roman" panose="02020603050405020304" pitchFamily="18" charset="0"/>
                      </a:endParaRPr>
                    </a:p>
                  </a:txBody>
                  <a:tcPr marL="68013" marR="68013" marT="0" marB="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700" b="1" i="1" kern="100" dirty="0">
                          <a:solidFill>
                            <a:srgbClr val="00B0F0"/>
                          </a:solidFill>
                          <a:effectLst/>
                          <a:latin typeface="Times New Roman" panose="02020603050405020304" pitchFamily="18" charset="0"/>
                          <a:cs typeface="Times New Roman" panose="02020603050405020304" pitchFamily="18" charset="0"/>
                        </a:rPr>
                        <a:t>a = b</a:t>
                      </a:r>
                      <a:r>
                        <a:rPr lang="en-US" sz="1700" b="1" i="1" kern="100" dirty="0">
                          <a:solidFill>
                            <a:srgbClr val="00B0F0"/>
                          </a:solidFill>
                          <a:effectLst/>
                          <a:latin typeface="Symbol" panose="05050102010706020507" pitchFamily="18" charset="2"/>
                          <a:cs typeface="Times New Roman" panose="02020603050405020304" pitchFamily="18" charset="0"/>
                        </a:rPr>
                        <a:t>, a = b = </a:t>
                      </a:r>
                      <a:r>
                        <a:rPr lang="en-US" sz="1700" b="1" i="1" kern="100" dirty="0">
                          <a:solidFill>
                            <a:srgbClr val="00B0F0"/>
                          </a:solidFill>
                          <a:effectLst/>
                          <a:latin typeface="Times New Roman" panose="02020603050405020304" pitchFamily="18" charset="0"/>
                          <a:cs typeface="Times New Roman" panose="02020603050405020304" pitchFamily="18" charset="0"/>
                        </a:rPr>
                        <a:t>90°, </a:t>
                      </a:r>
                      <a:r>
                        <a:rPr lang="en-US" sz="1700" b="1" i="1" kern="100" dirty="0">
                          <a:solidFill>
                            <a:srgbClr val="00B0F0"/>
                          </a:solidFill>
                          <a:effectLst/>
                          <a:latin typeface="Symbol" panose="05050102010706020507" pitchFamily="18" charset="2"/>
                          <a:cs typeface="Times New Roman" panose="02020603050405020304" pitchFamily="18" charset="0"/>
                        </a:rPr>
                        <a:t>g</a:t>
                      </a:r>
                      <a:r>
                        <a:rPr lang="en-US" sz="1700" b="1" i="1" kern="100" dirty="0">
                          <a:solidFill>
                            <a:srgbClr val="00B0F0"/>
                          </a:solidFill>
                          <a:effectLst/>
                          <a:latin typeface="Times New Roman" panose="02020603050405020304" pitchFamily="18" charset="0"/>
                          <a:cs typeface="Times New Roman" panose="02020603050405020304" pitchFamily="18" charset="0"/>
                        </a:rPr>
                        <a:t> = 120°</a:t>
                      </a:r>
                      <a:endParaRPr lang="en-US" sz="1700" b="1" i="1"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800" b="1" i="1" kern="100" dirty="0">
                          <a:solidFill>
                            <a:srgbClr val="00B0F0"/>
                          </a:solidFill>
                          <a:effectLst/>
                          <a:latin typeface="Times New Roman" panose="02020603050405020304" pitchFamily="18" charset="0"/>
                          <a:cs typeface="Times New Roman" panose="02020603050405020304" pitchFamily="18" charset="0"/>
                        </a:rPr>
                        <a:t>a, c,</a:t>
                      </a:r>
                      <a:endParaRPr lang="en-US" sz="1800" b="1" i="1"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800" b="1" i="1" kern="100" dirty="0" err="1">
                          <a:solidFill>
                            <a:schemeClr val="bg1"/>
                          </a:solidFill>
                          <a:effectLst/>
                          <a:latin typeface="Times New Roman" panose="02020603050405020304" pitchFamily="18" charset="0"/>
                          <a:cs typeface="Times New Roman" panose="02020603050405020304" pitchFamily="18" charset="0"/>
                        </a:rPr>
                        <a:t>hP</a:t>
                      </a:r>
                      <a:endParaRPr lang="en-US" sz="1800" b="1" i="1"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700" b="1" i="1" kern="100" dirty="0" err="1">
                          <a:solidFill>
                            <a:schemeClr val="tx1"/>
                          </a:solidFill>
                          <a:effectLst/>
                          <a:latin typeface="Times New Roman" panose="02020603050405020304" pitchFamily="18" charset="0"/>
                          <a:cs typeface="Times New Roman" panose="02020603050405020304" pitchFamily="18" charset="0"/>
                        </a:rPr>
                        <a:t>hP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c</a:t>
                      </a:r>
                      <a:endParaRPr lang="en-US" sz="1700" b="1"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434996">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Trigonal</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00B0F0"/>
                          </a:solidFill>
                          <a:effectLst/>
                          <a:latin typeface="Times New Roman" panose="02020603050405020304" pitchFamily="18" charset="0"/>
                          <a:cs typeface="Times New Roman" panose="02020603050405020304" pitchFamily="18" charset="0"/>
                        </a:rPr>
                        <a:t>h</a:t>
                      </a:r>
                      <a:endParaRPr lang="en-US" sz="1800" b="1" i="1" kern="100" dirty="0">
                        <a:solidFill>
                          <a:srgbClr val="00B0F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700" b="1" i="1" kern="100" dirty="0">
                          <a:solidFill>
                            <a:srgbClr val="00B0F0"/>
                          </a:solidFill>
                          <a:effectLst/>
                          <a:latin typeface="Times New Roman" panose="02020603050405020304" pitchFamily="18" charset="0"/>
                          <a:cs typeface="Times New Roman" panose="02020603050405020304" pitchFamily="18" charset="0"/>
                        </a:rPr>
                        <a:t>a = b = c</a:t>
                      </a:r>
                      <a:r>
                        <a:rPr lang="en-US" sz="1700" b="1" i="1" kern="100" dirty="0">
                          <a:solidFill>
                            <a:srgbClr val="00B0F0"/>
                          </a:solidFill>
                          <a:effectLst/>
                          <a:latin typeface="Symbol" panose="05050102010706020507" pitchFamily="18" charset="2"/>
                          <a:cs typeface="Times New Roman" panose="02020603050405020304" pitchFamily="18" charset="0"/>
                        </a:rPr>
                        <a:t>, a = b = g</a:t>
                      </a:r>
                      <a:endParaRPr lang="en-US" sz="1700" b="1" i="1" kern="100" dirty="0">
                        <a:solidFill>
                          <a:srgbClr val="00B0F0"/>
                        </a:solidFill>
                        <a:effectLst/>
                        <a:latin typeface="Symbol" panose="05050102010706020507" pitchFamily="18" charset="2"/>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00B0F0"/>
                          </a:solidFill>
                          <a:effectLst/>
                          <a:latin typeface="Times New Roman" panose="02020603050405020304" pitchFamily="18" charset="0"/>
                          <a:cs typeface="Times New Roman" panose="02020603050405020304" pitchFamily="18" charset="0"/>
                        </a:rPr>
                        <a:t>a</a:t>
                      </a:r>
                      <a:r>
                        <a:rPr lang="en-US" sz="1800" b="1" i="1" kern="100" dirty="0">
                          <a:solidFill>
                            <a:srgbClr val="00B0F0"/>
                          </a:solidFill>
                          <a:effectLst/>
                          <a:latin typeface="Symbol" panose="05050102010706020507" pitchFamily="18" charset="2"/>
                          <a:cs typeface="Times New Roman" panose="02020603050405020304" pitchFamily="18" charset="0"/>
                        </a:rPr>
                        <a:t>, a </a:t>
                      </a:r>
                      <a:endParaRPr lang="en-US" sz="1800" b="1" i="1" kern="100" dirty="0">
                        <a:solidFill>
                          <a:srgbClr val="00B0F0"/>
                        </a:solidFill>
                        <a:effectLst/>
                        <a:latin typeface="Symbol" panose="05050102010706020507" pitchFamily="18" charset="2"/>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u="none" kern="100" dirty="0" err="1">
                          <a:solidFill>
                            <a:schemeClr val="bg1"/>
                          </a:solidFill>
                          <a:effectLst/>
                          <a:latin typeface="Times New Roman" panose="02020603050405020304" pitchFamily="18" charset="0"/>
                          <a:cs typeface="Times New Roman" panose="02020603050405020304" pitchFamily="18" charset="0"/>
                        </a:rPr>
                        <a:t>hR</a:t>
                      </a:r>
                      <a:endParaRPr lang="en-US" sz="1800" b="1" i="1" u="none"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0"/>
                        </a:spcBef>
                        <a:spcAft>
                          <a:spcPts val="0"/>
                        </a:spcAft>
                      </a:pPr>
                      <a:r>
                        <a:rPr lang="en-US" sz="1700" b="1" i="1" kern="100" dirty="0" err="1">
                          <a:solidFill>
                            <a:schemeClr val="tx1"/>
                          </a:solidFill>
                          <a:effectLst/>
                          <a:latin typeface="Times New Roman" panose="02020603050405020304" pitchFamily="18" charset="0"/>
                          <a:cs typeface="Times New Roman" panose="02020603050405020304" pitchFamily="18" charset="0"/>
                        </a:rPr>
                        <a:t>hR</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I</a:t>
                      </a:r>
                      <a:endParaRPr lang="en-US" sz="1700" b="1"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r h="476694">
                <a:tc>
                  <a:txBody>
                    <a:bodyPr/>
                    <a:lstStyle/>
                    <a:p>
                      <a:pPr marL="0" marR="0" algn="ctr">
                        <a:spcBef>
                          <a:spcPts val="0"/>
                        </a:spcBef>
                        <a:spcAft>
                          <a:spcPts val="0"/>
                        </a:spcAft>
                      </a:pPr>
                      <a:r>
                        <a:rPr lang="en-US" sz="1800" b="1" i="0" kern="100" dirty="0">
                          <a:effectLst/>
                          <a:latin typeface="Times New Roman" panose="02020603050405020304" pitchFamily="18" charset="0"/>
                          <a:cs typeface="Times New Roman" panose="02020603050405020304" pitchFamily="18" charset="0"/>
                        </a:rPr>
                        <a:t>Cubic</a:t>
                      </a:r>
                      <a:endParaRPr lang="en-US" sz="1800" b="1" i="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FF00FF"/>
                          </a:solidFill>
                          <a:effectLst/>
                          <a:latin typeface="Times New Roman" panose="02020603050405020304" pitchFamily="18" charset="0"/>
                          <a:cs typeface="Times New Roman" panose="02020603050405020304" pitchFamily="18" charset="0"/>
                        </a:rPr>
                        <a:t>c</a:t>
                      </a:r>
                      <a:endParaRPr lang="en-US" sz="1800" b="1" i="1" kern="100" dirty="0">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700" b="1" i="1" kern="100" dirty="0">
                          <a:solidFill>
                            <a:srgbClr val="FF00FF"/>
                          </a:solidFill>
                          <a:effectLst/>
                          <a:latin typeface="Times New Roman" panose="02020603050405020304" pitchFamily="18" charset="0"/>
                          <a:cs typeface="Times New Roman" panose="02020603050405020304" pitchFamily="18" charset="0"/>
                        </a:rPr>
                        <a:t>a = b=c</a:t>
                      </a:r>
                      <a:r>
                        <a:rPr lang="en-US" sz="1700" b="1" i="1" kern="100" dirty="0">
                          <a:solidFill>
                            <a:srgbClr val="FF00FF"/>
                          </a:solidFill>
                          <a:effectLst/>
                          <a:latin typeface="Symbol" panose="05050102010706020507" pitchFamily="18" charset="2"/>
                          <a:cs typeface="Times New Roman" panose="02020603050405020304" pitchFamily="18" charset="0"/>
                        </a:rPr>
                        <a:t>, a = b = g = </a:t>
                      </a:r>
                      <a:r>
                        <a:rPr lang="en-US" sz="1700" b="1" i="1" kern="100" dirty="0">
                          <a:solidFill>
                            <a:srgbClr val="FF00FF"/>
                          </a:solidFill>
                          <a:effectLst/>
                          <a:latin typeface="Times New Roman" panose="02020603050405020304" pitchFamily="18" charset="0"/>
                          <a:cs typeface="Times New Roman" panose="02020603050405020304" pitchFamily="18" charset="0"/>
                        </a:rPr>
                        <a:t>90°</a:t>
                      </a:r>
                      <a:endParaRPr lang="en-US" sz="1700" b="1" i="1" kern="100" dirty="0">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kern="100" dirty="0">
                          <a:solidFill>
                            <a:srgbClr val="FF00FF"/>
                          </a:solidFill>
                          <a:effectLst/>
                          <a:latin typeface="Times New Roman" panose="02020603050405020304" pitchFamily="18" charset="0"/>
                          <a:cs typeface="Times New Roman" panose="02020603050405020304" pitchFamily="18" charset="0"/>
                        </a:rPr>
                        <a:t>a </a:t>
                      </a:r>
                      <a:endParaRPr lang="en-US" sz="1800" b="1" i="1" kern="100" dirty="0">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tc>
                <a:tc>
                  <a:txBody>
                    <a:bodyPr/>
                    <a:lstStyle/>
                    <a:p>
                      <a:pPr marL="0" marR="0" algn="ctr">
                        <a:spcBef>
                          <a:spcPts val="0"/>
                        </a:spcBef>
                        <a:spcAft>
                          <a:spcPts val="0"/>
                        </a:spcAft>
                      </a:pPr>
                      <a:r>
                        <a:rPr lang="en-US" sz="1800" b="1" i="1" u="none" kern="100" dirty="0" err="1">
                          <a:solidFill>
                            <a:schemeClr val="bg1"/>
                          </a:solidFill>
                          <a:effectLst/>
                          <a:latin typeface="Times New Roman" panose="02020603050405020304" pitchFamily="18" charset="0"/>
                          <a:cs typeface="Times New Roman" panose="02020603050405020304" pitchFamily="18" charset="0"/>
                        </a:rPr>
                        <a:t>cP</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cF</a:t>
                      </a:r>
                      <a:r>
                        <a:rPr lang="en-US" sz="1800" b="1" i="1" u="none" kern="100" dirty="0">
                          <a:solidFill>
                            <a:schemeClr val="bg1"/>
                          </a:solidFill>
                          <a:effectLst/>
                          <a:latin typeface="Times New Roman" panose="02020603050405020304" pitchFamily="18" charset="0"/>
                          <a:cs typeface="Times New Roman" panose="02020603050405020304" pitchFamily="18" charset="0"/>
                        </a:rPr>
                        <a:t>, </a:t>
                      </a:r>
                      <a:r>
                        <a:rPr lang="en-US" sz="1800" b="1" i="1" u="none" kern="100" dirty="0" err="1">
                          <a:solidFill>
                            <a:schemeClr val="bg1"/>
                          </a:solidFill>
                          <a:effectLst/>
                          <a:latin typeface="Times New Roman" panose="02020603050405020304" pitchFamily="18" charset="0"/>
                          <a:cs typeface="Times New Roman" panose="02020603050405020304" pitchFamily="18" charset="0"/>
                        </a:rPr>
                        <a:t>cI</a:t>
                      </a:r>
                      <a:endParaRPr lang="en-US" sz="1800" b="1" i="1" u="none" kern="100" dirty="0">
                        <a:solidFill>
                          <a:schemeClr val="bg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0070C0"/>
                    </a:solidFill>
                  </a:tcPr>
                </a:tc>
                <a:tc>
                  <a:txBody>
                    <a:bodyPr/>
                    <a:lstStyle/>
                    <a:p>
                      <a:pPr marL="0" marR="0" algn="ctr">
                        <a:spcBef>
                          <a:spcPts val="0"/>
                        </a:spcBef>
                        <a:spcAft>
                          <a:spcPts val="0"/>
                        </a:spcAft>
                      </a:pPr>
                      <a:r>
                        <a:rPr lang="en-US" sz="1700" b="1" i="1" kern="100" dirty="0" err="1">
                          <a:solidFill>
                            <a:schemeClr val="tx1"/>
                          </a:solidFill>
                          <a:effectLst/>
                          <a:latin typeface="Times New Roman" panose="02020603050405020304" pitchFamily="18" charset="0"/>
                          <a:cs typeface="Times New Roman" panose="02020603050405020304" pitchFamily="18" charset="0"/>
                        </a:rPr>
                        <a:t>cP</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I</a:t>
                      </a:r>
                      <a:r>
                        <a:rPr lang="en-US" sz="1700" b="1" i="1" kern="100" baseline="-25000" dirty="0">
                          <a:solidFill>
                            <a:schemeClr val="tx1"/>
                          </a:solidFill>
                          <a:effectLst/>
                          <a:latin typeface="Times New Roman" panose="02020603050405020304" pitchFamily="18" charset="0"/>
                          <a:cs typeface="Times New Roman" panose="02020603050405020304" pitchFamily="18" charset="0"/>
                        </a:rPr>
                        <a:t> </a:t>
                      </a:r>
                      <a:r>
                        <a:rPr lang="en-US" sz="1700" b="1" i="1" kern="100" dirty="0">
                          <a:solidFill>
                            <a:schemeClr val="tx1"/>
                          </a:solidFill>
                          <a:effectLst/>
                          <a:latin typeface="Times New Roman" panose="02020603050405020304" pitchFamily="18" charset="0"/>
                          <a:cs typeface="Times New Roman" panose="02020603050405020304" pitchFamily="18" charset="0"/>
                        </a:rPr>
                        <a:t>, </a:t>
                      </a:r>
                      <a:r>
                        <a:rPr lang="en-US" sz="1700" b="1" i="1" kern="100" dirty="0" err="1">
                          <a:solidFill>
                            <a:schemeClr val="tx1"/>
                          </a:solidFill>
                          <a:effectLst/>
                          <a:latin typeface="Times New Roman" panose="02020603050405020304" pitchFamily="18" charset="0"/>
                          <a:cs typeface="Times New Roman" panose="02020603050405020304" pitchFamily="18" charset="0"/>
                        </a:rPr>
                        <a:t>cF</a:t>
                      </a:r>
                      <a:r>
                        <a:rPr lang="en-US" sz="1700" b="1" i="1" kern="100" baseline="-25000" dirty="0" err="1">
                          <a:solidFill>
                            <a:schemeClr val="tx1"/>
                          </a:solidFill>
                          <a:effectLst/>
                          <a:latin typeface="Times New Roman" panose="02020603050405020304" pitchFamily="18" charset="0"/>
                          <a:cs typeface="Times New Roman" panose="02020603050405020304" pitchFamily="18" charset="0"/>
                        </a:rPr>
                        <a:t>s</a:t>
                      </a:r>
                      <a:endParaRPr lang="en-US" sz="1700" b="1" i="1"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013" marR="68013" marT="0" marB="0">
                    <a:solidFill>
                      <a:srgbClr val="F5E7FD"/>
                    </a:solidFill>
                  </a:tcPr>
                </a:tc>
              </a:tr>
            </a:tbl>
          </a:graphicData>
        </a:graphic>
      </p:graphicFrame>
      <p:sp>
        <p:nvSpPr>
          <p:cNvPr id="2" name="Rectangle 1"/>
          <p:cNvSpPr/>
          <p:nvPr/>
        </p:nvSpPr>
        <p:spPr>
          <a:xfrm>
            <a:off x="0" y="0"/>
            <a:ext cx="12192000" cy="18288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F0000"/>
              </a:solidFill>
              <a:latin typeface="Arial" panose="020B0604020202020204" pitchFamily="34" charset="0"/>
              <a:cs typeface="Arial" panose="020B0604020202020204" pitchFamily="34" charset="0"/>
            </a:endParaRPr>
          </a:p>
        </p:txBody>
      </p:sp>
      <p:sp>
        <p:nvSpPr>
          <p:cNvPr id="3" name="TextBox 2"/>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8" name="TextBox 7"/>
          <p:cNvSpPr txBox="1"/>
          <p:nvPr/>
        </p:nvSpPr>
        <p:spPr>
          <a:xfrm>
            <a:off x="2133600" y="322867"/>
            <a:ext cx="9144000" cy="1198880"/>
          </a:xfrm>
          <a:prstGeom prst="rect">
            <a:avLst/>
          </a:prstGeom>
          <a:noFill/>
        </p:spPr>
        <p:txBody>
          <a:bodyPr wrap="square">
            <a:spAutoFit/>
          </a:bodyPr>
          <a:lstStyle/>
          <a:p>
            <a:pPr algn="ctr"/>
            <a:r>
              <a:rPr lang="en-US" sz="2400" dirty="0">
                <a:solidFill>
                  <a:srgbClr val="FF0000"/>
                </a:solidFill>
                <a:latin typeface="Arial" panose="020B0604020202020204" pitchFamily="34" charset="0"/>
                <a:cs typeface="Arial" panose="020B0604020202020204" pitchFamily="34" charset="0"/>
              </a:rPr>
              <a:t>Table of magnetic symmetry family, restriction on cell parameters, parameters to be determined, and symbols of the 14 white and 22 white and black magnetic lattices.</a:t>
            </a:r>
            <a:endParaRPr lang="en-US" sz="2400" dirty="0">
              <a:solidFill>
                <a:srgbClr val="FF0000"/>
              </a:solidFill>
              <a:latin typeface="Arial" panose="020B0604020202020204" pitchFamily="34" charset="0"/>
              <a:cs typeface="Arial" panose="020B0604020202020204" pitchFamily="34" charset="0"/>
            </a:endParaRPr>
          </a:p>
        </p:txBody>
      </p:sp>
      <p:pic>
        <p:nvPicPr>
          <p:cNvPr id="5" name="Picture 8" descr="Lattic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76200"/>
            <a:ext cx="1657350" cy="16910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a:off x="667901" y="2109354"/>
            <a:ext cx="10856198" cy="4350838"/>
          </a:xfrm>
          <a:prstGeom prst="rect">
            <a:avLst/>
          </a:prstGeom>
          <a:ln w="28575">
            <a:solidFill>
              <a:srgbClr val="0070C0"/>
            </a:solidFill>
          </a:ln>
        </p:spPr>
      </p:pic>
      <p:sp>
        <p:nvSpPr>
          <p:cNvPr id="4" name="TextBox 3"/>
          <p:cNvSpPr txBox="1"/>
          <p:nvPr/>
        </p:nvSpPr>
        <p:spPr>
          <a:xfrm>
            <a:off x="1527464" y="2306781"/>
            <a:ext cx="676788" cy="369332"/>
          </a:xfrm>
          <a:prstGeom prst="rect">
            <a:avLst/>
          </a:prstGeom>
          <a:noFill/>
        </p:spPr>
        <p:txBody>
          <a:bodyPr wrap="none" rtlCol="0">
            <a:spAutoFit/>
          </a:bodyPr>
          <a:lstStyle/>
          <a:p>
            <a:r>
              <a:rPr lang="en-US" dirty="0">
                <a:solidFill>
                  <a:srgbClr val="FF0000"/>
                </a:solidFill>
              </a:rPr>
              <a:t>(001)</a:t>
            </a:r>
            <a:endParaRPr lang="en-US" dirty="0">
              <a:solidFill>
                <a:srgbClr val="FF0000"/>
              </a:solidFill>
            </a:endParaRPr>
          </a:p>
        </p:txBody>
      </p:sp>
      <p:sp>
        <p:nvSpPr>
          <p:cNvPr id="5" name="TextBox 4"/>
          <p:cNvSpPr txBox="1"/>
          <p:nvPr/>
        </p:nvSpPr>
        <p:spPr>
          <a:xfrm>
            <a:off x="1877628" y="3029405"/>
            <a:ext cx="676788" cy="369332"/>
          </a:xfrm>
          <a:prstGeom prst="rect">
            <a:avLst/>
          </a:prstGeom>
          <a:noFill/>
        </p:spPr>
        <p:txBody>
          <a:bodyPr wrap="none" rtlCol="0">
            <a:spAutoFit/>
          </a:bodyPr>
          <a:lstStyle/>
          <a:p>
            <a:r>
              <a:rPr lang="en-US" dirty="0">
                <a:solidFill>
                  <a:srgbClr val="FF0000"/>
                </a:solidFill>
              </a:rPr>
              <a:t>(010)</a:t>
            </a:r>
            <a:endParaRPr lang="en-US" dirty="0">
              <a:solidFill>
                <a:srgbClr val="FF0000"/>
              </a:solidFill>
            </a:endParaRPr>
          </a:p>
        </p:txBody>
      </p:sp>
      <p:sp>
        <p:nvSpPr>
          <p:cNvPr id="6" name="TextBox 5"/>
          <p:cNvSpPr txBox="1"/>
          <p:nvPr/>
        </p:nvSpPr>
        <p:spPr>
          <a:xfrm>
            <a:off x="2892474" y="4089716"/>
            <a:ext cx="676788" cy="369332"/>
          </a:xfrm>
          <a:prstGeom prst="rect">
            <a:avLst/>
          </a:prstGeom>
          <a:noFill/>
        </p:spPr>
        <p:txBody>
          <a:bodyPr wrap="none" rtlCol="0">
            <a:spAutoFit/>
          </a:bodyPr>
          <a:lstStyle/>
          <a:p>
            <a:r>
              <a:rPr lang="en-US" dirty="0">
                <a:solidFill>
                  <a:srgbClr val="FF0000"/>
                </a:solidFill>
              </a:rPr>
              <a:t>(100)</a:t>
            </a:r>
            <a:endParaRPr lang="en-US" dirty="0">
              <a:solidFill>
                <a:srgbClr val="FF0000"/>
              </a:solidFill>
            </a:endParaRPr>
          </a:p>
        </p:txBody>
      </p:sp>
      <p:sp>
        <p:nvSpPr>
          <p:cNvPr id="7" name="TextBox 6"/>
          <p:cNvSpPr txBox="1"/>
          <p:nvPr/>
        </p:nvSpPr>
        <p:spPr>
          <a:xfrm>
            <a:off x="5282383" y="2806454"/>
            <a:ext cx="676788" cy="369332"/>
          </a:xfrm>
          <a:prstGeom prst="rect">
            <a:avLst/>
          </a:prstGeom>
          <a:noFill/>
        </p:spPr>
        <p:txBody>
          <a:bodyPr wrap="none" rtlCol="0">
            <a:spAutoFit/>
          </a:bodyPr>
          <a:lstStyle/>
          <a:p>
            <a:r>
              <a:rPr lang="en-US" dirty="0">
                <a:solidFill>
                  <a:srgbClr val="FF0000"/>
                </a:solidFill>
              </a:rPr>
              <a:t>(111)</a:t>
            </a:r>
            <a:endParaRPr lang="en-US" dirty="0">
              <a:solidFill>
                <a:srgbClr val="FF0000"/>
              </a:solidFill>
            </a:endParaRPr>
          </a:p>
        </p:txBody>
      </p:sp>
      <p:sp>
        <p:nvSpPr>
          <p:cNvPr id="8" name="TextBox 7"/>
          <p:cNvSpPr txBox="1"/>
          <p:nvPr/>
        </p:nvSpPr>
        <p:spPr>
          <a:xfrm>
            <a:off x="5855261" y="4562572"/>
            <a:ext cx="676788" cy="369332"/>
          </a:xfrm>
          <a:prstGeom prst="rect">
            <a:avLst/>
          </a:prstGeom>
          <a:noFill/>
        </p:spPr>
        <p:txBody>
          <a:bodyPr wrap="none" rtlCol="0">
            <a:spAutoFit/>
          </a:bodyPr>
          <a:lstStyle/>
          <a:p>
            <a:r>
              <a:rPr lang="en-US" dirty="0">
                <a:solidFill>
                  <a:srgbClr val="FF0000"/>
                </a:solidFill>
              </a:rPr>
              <a:t>(012)</a:t>
            </a:r>
            <a:endParaRPr lang="en-US" dirty="0">
              <a:solidFill>
                <a:srgbClr val="FF0000"/>
              </a:solidFill>
            </a:endParaRPr>
          </a:p>
        </p:txBody>
      </p:sp>
      <p:sp>
        <p:nvSpPr>
          <p:cNvPr id="9" name="TextBox 8"/>
          <p:cNvSpPr txBox="1"/>
          <p:nvPr/>
        </p:nvSpPr>
        <p:spPr>
          <a:xfrm>
            <a:off x="6808805" y="4973468"/>
            <a:ext cx="676788" cy="369332"/>
          </a:xfrm>
          <a:prstGeom prst="rect">
            <a:avLst/>
          </a:prstGeom>
          <a:noFill/>
        </p:spPr>
        <p:txBody>
          <a:bodyPr wrap="none" rtlCol="0">
            <a:spAutoFit/>
          </a:bodyPr>
          <a:lstStyle/>
          <a:p>
            <a:r>
              <a:rPr lang="en-US" dirty="0">
                <a:solidFill>
                  <a:srgbClr val="FF0000"/>
                </a:solidFill>
              </a:rPr>
              <a:t>(021)</a:t>
            </a:r>
            <a:endParaRPr lang="en-US" dirty="0">
              <a:solidFill>
                <a:srgbClr val="FF0000"/>
              </a:solidFill>
            </a:endParaRPr>
          </a:p>
        </p:txBody>
      </p:sp>
      <p:sp>
        <p:nvSpPr>
          <p:cNvPr id="10" name="TextBox 9"/>
          <p:cNvSpPr txBox="1"/>
          <p:nvPr/>
        </p:nvSpPr>
        <p:spPr>
          <a:xfrm>
            <a:off x="6428847" y="4747238"/>
            <a:ext cx="676788" cy="369332"/>
          </a:xfrm>
          <a:prstGeom prst="rect">
            <a:avLst/>
          </a:prstGeom>
          <a:noFill/>
        </p:spPr>
        <p:txBody>
          <a:bodyPr wrap="none" rtlCol="0">
            <a:spAutoFit/>
          </a:bodyPr>
          <a:lstStyle/>
          <a:p>
            <a:r>
              <a:rPr lang="en-US" dirty="0">
                <a:solidFill>
                  <a:srgbClr val="FF0000"/>
                </a:solidFill>
              </a:rPr>
              <a:t>(102)</a:t>
            </a:r>
            <a:endParaRPr lang="en-US" dirty="0">
              <a:solidFill>
                <a:srgbClr val="FF0000"/>
              </a:solidFill>
            </a:endParaRPr>
          </a:p>
        </p:txBody>
      </p:sp>
      <p:sp>
        <p:nvSpPr>
          <p:cNvPr id="11" name="TextBox 10"/>
          <p:cNvSpPr txBox="1"/>
          <p:nvPr/>
        </p:nvSpPr>
        <p:spPr>
          <a:xfrm rot="16200000">
            <a:off x="7632170" y="4923619"/>
            <a:ext cx="676788" cy="369332"/>
          </a:xfrm>
          <a:prstGeom prst="rect">
            <a:avLst/>
          </a:prstGeom>
          <a:noFill/>
        </p:spPr>
        <p:txBody>
          <a:bodyPr wrap="none" rtlCol="0">
            <a:spAutoFit/>
          </a:bodyPr>
          <a:lstStyle/>
          <a:p>
            <a:r>
              <a:rPr lang="en-US" dirty="0">
                <a:solidFill>
                  <a:srgbClr val="FF0000"/>
                </a:solidFill>
              </a:rPr>
              <a:t>(120)</a:t>
            </a:r>
            <a:endParaRPr lang="en-US" dirty="0">
              <a:solidFill>
                <a:srgbClr val="FF0000"/>
              </a:solidFill>
            </a:endParaRPr>
          </a:p>
        </p:txBody>
      </p:sp>
      <p:sp>
        <p:nvSpPr>
          <p:cNvPr id="12" name="TextBox 11"/>
          <p:cNvSpPr txBox="1"/>
          <p:nvPr/>
        </p:nvSpPr>
        <p:spPr>
          <a:xfrm>
            <a:off x="8246214" y="5469320"/>
            <a:ext cx="676788" cy="369332"/>
          </a:xfrm>
          <a:prstGeom prst="rect">
            <a:avLst/>
          </a:prstGeom>
          <a:noFill/>
        </p:spPr>
        <p:txBody>
          <a:bodyPr wrap="none" rtlCol="0">
            <a:spAutoFit/>
          </a:bodyPr>
          <a:lstStyle/>
          <a:p>
            <a:r>
              <a:rPr lang="en-US" dirty="0">
                <a:solidFill>
                  <a:srgbClr val="FF0000"/>
                </a:solidFill>
              </a:rPr>
              <a:t>(003)</a:t>
            </a:r>
            <a:endParaRPr lang="en-US" dirty="0">
              <a:solidFill>
                <a:srgbClr val="FF0000"/>
              </a:solidFill>
            </a:endParaRPr>
          </a:p>
        </p:txBody>
      </p:sp>
      <p:sp>
        <p:nvSpPr>
          <p:cNvPr id="13" name="TextBox 12"/>
          <p:cNvSpPr txBox="1"/>
          <p:nvPr/>
        </p:nvSpPr>
        <p:spPr>
          <a:xfrm rot="16200000">
            <a:off x="8860258" y="5179290"/>
            <a:ext cx="676788" cy="369332"/>
          </a:xfrm>
          <a:prstGeom prst="rect">
            <a:avLst/>
          </a:prstGeom>
          <a:noFill/>
        </p:spPr>
        <p:txBody>
          <a:bodyPr wrap="none" rtlCol="0">
            <a:spAutoFit/>
          </a:bodyPr>
          <a:lstStyle/>
          <a:p>
            <a:r>
              <a:rPr lang="en-US" dirty="0">
                <a:solidFill>
                  <a:srgbClr val="FF0000"/>
                </a:solidFill>
              </a:rPr>
              <a:t>(201)</a:t>
            </a:r>
            <a:endParaRPr lang="en-US" dirty="0">
              <a:solidFill>
                <a:srgbClr val="FF0000"/>
              </a:solidFill>
            </a:endParaRPr>
          </a:p>
        </p:txBody>
      </p:sp>
      <p:sp>
        <p:nvSpPr>
          <p:cNvPr id="14" name="TextBox 13"/>
          <p:cNvSpPr txBox="1"/>
          <p:nvPr/>
        </p:nvSpPr>
        <p:spPr>
          <a:xfrm rot="16200000">
            <a:off x="9106977" y="5207932"/>
            <a:ext cx="676788" cy="369332"/>
          </a:xfrm>
          <a:prstGeom prst="rect">
            <a:avLst/>
          </a:prstGeom>
          <a:noFill/>
        </p:spPr>
        <p:txBody>
          <a:bodyPr wrap="none" rtlCol="0">
            <a:spAutoFit/>
          </a:bodyPr>
          <a:lstStyle/>
          <a:p>
            <a:r>
              <a:rPr lang="en-US" dirty="0">
                <a:solidFill>
                  <a:srgbClr val="FF0000"/>
                </a:solidFill>
              </a:rPr>
              <a:t>(210)</a:t>
            </a:r>
            <a:endParaRPr lang="en-US" dirty="0">
              <a:solidFill>
                <a:srgbClr val="FF0000"/>
              </a:solidFill>
            </a:endParaRPr>
          </a:p>
        </p:txBody>
      </p:sp>
      <p:sp>
        <p:nvSpPr>
          <p:cNvPr id="15" name="TextBox 14"/>
          <p:cNvSpPr txBox="1"/>
          <p:nvPr/>
        </p:nvSpPr>
        <p:spPr>
          <a:xfrm rot="16200000">
            <a:off x="9991955" y="4948133"/>
            <a:ext cx="676788" cy="369332"/>
          </a:xfrm>
          <a:prstGeom prst="rect">
            <a:avLst/>
          </a:prstGeom>
          <a:noFill/>
        </p:spPr>
        <p:txBody>
          <a:bodyPr wrap="none" rtlCol="0">
            <a:spAutoFit/>
          </a:bodyPr>
          <a:lstStyle/>
          <a:p>
            <a:r>
              <a:rPr lang="en-US" dirty="0">
                <a:solidFill>
                  <a:srgbClr val="FF0000"/>
                </a:solidFill>
              </a:rPr>
              <a:t>(122)</a:t>
            </a:r>
            <a:endParaRPr lang="en-US" dirty="0">
              <a:solidFill>
                <a:srgbClr val="FF0000"/>
              </a:solidFill>
            </a:endParaRPr>
          </a:p>
        </p:txBody>
      </p:sp>
      <p:sp>
        <p:nvSpPr>
          <p:cNvPr id="16" name="TextBox 15"/>
          <p:cNvSpPr txBox="1"/>
          <p:nvPr/>
        </p:nvSpPr>
        <p:spPr>
          <a:xfrm rot="16200000">
            <a:off x="10316002" y="5018191"/>
            <a:ext cx="676788" cy="369332"/>
          </a:xfrm>
          <a:prstGeom prst="rect">
            <a:avLst/>
          </a:prstGeom>
          <a:noFill/>
        </p:spPr>
        <p:txBody>
          <a:bodyPr wrap="none" rtlCol="0">
            <a:spAutoFit/>
          </a:bodyPr>
          <a:lstStyle/>
          <a:p>
            <a:r>
              <a:rPr lang="en-US" dirty="0">
                <a:solidFill>
                  <a:srgbClr val="FF0000"/>
                </a:solidFill>
              </a:rPr>
              <a:t>(113)</a:t>
            </a:r>
            <a:endParaRPr lang="en-US" dirty="0">
              <a:solidFill>
                <a:srgbClr val="FF0000"/>
              </a:solidFill>
            </a:endParaRPr>
          </a:p>
        </p:txBody>
      </p:sp>
      <p:sp>
        <p:nvSpPr>
          <p:cNvPr id="17" name="TextBox 16"/>
          <p:cNvSpPr txBox="1"/>
          <p:nvPr/>
        </p:nvSpPr>
        <p:spPr>
          <a:xfrm rot="16200000">
            <a:off x="10499575" y="5399193"/>
            <a:ext cx="676788" cy="369332"/>
          </a:xfrm>
          <a:prstGeom prst="rect">
            <a:avLst/>
          </a:prstGeom>
          <a:noFill/>
        </p:spPr>
        <p:txBody>
          <a:bodyPr wrap="none" rtlCol="0">
            <a:spAutoFit/>
          </a:bodyPr>
          <a:lstStyle/>
          <a:p>
            <a:r>
              <a:rPr lang="en-US" dirty="0">
                <a:solidFill>
                  <a:srgbClr val="FF0000"/>
                </a:solidFill>
              </a:rPr>
              <a:t>(030)</a:t>
            </a:r>
            <a:endParaRPr lang="en-US" dirty="0">
              <a:solidFill>
                <a:srgbClr val="FF0000"/>
              </a:solidFill>
            </a:endParaRPr>
          </a:p>
        </p:txBody>
      </p:sp>
      <p:sp>
        <p:nvSpPr>
          <p:cNvPr id="18" name="TextBox 17"/>
          <p:cNvSpPr txBox="1"/>
          <p:nvPr/>
        </p:nvSpPr>
        <p:spPr>
          <a:xfrm>
            <a:off x="3110162" y="2621788"/>
            <a:ext cx="676788" cy="369332"/>
          </a:xfrm>
          <a:prstGeom prst="rect">
            <a:avLst/>
          </a:prstGeom>
          <a:noFill/>
        </p:spPr>
        <p:txBody>
          <a:bodyPr wrap="none" rtlCol="0">
            <a:spAutoFit/>
          </a:bodyPr>
          <a:lstStyle/>
          <a:p>
            <a:r>
              <a:rPr lang="en-US" dirty="0">
                <a:solidFill>
                  <a:schemeClr val="accent6">
                    <a:lumMod val="75000"/>
                  </a:schemeClr>
                </a:solidFill>
              </a:rPr>
              <a:t>(011)</a:t>
            </a:r>
            <a:endParaRPr lang="en-US" dirty="0">
              <a:solidFill>
                <a:schemeClr val="accent6">
                  <a:lumMod val="75000"/>
                </a:schemeClr>
              </a:solidFill>
            </a:endParaRPr>
          </a:p>
        </p:txBody>
      </p:sp>
      <p:sp>
        <p:nvSpPr>
          <p:cNvPr id="19" name="TextBox 18"/>
          <p:cNvSpPr txBox="1"/>
          <p:nvPr/>
        </p:nvSpPr>
        <p:spPr>
          <a:xfrm>
            <a:off x="4372905" y="3826046"/>
            <a:ext cx="676788" cy="369332"/>
          </a:xfrm>
          <a:prstGeom prst="rect">
            <a:avLst/>
          </a:prstGeom>
          <a:noFill/>
        </p:spPr>
        <p:txBody>
          <a:bodyPr wrap="none" rtlCol="0">
            <a:spAutoFit/>
          </a:bodyPr>
          <a:lstStyle/>
          <a:p>
            <a:r>
              <a:rPr lang="en-US" dirty="0">
                <a:solidFill>
                  <a:schemeClr val="accent6">
                    <a:lumMod val="75000"/>
                  </a:schemeClr>
                </a:solidFill>
              </a:rPr>
              <a:t>(110)</a:t>
            </a:r>
            <a:endParaRPr lang="en-US" dirty="0">
              <a:solidFill>
                <a:schemeClr val="accent6">
                  <a:lumMod val="75000"/>
                </a:schemeClr>
              </a:solidFill>
            </a:endParaRPr>
          </a:p>
        </p:txBody>
      </p:sp>
      <p:sp>
        <p:nvSpPr>
          <p:cNvPr id="20" name="TextBox 19"/>
          <p:cNvSpPr txBox="1"/>
          <p:nvPr/>
        </p:nvSpPr>
        <p:spPr>
          <a:xfrm>
            <a:off x="3939350" y="3456714"/>
            <a:ext cx="676788" cy="369332"/>
          </a:xfrm>
          <a:prstGeom prst="rect">
            <a:avLst/>
          </a:prstGeom>
          <a:noFill/>
        </p:spPr>
        <p:txBody>
          <a:bodyPr wrap="none" rtlCol="0">
            <a:spAutoFit/>
          </a:bodyPr>
          <a:lstStyle/>
          <a:p>
            <a:r>
              <a:rPr lang="en-US" dirty="0">
                <a:solidFill>
                  <a:schemeClr val="accent6">
                    <a:lumMod val="75000"/>
                  </a:schemeClr>
                </a:solidFill>
              </a:rPr>
              <a:t>(101)</a:t>
            </a:r>
            <a:endParaRPr lang="en-US" dirty="0">
              <a:solidFill>
                <a:schemeClr val="accent6">
                  <a:lumMod val="75000"/>
                </a:schemeClr>
              </a:solidFill>
            </a:endParaRPr>
          </a:p>
        </p:txBody>
      </p:sp>
      <p:sp>
        <p:nvSpPr>
          <p:cNvPr id="21" name="TextBox 20"/>
          <p:cNvSpPr txBox="1"/>
          <p:nvPr/>
        </p:nvSpPr>
        <p:spPr>
          <a:xfrm>
            <a:off x="4706408" y="4892478"/>
            <a:ext cx="676788" cy="369332"/>
          </a:xfrm>
          <a:prstGeom prst="rect">
            <a:avLst/>
          </a:prstGeom>
          <a:noFill/>
        </p:spPr>
        <p:txBody>
          <a:bodyPr wrap="none" rtlCol="0">
            <a:spAutoFit/>
          </a:bodyPr>
          <a:lstStyle/>
          <a:p>
            <a:r>
              <a:rPr lang="en-US" dirty="0">
                <a:solidFill>
                  <a:schemeClr val="accent6">
                    <a:lumMod val="75000"/>
                  </a:schemeClr>
                </a:solidFill>
              </a:rPr>
              <a:t>(002)</a:t>
            </a:r>
            <a:endParaRPr lang="en-US" dirty="0">
              <a:solidFill>
                <a:schemeClr val="accent6">
                  <a:lumMod val="75000"/>
                </a:schemeClr>
              </a:solidFill>
            </a:endParaRPr>
          </a:p>
        </p:txBody>
      </p:sp>
      <p:sp>
        <p:nvSpPr>
          <p:cNvPr id="22" name="TextBox 21"/>
          <p:cNvSpPr txBox="1"/>
          <p:nvPr/>
        </p:nvSpPr>
        <p:spPr>
          <a:xfrm>
            <a:off x="6132017" y="5230830"/>
            <a:ext cx="676788" cy="369332"/>
          </a:xfrm>
          <a:prstGeom prst="rect">
            <a:avLst/>
          </a:prstGeom>
          <a:noFill/>
        </p:spPr>
        <p:txBody>
          <a:bodyPr wrap="none" rtlCol="0">
            <a:spAutoFit/>
          </a:bodyPr>
          <a:lstStyle/>
          <a:p>
            <a:r>
              <a:rPr lang="en-US" dirty="0">
                <a:solidFill>
                  <a:schemeClr val="accent6">
                    <a:lumMod val="75000"/>
                  </a:schemeClr>
                </a:solidFill>
              </a:rPr>
              <a:t>(020)</a:t>
            </a:r>
            <a:endParaRPr lang="en-US" dirty="0">
              <a:solidFill>
                <a:schemeClr val="accent6">
                  <a:lumMod val="75000"/>
                </a:schemeClr>
              </a:solidFill>
            </a:endParaRPr>
          </a:p>
        </p:txBody>
      </p:sp>
      <p:sp>
        <p:nvSpPr>
          <p:cNvPr id="23" name="TextBox 22"/>
          <p:cNvSpPr txBox="1"/>
          <p:nvPr/>
        </p:nvSpPr>
        <p:spPr>
          <a:xfrm>
            <a:off x="7447504" y="4322600"/>
            <a:ext cx="676788" cy="369332"/>
          </a:xfrm>
          <a:prstGeom prst="rect">
            <a:avLst/>
          </a:prstGeom>
          <a:noFill/>
        </p:spPr>
        <p:txBody>
          <a:bodyPr wrap="none" rtlCol="0">
            <a:spAutoFit/>
          </a:bodyPr>
          <a:lstStyle/>
          <a:p>
            <a:r>
              <a:rPr lang="en-US" dirty="0">
                <a:solidFill>
                  <a:schemeClr val="accent6">
                    <a:lumMod val="75000"/>
                  </a:schemeClr>
                </a:solidFill>
              </a:rPr>
              <a:t>(112)</a:t>
            </a:r>
            <a:endParaRPr lang="en-US" dirty="0">
              <a:solidFill>
                <a:schemeClr val="accent6">
                  <a:lumMod val="75000"/>
                </a:schemeClr>
              </a:solidFill>
            </a:endParaRPr>
          </a:p>
        </p:txBody>
      </p:sp>
      <p:sp>
        <p:nvSpPr>
          <p:cNvPr id="24" name="TextBox 23"/>
          <p:cNvSpPr txBox="1"/>
          <p:nvPr/>
        </p:nvSpPr>
        <p:spPr>
          <a:xfrm>
            <a:off x="8272693" y="4166922"/>
            <a:ext cx="729640" cy="646331"/>
          </a:xfrm>
          <a:prstGeom prst="rect">
            <a:avLst/>
          </a:prstGeom>
          <a:noFill/>
        </p:spPr>
        <p:txBody>
          <a:bodyPr wrap="square" rtlCol="0">
            <a:spAutoFit/>
          </a:bodyPr>
          <a:lstStyle/>
          <a:p>
            <a:r>
              <a:rPr lang="en-US" dirty="0">
                <a:solidFill>
                  <a:schemeClr val="accent6">
                    <a:lumMod val="75000"/>
                  </a:schemeClr>
                </a:solidFill>
              </a:rPr>
              <a:t>(200)(121)</a:t>
            </a:r>
            <a:endParaRPr lang="en-US" dirty="0">
              <a:solidFill>
                <a:schemeClr val="accent6">
                  <a:lumMod val="75000"/>
                </a:schemeClr>
              </a:solidFill>
            </a:endParaRPr>
          </a:p>
        </p:txBody>
      </p:sp>
      <p:sp>
        <p:nvSpPr>
          <p:cNvPr id="25" name="TextBox 24"/>
          <p:cNvSpPr txBox="1"/>
          <p:nvPr/>
        </p:nvSpPr>
        <p:spPr>
          <a:xfrm rot="16200000">
            <a:off x="8620273" y="5196816"/>
            <a:ext cx="676788" cy="369332"/>
          </a:xfrm>
          <a:prstGeom prst="rect">
            <a:avLst/>
          </a:prstGeom>
          <a:noFill/>
        </p:spPr>
        <p:txBody>
          <a:bodyPr wrap="none" rtlCol="0">
            <a:spAutoFit/>
          </a:bodyPr>
          <a:lstStyle/>
          <a:p>
            <a:r>
              <a:rPr lang="en-US" dirty="0">
                <a:solidFill>
                  <a:schemeClr val="accent6">
                    <a:lumMod val="75000"/>
                  </a:schemeClr>
                </a:solidFill>
              </a:rPr>
              <a:t>(022)</a:t>
            </a:r>
            <a:endParaRPr lang="en-US" dirty="0">
              <a:solidFill>
                <a:schemeClr val="accent6">
                  <a:lumMod val="75000"/>
                </a:schemeClr>
              </a:solidFill>
            </a:endParaRPr>
          </a:p>
        </p:txBody>
      </p:sp>
      <p:sp>
        <p:nvSpPr>
          <p:cNvPr id="26" name="TextBox 25"/>
          <p:cNvSpPr txBox="1"/>
          <p:nvPr/>
        </p:nvSpPr>
        <p:spPr>
          <a:xfrm rot="16200000">
            <a:off x="9470293" y="5288396"/>
            <a:ext cx="676788" cy="369332"/>
          </a:xfrm>
          <a:prstGeom prst="rect">
            <a:avLst/>
          </a:prstGeom>
          <a:noFill/>
        </p:spPr>
        <p:txBody>
          <a:bodyPr wrap="none" rtlCol="0">
            <a:spAutoFit/>
          </a:bodyPr>
          <a:lstStyle/>
          <a:p>
            <a:r>
              <a:rPr lang="en-US" dirty="0">
                <a:solidFill>
                  <a:schemeClr val="accent6">
                    <a:lumMod val="75000"/>
                  </a:schemeClr>
                </a:solidFill>
              </a:rPr>
              <a:t>(103)</a:t>
            </a:r>
            <a:endParaRPr lang="en-US" dirty="0">
              <a:solidFill>
                <a:schemeClr val="accent6">
                  <a:lumMod val="75000"/>
                </a:schemeClr>
              </a:solidFill>
            </a:endParaRPr>
          </a:p>
        </p:txBody>
      </p:sp>
      <p:sp>
        <p:nvSpPr>
          <p:cNvPr id="27" name="TextBox 26"/>
          <p:cNvSpPr txBox="1"/>
          <p:nvPr/>
        </p:nvSpPr>
        <p:spPr>
          <a:xfrm rot="15907523">
            <a:off x="9663695" y="4948133"/>
            <a:ext cx="676788" cy="369332"/>
          </a:xfrm>
          <a:prstGeom prst="rect">
            <a:avLst/>
          </a:prstGeom>
          <a:noFill/>
        </p:spPr>
        <p:txBody>
          <a:bodyPr wrap="none" rtlCol="0">
            <a:spAutoFit/>
          </a:bodyPr>
          <a:lstStyle/>
          <a:p>
            <a:r>
              <a:rPr lang="en-US" dirty="0">
                <a:solidFill>
                  <a:schemeClr val="accent6">
                    <a:lumMod val="75000"/>
                  </a:schemeClr>
                </a:solidFill>
              </a:rPr>
              <a:t>(211)</a:t>
            </a:r>
            <a:endParaRPr lang="en-US" dirty="0">
              <a:solidFill>
                <a:schemeClr val="accent6">
                  <a:lumMod val="75000"/>
                </a:schemeClr>
              </a:solidFill>
            </a:endParaRPr>
          </a:p>
        </p:txBody>
      </p:sp>
      <p:sp>
        <p:nvSpPr>
          <p:cNvPr id="28" name="TextBox 27"/>
          <p:cNvSpPr txBox="1"/>
          <p:nvPr/>
        </p:nvSpPr>
        <p:spPr>
          <a:xfrm rot="16016936">
            <a:off x="10588749" y="4869537"/>
            <a:ext cx="676788" cy="369332"/>
          </a:xfrm>
          <a:prstGeom prst="rect">
            <a:avLst/>
          </a:prstGeom>
          <a:noFill/>
        </p:spPr>
        <p:txBody>
          <a:bodyPr wrap="none" rtlCol="0">
            <a:spAutoFit/>
          </a:bodyPr>
          <a:lstStyle/>
          <a:p>
            <a:r>
              <a:rPr lang="en-US" dirty="0">
                <a:solidFill>
                  <a:schemeClr val="accent6">
                    <a:lumMod val="75000"/>
                  </a:schemeClr>
                </a:solidFill>
              </a:rPr>
              <a:t>(202)</a:t>
            </a:r>
            <a:endParaRPr lang="en-US" dirty="0">
              <a:solidFill>
                <a:schemeClr val="accent6">
                  <a:lumMod val="75000"/>
                </a:schemeClr>
              </a:solidFill>
            </a:endParaRPr>
          </a:p>
        </p:txBody>
      </p:sp>
      <p:sp>
        <p:nvSpPr>
          <p:cNvPr id="29" name="TextBox 28"/>
          <p:cNvSpPr txBox="1"/>
          <p:nvPr/>
        </p:nvSpPr>
        <p:spPr>
          <a:xfrm rot="16016936">
            <a:off x="11016906" y="5399192"/>
            <a:ext cx="676788" cy="369332"/>
          </a:xfrm>
          <a:prstGeom prst="rect">
            <a:avLst/>
          </a:prstGeom>
          <a:noFill/>
        </p:spPr>
        <p:txBody>
          <a:bodyPr wrap="none" rtlCol="0">
            <a:spAutoFit/>
          </a:bodyPr>
          <a:lstStyle/>
          <a:p>
            <a:r>
              <a:rPr lang="en-US" dirty="0">
                <a:solidFill>
                  <a:schemeClr val="accent6">
                    <a:lumMod val="75000"/>
                  </a:schemeClr>
                </a:solidFill>
              </a:rPr>
              <a:t>(031)</a:t>
            </a:r>
            <a:endParaRPr lang="en-US" dirty="0">
              <a:solidFill>
                <a:schemeClr val="accent6">
                  <a:lumMod val="75000"/>
                </a:schemeClr>
              </a:solidFill>
            </a:endParaRPr>
          </a:p>
        </p:txBody>
      </p:sp>
      <p:pic>
        <p:nvPicPr>
          <p:cNvPr id="30" name="Picture 7" desc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6325" y="783848"/>
            <a:ext cx="1138084" cy="116964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7" descr="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837" y="800475"/>
            <a:ext cx="1138084" cy="1169641"/>
          </a:xfrm>
          <a:prstGeom prst="rect">
            <a:avLst/>
          </a:prstGeom>
          <a:noFill/>
          <a:extLst>
            <a:ext uri="{909E8E84-426E-40DD-AFC4-6F175D3DCCD1}">
              <a14:hiddenFill xmlns:a14="http://schemas.microsoft.com/office/drawing/2010/main">
                <a:solidFill>
                  <a:srgbClr val="FFFFFF"/>
                </a:solidFill>
              </a14:hiddenFill>
            </a:ext>
          </a:extLst>
        </p:spPr>
      </p:pic>
      <p:sp>
        <p:nvSpPr>
          <p:cNvPr id="32" name="Oval 31"/>
          <p:cNvSpPr/>
          <p:nvPr/>
        </p:nvSpPr>
        <p:spPr>
          <a:xfrm>
            <a:off x="7035247" y="1338901"/>
            <a:ext cx="92196" cy="9278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2656254" y="754456"/>
            <a:ext cx="1895071" cy="1231106"/>
          </a:xfrm>
          <a:prstGeom prst="rect">
            <a:avLst/>
          </a:prstGeom>
          <a:noFill/>
        </p:spPr>
        <p:txBody>
          <a:bodyPr wrap="none" rtlCol="0">
            <a:spAutoFit/>
          </a:bodyPr>
          <a:lstStyle/>
          <a:p>
            <a:r>
              <a:rPr lang="en-US" sz="2000" b="1" dirty="0">
                <a:solidFill>
                  <a:schemeClr val="accent6">
                    <a:lumMod val="75000"/>
                  </a:schemeClr>
                </a:solidFill>
                <a:latin typeface="Times New Roman" panose="02020603050405020304" pitchFamily="18" charset="0"/>
                <a:cs typeface="Times New Roman" panose="02020603050405020304" pitchFamily="18" charset="0"/>
              </a:rPr>
              <a:t>(</a:t>
            </a:r>
            <a:r>
              <a:rPr lang="en-US" sz="2000" b="1" i="1" dirty="0" err="1">
                <a:solidFill>
                  <a:schemeClr val="accent6">
                    <a:lumMod val="75000"/>
                  </a:schemeClr>
                </a:solidFill>
                <a:latin typeface="Times New Roman" panose="02020603050405020304" pitchFamily="18" charset="0"/>
                <a:cs typeface="Times New Roman" panose="02020603050405020304" pitchFamily="18" charset="0"/>
              </a:rPr>
              <a:t>hkl</a:t>
            </a:r>
            <a:r>
              <a:rPr lang="en-US" sz="2000" b="1" dirty="0">
                <a:solidFill>
                  <a:schemeClr val="accent6">
                    <a:lumMod val="75000"/>
                  </a:schemeClr>
                </a:solidFill>
                <a:latin typeface="Times New Roman" panose="02020603050405020304" pitchFamily="18" charset="0"/>
                <a:cs typeface="Times New Roman" panose="02020603050405020304" pitchFamily="18" charset="0"/>
              </a:rPr>
              <a:t>): </a:t>
            </a:r>
            <a:r>
              <a:rPr lang="en-US" sz="2000" b="1" i="1" dirty="0" err="1">
                <a:solidFill>
                  <a:schemeClr val="accent6">
                    <a:lumMod val="75000"/>
                  </a:schemeClr>
                </a:solidFill>
                <a:latin typeface="Times New Roman" panose="02020603050405020304" pitchFamily="18" charset="0"/>
                <a:cs typeface="Times New Roman" panose="02020603050405020304" pitchFamily="18" charset="0"/>
              </a:rPr>
              <a:t>h</a:t>
            </a:r>
            <a:r>
              <a:rPr lang="en-US" sz="2000" b="1" dirty="0" err="1">
                <a:solidFill>
                  <a:schemeClr val="accent6">
                    <a:lumMod val="75000"/>
                  </a:schemeClr>
                </a:solidFill>
                <a:latin typeface="Times New Roman" panose="02020603050405020304" pitchFamily="18" charset="0"/>
                <a:cs typeface="Times New Roman" panose="02020603050405020304" pitchFamily="18" charset="0"/>
              </a:rPr>
              <a:t>+</a:t>
            </a:r>
            <a:r>
              <a:rPr lang="en-US" sz="2000" b="1" i="1" dirty="0" err="1">
                <a:solidFill>
                  <a:schemeClr val="accent6">
                    <a:lumMod val="75000"/>
                  </a:schemeClr>
                </a:solidFill>
                <a:latin typeface="Times New Roman" panose="02020603050405020304" pitchFamily="18" charset="0"/>
                <a:cs typeface="Times New Roman" panose="02020603050405020304" pitchFamily="18" charset="0"/>
              </a:rPr>
              <a:t>k</a:t>
            </a:r>
            <a:r>
              <a:rPr lang="en-US" sz="2000" b="1" dirty="0" err="1">
                <a:solidFill>
                  <a:schemeClr val="accent6">
                    <a:lumMod val="75000"/>
                  </a:schemeClr>
                </a:solidFill>
                <a:latin typeface="Times New Roman" panose="02020603050405020304" pitchFamily="18" charset="0"/>
                <a:cs typeface="Times New Roman" panose="02020603050405020304" pitchFamily="18" charset="0"/>
              </a:rPr>
              <a:t>+</a:t>
            </a:r>
            <a:r>
              <a:rPr lang="en-US" sz="2000" b="1" i="1" dirty="0" err="1">
                <a:solidFill>
                  <a:schemeClr val="accent6">
                    <a:lumMod val="75000"/>
                  </a:schemeClr>
                </a:solidFill>
                <a:latin typeface="Times New Roman" panose="02020603050405020304" pitchFamily="18" charset="0"/>
                <a:cs typeface="Times New Roman" panose="02020603050405020304" pitchFamily="18" charset="0"/>
              </a:rPr>
              <a:t>l</a:t>
            </a:r>
            <a:r>
              <a:rPr lang="en-US" sz="2000" b="1" dirty="0">
                <a:solidFill>
                  <a:schemeClr val="accent6">
                    <a:lumMod val="75000"/>
                  </a:schemeClr>
                </a:solidFill>
                <a:latin typeface="Times New Roman" panose="02020603050405020304" pitchFamily="18" charset="0"/>
                <a:cs typeface="Times New Roman" panose="02020603050405020304" pitchFamily="18" charset="0"/>
              </a:rPr>
              <a:t>=2n</a:t>
            </a:r>
            <a:endParaRPr lang="en-US" sz="2000" dirty="0">
              <a:solidFill>
                <a:schemeClr val="accent6">
                  <a:lumMod val="75000"/>
                </a:schemeClr>
              </a:solidFill>
              <a:latin typeface="Times New Roman" panose="02020603050405020304" pitchFamily="18" charset="0"/>
              <a:cs typeface="Times New Roman" panose="02020603050405020304" pitchFamily="18" charset="0"/>
            </a:endParaRPr>
          </a:p>
          <a:p>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i="1" dirty="0">
                <a:solidFill>
                  <a:schemeClr val="accent6">
                    <a:lumMod val="75000"/>
                  </a:schemeClr>
                </a:solidFill>
                <a:latin typeface="Times New Roman" panose="02020603050405020304" pitchFamily="18" charset="0"/>
                <a:cs typeface="Times New Roman" panose="02020603050405020304" pitchFamily="18" charset="0"/>
              </a:rPr>
              <a:t>0kl</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i="1" dirty="0" err="1">
                <a:solidFill>
                  <a:schemeClr val="accent6">
                    <a:lumMod val="75000"/>
                  </a:schemeClr>
                </a:solidFill>
                <a:latin typeface="Times New Roman" panose="02020603050405020304" pitchFamily="18" charset="0"/>
                <a:cs typeface="Times New Roman" panose="02020603050405020304" pitchFamily="18" charset="0"/>
              </a:rPr>
              <a:t>k</a:t>
            </a:r>
            <a:r>
              <a:rPr lang="en-US" dirty="0" err="1">
                <a:solidFill>
                  <a:schemeClr val="accent6">
                    <a:lumMod val="75000"/>
                  </a:schemeClr>
                </a:solidFill>
                <a:latin typeface="Times New Roman" panose="02020603050405020304" pitchFamily="18" charset="0"/>
                <a:cs typeface="Times New Roman" panose="02020603050405020304" pitchFamily="18" charset="0"/>
              </a:rPr>
              <a:t>+</a:t>
            </a:r>
            <a:r>
              <a:rPr lang="en-US" i="1" dirty="0" err="1">
                <a:solidFill>
                  <a:schemeClr val="accent6">
                    <a:lumMod val="75000"/>
                  </a:schemeClr>
                </a:solidFill>
                <a:latin typeface="Times New Roman" panose="02020603050405020304" pitchFamily="18" charset="0"/>
                <a:cs typeface="Times New Roman" panose="02020603050405020304" pitchFamily="18" charset="0"/>
              </a:rPr>
              <a:t>l</a:t>
            </a:r>
            <a:r>
              <a:rPr lang="en-US" dirty="0">
                <a:solidFill>
                  <a:schemeClr val="accent6">
                    <a:lumMod val="75000"/>
                  </a:schemeClr>
                </a:solidFill>
                <a:latin typeface="Times New Roman" panose="02020603050405020304" pitchFamily="18" charset="0"/>
                <a:cs typeface="Times New Roman" panose="02020603050405020304" pitchFamily="18" charset="0"/>
              </a:rPr>
              <a:t>=2n</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a:p>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i="1" dirty="0">
                <a:solidFill>
                  <a:schemeClr val="accent6">
                    <a:lumMod val="75000"/>
                  </a:schemeClr>
                </a:solidFill>
                <a:latin typeface="Times New Roman" panose="02020603050405020304" pitchFamily="18" charset="0"/>
                <a:cs typeface="Times New Roman" panose="02020603050405020304" pitchFamily="18" charset="0"/>
              </a:rPr>
              <a:t>h0l</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i="1" dirty="0" err="1">
                <a:solidFill>
                  <a:schemeClr val="accent6">
                    <a:lumMod val="75000"/>
                  </a:schemeClr>
                </a:solidFill>
                <a:latin typeface="Times New Roman" panose="02020603050405020304" pitchFamily="18" charset="0"/>
                <a:cs typeface="Times New Roman" panose="02020603050405020304" pitchFamily="18" charset="0"/>
              </a:rPr>
              <a:t>h</a:t>
            </a:r>
            <a:r>
              <a:rPr lang="en-US" dirty="0" err="1">
                <a:solidFill>
                  <a:schemeClr val="accent6">
                    <a:lumMod val="75000"/>
                  </a:schemeClr>
                </a:solidFill>
                <a:latin typeface="Times New Roman" panose="02020603050405020304" pitchFamily="18" charset="0"/>
                <a:cs typeface="Times New Roman" panose="02020603050405020304" pitchFamily="18" charset="0"/>
              </a:rPr>
              <a:t>+</a:t>
            </a:r>
            <a:r>
              <a:rPr lang="en-US" i="1" dirty="0" err="1">
                <a:solidFill>
                  <a:schemeClr val="accent6">
                    <a:lumMod val="75000"/>
                  </a:schemeClr>
                </a:solidFill>
                <a:latin typeface="Times New Roman" panose="02020603050405020304" pitchFamily="18" charset="0"/>
                <a:cs typeface="Times New Roman" panose="02020603050405020304" pitchFamily="18" charset="0"/>
              </a:rPr>
              <a:t>l</a:t>
            </a:r>
            <a:r>
              <a:rPr lang="en-US" dirty="0">
                <a:solidFill>
                  <a:schemeClr val="accent6">
                    <a:lumMod val="75000"/>
                  </a:schemeClr>
                </a:solidFill>
                <a:latin typeface="Times New Roman" panose="02020603050405020304" pitchFamily="18" charset="0"/>
                <a:cs typeface="Times New Roman" panose="02020603050405020304" pitchFamily="18" charset="0"/>
              </a:rPr>
              <a:t>=2n</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a:p>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i="1" dirty="0">
                <a:solidFill>
                  <a:schemeClr val="accent6">
                    <a:lumMod val="75000"/>
                  </a:schemeClr>
                </a:solidFill>
                <a:latin typeface="Times New Roman" panose="02020603050405020304" pitchFamily="18" charset="0"/>
                <a:cs typeface="Times New Roman" panose="02020603050405020304" pitchFamily="18" charset="0"/>
              </a:rPr>
              <a:t>hk0</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i="1" dirty="0" err="1">
                <a:solidFill>
                  <a:schemeClr val="accent6">
                    <a:lumMod val="75000"/>
                  </a:schemeClr>
                </a:solidFill>
                <a:latin typeface="Times New Roman" panose="02020603050405020304" pitchFamily="18" charset="0"/>
                <a:cs typeface="Times New Roman" panose="02020603050405020304" pitchFamily="18" charset="0"/>
              </a:rPr>
              <a:t>h</a:t>
            </a:r>
            <a:r>
              <a:rPr lang="en-US" dirty="0" err="1">
                <a:solidFill>
                  <a:schemeClr val="accent6">
                    <a:lumMod val="75000"/>
                  </a:schemeClr>
                </a:solidFill>
                <a:latin typeface="Times New Roman" panose="02020603050405020304" pitchFamily="18" charset="0"/>
                <a:cs typeface="Times New Roman" panose="02020603050405020304" pitchFamily="18" charset="0"/>
              </a:rPr>
              <a:t>+</a:t>
            </a:r>
            <a:r>
              <a:rPr lang="en-US" i="1" dirty="0" err="1">
                <a:solidFill>
                  <a:schemeClr val="accent6">
                    <a:lumMod val="75000"/>
                  </a:schemeClr>
                </a:solidFill>
                <a:latin typeface="Times New Roman" panose="02020603050405020304" pitchFamily="18" charset="0"/>
                <a:cs typeface="Times New Roman" panose="02020603050405020304" pitchFamily="18" charset="0"/>
              </a:rPr>
              <a:t>k</a:t>
            </a:r>
            <a:r>
              <a:rPr lang="en-US" dirty="0">
                <a:solidFill>
                  <a:schemeClr val="accent6">
                    <a:lumMod val="75000"/>
                  </a:schemeClr>
                </a:solidFill>
                <a:latin typeface="Times New Roman" panose="02020603050405020304" pitchFamily="18" charset="0"/>
                <a:cs typeface="Times New Roman" panose="02020603050405020304" pitchFamily="18" charset="0"/>
              </a:rPr>
              <a:t>=2n</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4" name="TextBox 33"/>
          <p:cNvSpPr txBox="1"/>
          <p:nvPr/>
        </p:nvSpPr>
        <p:spPr>
          <a:xfrm>
            <a:off x="4301256" y="1061527"/>
            <a:ext cx="1282723" cy="923330"/>
          </a:xfrm>
          <a:prstGeom prst="rect">
            <a:avLst/>
          </a:prstGeom>
          <a:noFill/>
        </p:spPr>
        <p:txBody>
          <a:bodyPr wrap="none" rtlCol="0">
            <a:spAutoFit/>
          </a:bodyPr>
          <a:lstStyle/>
          <a:p>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i="1" dirty="0">
                <a:solidFill>
                  <a:schemeClr val="accent6">
                    <a:lumMod val="75000"/>
                  </a:schemeClr>
                </a:solidFill>
                <a:latin typeface="Times New Roman" panose="02020603050405020304" pitchFamily="18" charset="0"/>
                <a:cs typeface="Times New Roman" panose="02020603050405020304" pitchFamily="18" charset="0"/>
              </a:rPr>
              <a:t>00l</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i="1" dirty="0">
                <a:solidFill>
                  <a:schemeClr val="accent6">
                    <a:lumMod val="75000"/>
                  </a:schemeClr>
                </a:solidFill>
                <a:latin typeface="Times New Roman" panose="02020603050405020304" pitchFamily="18" charset="0"/>
                <a:cs typeface="Times New Roman" panose="02020603050405020304" pitchFamily="18" charset="0"/>
              </a:rPr>
              <a:t>l</a:t>
            </a:r>
            <a:r>
              <a:rPr lang="en-US" dirty="0">
                <a:solidFill>
                  <a:schemeClr val="accent6">
                    <a:lumMod val="75000"/>
                  </a:schemeClr>
                </a:solidFill>
                <a:latin typeface="Times New Roman" panose="02020603050405020304" pitchFamily="18" charset="0"/>
                <a:cs typeface="Times New Roman" panose="02020603050405020304" pitchFamily="18" charset="0"/>
              </a:rPr>
              <a:t>=2n</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a:p>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i="1" dirty="0">
                <a:solidFill>
                  <a:schemeClr val="accent6">
                    <a:lumMod val="75000"/>
                  </a:schemeClr>
                </a:solidFill>
                <a:latin typeface="Times New Roman" panose="02020603050405020304" pitchFamily="18" charset="0"/>
                <a:cs typeface="Times New Roman" panose="02020603050405020304" pitchFamily="18" charset="0"/>
              </a:rPr>
              <a:t>0k0</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i="1" dirty="0">
                <a:solidFill>
                  <a:schemeClr val="accent6">
                    <a:lumMod val="75000"/>
                  </a:schemeClr>
                </a:solidFill>
                <a:latin typeface="Times New Roman" panose="02020603050405020304" pitchFamily="18" charset="0"/>
                <a:cs typeface="Times New Roman" panose="02020603050405020304" pitchFamily="18" charset="0"/>
              </a:rPr>
              <a:t>k</a:t>
            </a:r>
            <a:r>
              <a:rPr lang="en-US" dirty="0">
                <a:solidFill>
                  <a:schemeClr val="accent6">
                    <a:lumMod val="75000"/>
                  </a:schemeClr>
                </a:solidFill>
                <a:latin typeface="Times New Roman" panose="02020603050405020304" pitchFamily="18" charset="0"/>
                <a:cs typeface="Times New Roman" panose="02020603050405020304" pitchFamily="18" charset="0"/>
              </a:rPr>
              <a:t>=2n</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a:p>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i="1" dirty="0">
                <a:solidFill>
                  <a:schemeClr val="accent6">
                    <a:lumMod val="75000"/>
                  </a:schemeClr>
                </a:solidFill>
                <a:latin typeface="Times New Roman" panose="02020603050405020304" pitchFamily="18" charset="0"/>
                <a:cs typeface="Times New Roman" panose="02020603050405020304" pitchFamily="18" charset="0"/>
              </a:rPr>
              <a:t>h00</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i="1" dirty="0">
                <a:solidFill>
                  <a:schemeClr val="accent6">
                    <a:lumMod val="75000"/>
                  </a:schemeClr>
                </a:solidFill>
                <a:latin typeface="Times New Roman" panose="02020603050405020304" pitchFamily="18" charset="0"/>
                <a:cs typeface="Times New Roman" panose="02020603050405020304" pitchFamily="18" charset="0"/>
              </a:rPr>
              <a:t>h</a:t>
            </a:r>
            <a:r>
              <a:rPr lang="en-US" dirty="0">
                <a:solidFill>
                  <a:schemeClr val="accent6">
                    <a:lumMod val="75000"/>
                  </a:schemeClr>
                </a:solidFill>
                <a:latin typeface="Times New Roman" panose="02020603050405020304" pitchFamily="18" charset="0"/>
                <a:cs typeface="Times New Roman" panose="02020603050405020304" pitchFamily="18" charset="0"/>
              </a:rPr>
              <a:t>=2n</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5" name="TextBox 34"/>
          <p:cNvSpPr txBox="1"/>
          <p:nvPr/>
        </p:nvSpPr>
        <p:spPr>
          <a:xfrm>
            <a:off x="7831128" y="772760"/>
            <a:ext cx="2169184" cy="1231106"/>
          </a:xfrm>
          <a:prstGeom prst="rect">
            <a:avLst/>
          </a:prstGeom>
          <a:noFill/>
        </p:spPr>
        <p:txBody>
          <a:bodyPr wrap="none" rtlCol="0">
            <a:spAutoFit/>
          </a:bodyPr>
          <a:lstStyle/>
          <a:p>
            <a:r>
              <a:rPr lang="en-US" sz="2000" b="1" dirty="0">
                <a:solidFill>
                  <a:srgbClr val="FF0000"/>
                </a:solidFill>
                <a:latin typeface="Times New Roman" panose="02020603050405020304" pitchFamily="18" charset="0"/>
                <a:cs typeface="Times New Roman" panose="02020603050405020304" pitchFamily="18" charset="0"/>
              </a:rPr>
              <a:t>(</a:t>
            </a:r>
            <a:r>
              <a:rPr lang="en-US" sz="2000" b="1" i="1" dirty="0" err="1">
                <a:solidFill>
                  <a:srgbClr val="FF0000"/>
                </a:solidFill>
                <a:latin typeface="Times New Roman" panose="02020603050405020304" pitchFamily="18" charset="0"/>
                <a:cs typeface="Times New Roman" panose="02020603050405020304" pitchFamily="18" charset="0"/>
              </a:rPr>
              <a:t>hkl</a:t>
            </a:r>
            <a:r>
              <a:rPr lang="en-US" sz="2000" b="1" dirty="0">
                <a:solidFill>
                  <a:srgbClr val="FF0000"/>
                </a:solidFill>
                <a:latin typeface="Times New Roman" panose="02020603050405020304" pitchFamily="18" charset="0"/>
                <a:cs typeface="Times New Roman" panose="02020603050405020304" pitchFamily="18" charset="0"/>
              </a:rPr>
              <a:t>): </a:t>
            </a:r>
            <a:r>
              <a:rPr lang="en-US" sz="2000" b="1" i="1" dirty="0" err="1">
                <a:solidFill>
                  <a:srgbClr val="FF0000"/>
                </a:solidFill>
                <a:latin typeface="Times New Roman" panose="02020603050405020304" pitchFamily="18" charset="0"/>
                <a:cs typeface="Times New Roman" panose="02020603050405020304" pitchFamily="18" charset="0"/>
              </a:rPr>
              <a:t>h</a:t>
            </a:r>
            <a:r>
              <a:rPr lang="en-US" sz="2000" b="1" dirty="0" err="1">
                <a:solidFill>
                  <a:srgbClr val="FF0000"/>
                </a:solidFill>
                <a:latin typeface="Times New Roman" panose="02020603050405020304" pitchFamily="18" charset="0"/>
                <a:cs typeface="Times New Roman" panose="02020603050405020304" pitchFamily="18" charset="0"/>
              </a:rPr>
              <a:t>+</a:t>
            </a:r>
            <a:r>
              <a:rPr lang="en-US" sz="2000" b="1" i="1" dirty="0" err="1">
                <a:solidFill>
                  <a:srgbClr val="FF0000"/>
                </a:solidFill>
                <a:latin typeface="Times New Roman" panose="02020603050405020304" pitchFamily="18" charset="0"/>
                <a:cs typeface="Times New Roman" panose="02020603050405020304" pitchFamily="18" charset="0"/>
              </a:rPr>
              <a:t>k</a:t>
            </a:r>
            <a:r>
              <a:rPr lang="en-US" sz="2000" b="1" dirty="0" err="1">
                <a:solidFill>
                  <a:srgbClr val="FF0000"/>
                </a:solidFill>
                <a:latin typeface="Times New Roman" panose="02020603050405020304" pitchFamily="18" charset="0"/>
                <a:cs typeface="Times New Roman" panose="02020603050405020304" pitchFamily="18" charset="0"/>
              </a:rPr>
              <a:t>+</a:t>
            </a:r>
            <a:r>
              <a:rPr lang="en-US" sz="2000" b="1" i="1" dirty="0" err="1">
                <a:solidFill>
                  <a:srgbClr val="FF0000"/>
                </a:solidFill>
                <a:latin typeface="Times New Roman" panose="02020603050405020304" pitchFamily="18" charset="0"/>
                <a:cs typeface="Times New Roman" panose="02020603050405020304" pitchFamily="18" charset="0"/>
              </a:rPr>
              <a:t>l</a:t>
            </a:r>
            <a:r>
              <a:rPr lang="en-US" sz="2000" b="1"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dirty="0">
                <a:solidFill>
                  <a:srgbClr val="FF0000"/>
                </a:solidFill>
                <a:latin typeface="Times New Roman" panose="02020603050405020304" pitchFamily="18" charset="0"/>
                <a:cs typeface="Times New Roman" panose="02020603050405020304" pitchFamily="18" charset="0"/>
              </a:rPr>
              <a:t>(</a:t>
            </a:r>
            <a:r>
              <a:rPr lang="en-US" i="1" dirty="0">
                <a:solidFill>
                  <a:srgbClr val="FF0000"/>
                </a:solidFill>
                <a:latin typeface="Times New Roman" panose="02020603050405020304" pitchFamily="18" charset="0"/>
                <a:cs typeface="Times New Roman" panose="02020603050405020304" pitchFamily="18" charset="0"/>
              </a:rPr>
              <a:t>0kl</a:t>
            </a:r>
            <a:r>
              <a:rPr lang="en-US" dirty="0">
                <a:solidFill>
                  <a:srgbClr val="FF0000"/>
                </a:solidFill>
                <a:latin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cs typeface="Times New Roman" panose="02020603050405020304" pitchFamily="18" charset="0"/>
              </a:rPr>
              <a:t>k</a:t>
            </a:r>
            <a:r>
              <a:rPr lang="en-US" dirty="0" err="1">
                <a:solidFill>
                  <a:srgbClr val="FF0000"/>
                </a:solidFill>
                <a:latin typeface="Times New Roman" panose="02020603050405020304" pitchFamily="18" charset="0"/>
                <a:cs typeface="Times New Roman" panose="02020603050405020304" pitchFamily="18" charset="0"/>
              </a:rPr>
              <a:t>+</a:t>
            </a:r>
            <a:r>
              <a:rPr lang="en-US" i="1" dirty="0" err="1">
                <a:solidFill>
                  <a:srgbClr val="FF0000"/>
                </a:solidFill>
                <a:latin typeface="Times New Roman" panose="02020603050405020304" pitchFamily="18" charset="0"/>
                <a:cs typeface="Times New Roman" panose="02020603050405020304" pitchFamily="18" charset="0"/>
              </a:rPr>
              <a:t>l</a:t>
            </a:r>
            <a:r>
              <a:rPr lang="en-US" dirty="0">
                <a:solidFill>
                  <a:srgbClr val="FF0000"/>
                </a:solidFill>
                <a:latin typeface="Times New Roman" panose="02020603050405020304" pitchFamily="18" charset="0"/>
                <a:cs typeface="Times New Roman" panose="02020603050405020304" pitchFamily="18" charset="0"/>
              </a:rPr>
              <a:t>=2n+1</a:t>
            </a:r>
            <a:endParaRPr lang="en-US" dirty="0">
              <a:solidFill>
                <a:srgbClr val="FF0000"/>
              </a:solidFill>
              <a:latin typeface="Times New Roman" panose="02020603050405020304" pitchFamily="18" charset="0"/>
              <a:cs typeface="Times New Roman" panose="02020603050405020304" pitchFamily="18" charset="0"/>
            </a:endParaRPr>
          </a:p>
          <a:p>
            <a:r>
              <a:rPr lang="en-US" dirty="0">
                <a:solidFill>
                  <a:srgbClr val="FF0000"/>
                </a:solidFill>
                <a:latin typeface="Times New Roman" panose="02020603050405020304" pitchFamily="18" charset="0"/>
                <a:cs typeface="Times New Roman" panose="02020603050405020304" pitchFamily="18" charset="0"/>
              </a:rPr>
              <a:t>(</a:t>
            </a:r>
            <a:r>
              <a:rPr lang="en-US" i="1" dirty="0">
                <a:solidFill>
                  <a:srgbClr val="FF0000"/>
                </a:solidFill>
                <a:latin typeface="Times New Roman" panose="02020603050405020304" pitchFamily="18" charset="0"/>
                <a:cs typeface="Times New Roman" panose="02020603050405020304" pitchFamily="18" charset="0"/>
              </a:rPr>
              <a:t>h0l</a:t>
            </a:r>
            <a:r>
              <a:rPr lang="en-US" dirty="0">
                <a:solidFill>
                  <a:srgbClr val="FF0000"/>
                </a:solidFill>
                <a:latin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cs typeface="Times New Roman" panose="02020603050405020304" pitchFamily="18" charset="0"/>
              </a:rPr>
              <a:t>h</a:t>
            </a:r>
            <a:r>
              <a:rPr lang="en-US" dirty="0" err="1">
                <a:solidFill>
                  <a:srgbClr val="FF0000"/>
                </a:solidFill>
                <a:latin typeface="Times New Roman" panose="02020603050405020304" pitchFamily="18" charset="0"/>
                <a:cs typeface="Times New Roman" panose="02020603050405020304" pitchFamily="18" charset="0"/>
              </a:rPr>
              <a:t>+</a:t>
            </a:r>
            <a:r>
              <a:rPr lang="en-US" i="1" dirty="0" err="1">
                <a:solidFill>
                  <a:srgbClr val="FF0000"/>
                </a:solidFill>
                <a:latin typeface="Times New Roman" panose="02020603050405020304" pitchFamily="18" charset="0"/>
                <a:cs typeface="Times New Roman" panose="02020603050405020304" pitchFamily="18" charset="0"/>
              </a:rPr>
              <a:t>l</a:t>
            </a:r>
            <a:r>
              <a:rPr lang="en-US" dirty="0">
                <a:solidFill>
                  <a:srgbClr val="FF0000"/>
                </a:solidFill>
                <a:latin typeface="Times New Roman" panose="02020603050405020304" pitchFamily="18" charset="0"/>
                <a:cs typeface="Times New Roman" panose="02020603050405020304" pitchFamily="18" charset="0"/>
              </a:rPr>
              <a:t>=2n+1</a:t>
            </a:r>
            <a:endParaRPr lang="en-US" dirty="0">
              <a:solidFill>
                <a:srgbClr val="FF0000"/>
              </a:solidFill>
              <a:latin typeface="Times New Roman" panose="02020603050405020304" pitchFamily="18" charset="0"/>
              <a:cs typeface="Times New Roman" panose="02020603050405020304" pitchFamily="18" charset="0"/>
            </a:endParaRPr>
          </a:p>
          <a:p>
            <a:r>
              <a:rPr lang="en-US" dirty="0">
                <a:solidFill>
                  <a:srgbClr val="FF0000"/>
                </a:solidFill>
                <a:latin typeface="Times New Roman" panose="02020603050405020304" pitchFamily="18" charset="0"/>
                <a:cs typeface="Times New Roman" panose="02020603050405020304" pitchFamily="18" charset="0"/>
              </a:rPr>
              <a:t>(</a:t>
            </a:r>
            <a:r>
              <a:rPr lang="en-US" i="1" dirty="0">
                <a:solidFill>
                  <a:srgbClr val="FF0000"/>
                </a:solidFill>
                <a:latin typeface="Times New Roman" panose="02020603050405020304" pitchFamily="18" charset="0"/>
                <a:cs typeface="Times New Roman" panose="02020603050405020304" pitchFamily="18" charset="0"/>
              </a:rPr>
              <a:t>hk0</a:t>
            </a:r>
            <a:r>
              <a:rPr lang="en-US" dirty="0">
                <a:solidFill>
                  <a:srgbClr val="FF0000"/>
                </a:solidFill>
                <a:latin typeface="Times New Roman" panose="02020603050405020304" pitchFamily="18" charset="0"/>
                <a:cs typeface="Times New Roman" panose="02020603050405020304" pitchFamily="18" charset="0"/>
              </a:rPr>
              <a:t>): </a:t>
            </a:r>
            <a:r>
              <a:rPr lang="en-US" i="1" dirty="0" err="1">
                <a:solidFill>
                  <a:srgbClr val="FF0000"/>
                </a:solidFill>
                <a:latin typeface="Times New Roman" panose="02020603050405020304" pitchFamily="18" charset="0"/>
                <a:cs typeface="Times New Roman" panose="02020603050405020304" pitchFamily="18" charset="0"/>
              </a:rPr>
              <a:t>h</a:t>
            </a:r>
            <a:r>
              <a:rPr lang="en-US" dirty="0" err="1">
                <a:solidFill>
                  <a:srgbClr val="FF0000"/>
                </a:solidFill>
                <a:latin typeface="Times New Roman" panose="02020603050405020304" pitchFamily="18" charset="0"/>
                <a:cs typeface="Times New Roman" panose="02020603050405020304" pitchFamily="18" charset="0"/>
              </a:rPr>
              <a:t>+</a:t>
            </a:r>
            <a:r>
              <a:rPr lang="en-US" i="1" dirty="0" err="1">
                <a:solidFill>
                  <a:srgbClr val="FF0000"/>
                </a:solidFill>
                <a:latin typeface="Times New Roman" panose="02020603050405020304" pitchFamily="18" charset="0"/>
                <a:cs typeface="Times New Roman" panose="02020603050405020304" pitchFamily="18" charset="0"/>
              </a:rPr>
              <a:t>k</a:t>
            </a:r>
            <a:r>
              <a:rPr lang="en-US" dirty="0">
                <a:solidFill>
                  <a:srgbClr val="FF0000"/>
                </a:solidFill>
                <a:latin typeface="Times New Roman" panose="02020603050405020304" pitchFamily="18" charset="0"/>
                <a:cs typeface="Times New Roman" panose="02020603050405020304" pitchFamily="18" charset="0"/>
              </a:rPr>
              <a:t>=2n+1</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6" name="TextBox 35"/>
          <p:cNvSpPr txBox="1"/>
          <p:nvPr/>
        </p:nvSpPr>
        <p:spPr>
          <a:xfrm>
            <a:off x="9814196" y="1071922"/>
            <a:ext cx="1527982" cy="923330"/>
          </a:xfrm>
          <a:prstGeom prst="rect">
            <a:avLst/>
          </a:prstGeom>
          <a:noFill/>
        </p:spPr>
        <p:txBody>
          <a:bodyPr wrap="none" rtlCol="0">
            <a:spAutoFit/>
          </a:bodyPr>
          <a:lstStyle/>
          <a:p>
            <a:r>
              <a:rPr lang="en-US" dirty="0">
                <a:solidFill>
                  <a:srgbClr val="FF0000"/>
                </a:solidFill>
                <a:latin typeface="Times New Roman" panose="02020603050405020304" pitchFamily="18" charset="0"/>
                <a:cs typeface="Times New Roman" panose="02020603050405020304" pitchFamily="18" charset="0"/>
              </a:rPr>
              <a:t>(</a:t>
            </a:r>
            <a:r>
              <a:rPr lang="en-US" i="1" dirty="0">
                <a:solidFill>
                  <a:srgbClr val="FF0000"/>
                </a:solidFill>
                <a:latin typeface="Times New Roman" panose="02020603050405020304" pitchFamily="18" charset="0"/>
                <a:cs typeface="Times New Roman" panose="02020603050405020304" pitchFamily="18" charset="0"/>
              </a:rPr>
              <a:t>00l</a:t>
            </a:r>
            <a:r>
              <a:rPr lang="en-US" dirty="0">
                <a:solidFill>
                  <a:srgbClr val="FF0000"/>
                </a:solidFill>
                <a:latin typeface="Times New Roman" panose="02020603050405020304" pitchFamily="18" charset="0"/>
                <a:cs typeface="Times New Roman" panose="02020603050405020304" pitchFamily="18" charset="0"/>
              </a:rPr>
              <a:t>): </a:t>
            </a:r>
            <a:r>
              <a:rPr lang="en-US" i="1" dirty="0">
                <a:solidFill>
                  <a:srgbClr val="FF0000"/>
                </a:solidFill>
                <a:latin typeface="Times New Roman" panose="02020603050405020304" pitchFamily="18" charset="0"/>
                <a:cs typeface="Times New Roman" panose="02020603050405020304" pitchFamily="18" charset="0"/>
              </a:rPr>
              <a:t>l</a:t>
            </a:r>
            <a:r>
              <a:rPr lang="en-US" dirty="0">
                <a:solidFill>
                  <a:srgbClr val="FF0000"/>
                </a:solidFill>
                <a:latin typeface="Times New Roman" panose="02020603050405020304" pitchFamily="18" charset="0"/>
                <a:cs typeface="Times New Roman" panose="02020603050405020304" pitchFamily="18" charset="0"/>
              </a:rPr>
              <a:t>=2n+1</a:t>
            </a:r>
            <a:endParaRPr lang="en-US" dirty="0">
              <a:solidFill>
                <a:srgbClr val="FF0000"/>
              </a:solidFill>
              <a:latin typeface="Times New Roman" panose="02020603050405020304" pitchFamily="18" charset="0"/>
              <a:cs typeface="Times New Roman" panose="02020603050405020304" pitchFamily="18" charset="0"/>
            </a:endParaRPr>
          </a:p>
          <a:p>
            <a:r>
              <a:rPr lang="en-US" dirty="0">
                <a:solidFill>
                  <a:srgbClr val="FF0000"/>
                </a:solidFill>
                <a:latin typeface="Times New Roman" panose="02020603050405020304" pitchFamily="18" charset="0"/>
                <a:cs typeface="Times New Roman" panose="02020603050405020304" pitchFamily="18" charset="0"/>
              </a:rPr>
              <a:t>(</a:t>
            </a:r>
            <a:r>
              <a:rPr lang="en-US" i="1" dirty="0">
                <a:solidFill>
                  <a:srgbClr val="FF0000"/>
                </a:solidFill>
                <a:latin typeface="Times New Roman" panose="02020603050405020304" pitchFamily="18" charset="0"/>
                <a:cs typeface="Times New Roman" panose="02020603050405020304" pitchFamily="18" charset="0"/>
              </a:rPr>
              <a:t>0k0</a:t>
            </a:r>
            <a:r>
              <a:rPr lang="en-US" dirty="0">
                <a:solidFill>
                  <a:srgbClr val="FF0000"/>
                </a:solidFill>
                <a:latin typeface="Times New Roman" panose="02020603050405020304" pitchFamily="18" charset="0"/>
                <a:cs typeface="Times New Roman" panose="02020603050405020304" pitchFamily="18" charset="0"/>
              </a:rPr>
              <a:t>): </a:t>
            </a:r>
            <a:r>
              <a:rPr lang="en-US" i="1" dirty="0">
                <a:solidFill>
                  <a:srgbClr val="FF0000"/>
                </a:solidFill>
                <a:latin typeface="Times New Roman" panose="02020603050405020304" pitchFamily="18" charset="0"/>
                <a:cs typeface="Times New Roman" panose="02020603050405020304" pitchFamily="18" charset="0"/>
              </a:rPr>
              <a:t>k</a:t>
            </a:r>
            <a:r>
              <a:rPr lang="en-US" dirty="0">
                <a:solidFill>
                  <a:srgbClr val="FF0000"/>
                </a:solidFill>
                <a:latin typeface="Times New Roman" panose="02020603050405020304" pitchFamily="18" charset="0"/>
                <a:cs typeface="Times New Roman" panose="02020603050405020304" pitchFamily="18" charset="0"/>
              </a:rPr>
              <a:t>=2n+1</a:t>
            </a:r>
            <a:endParaRPr lang="en-US" dirty="0">
              <a:solidFill>
                <a:srgbClr val="FF0000"/>
              </a:solidFill>
              <a:latin typeface="Times New Roman" panose="02020603050405020304" pitchFamily="18" charset="0"/>
              <a:cs typeface="Times New Roman" panose="02020603050405020304" pitchFamily="18" charset="0"/>
            </a:endParaRPr>
          </a:p>
          <a:p>
            <a:r>
              <a:rPr lang="en-US" dirty="0">
                <a:solidFill>
                  <a:srgbClr val="FF0000"/>
                </a:solidFill>
                <a:latin typeface="Times New Roman" panose="02020603050405020304" pitchFamily="18" charset="0"/>
                <a:cs typeface="Times New Roman" panose="02020603050405020304" pitchFamily="18" charset="0"/>
              </a:rPr>
              <a:t>(</a:t>
            </a:r>
            <a:r>
              <a:rPr lang="en-US" i="1" dirty="0">
                <a:solidFill>
                  <a:srgbClr val="FF0000"/>
                </a:solidFill>
                <a:latin typeface="Times New Roman" panose="02020603050405020304" pitchFamily="18" charset="0"/>
                <a:cs typeface="Times New Roman" panose="02020603050405020304" pitchFamily="18" charset="0"/>
              </a:rPr>
              <a:t>h00</a:t>
            </a:r>
            <a:r>
              <a:rPr lang="en-US" dirty="0">
                <a:solidFill>
                  <a:srgbClr val="FF0000"/>
                </a:solidFill>
                <a:latin typeface="Times New Roman" panose="02020603050405020304" pitchFamily="18" charset="0"/>
                <a:cs typeface="Times New Roman" panose="02020603050405020304" pitchFamily="18" charset="0"/>
              </a:rPr>
              <a:t>): </a:t>
            </a:r>
            <a:r>
              <a:rPr lang="en-US" i="1" dirty="0">
                <a:solidFill>
                  <a:srgbClr val="FF0000"/>
                </a:solidFill>
                <a:latin typeface="Times New Roman" panose="02020603050405020304" pitchFamily="18" charset="0"/>
                <a:cs typeface="Times New Roman" panose="02020603050405020304" pitchFamily="18" charset="0"/>
              </a:rPr>
              <a:t>h</a:t>
            </a:r>
            <a:r>
              <a:rPr lang="en-US" dirty="0">
                <a:solidFill>
                  <a:srgbClr val="FF0000"/>
                </a:solidFill>
                <a:latin typeface="Times New Roman" panose="02020603050405020304" pitchFamily="18" charset="0"/>
                <a:cs typeface="Times New Roman" panose="02020603050405020304" pitchFamily="18" charset="0"/>
              </a:rPr>
              <a:t>=2n+1</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7" name="TextBox 36"/>
          <p:cNvSpPr txBox="1"/>
          <p:nvPr/>
        </p:nvSpPr>
        <p:spPr>
          <a:xfrm>
            <a:off x="913535" y="1159853"/>
            <a:ext cx="324128" cy="523220"/>
          </a:xfrm>
          <a:prstGeom prst="rect">
            <a:avLst/>
          </a:prstGeom>
          <a:noFill/>
        </p:spPr>
        <p:txBody>
          <a:bodyPr wrap="none" rtlCol="0">
            <a:spAutoFit/>
          </a:bodyPr>
          <a:lstStyle/>
          <a:p>
            <a:r>
              <a:rPr lang="en-US" sz="2800" b="1" i="1" dirty="0">
                <a:solidFill>
                  <a:schemeClr val="accent6">
                    <a:lumMod val="75000"/>
                  </a:schemeClr>
                </a:solidFill>
                <a:latin typeface="Times New Roman" panose="02020603050405020304" pitchFamily="18" charset="0"/>
                <a:cs typeface="Times New Roman" panose="02020603050405020304" pitchFamily="18" charset="0"/>
              </a:rPr>
              <a:t>I</a:t>
            </a:r>
            <a:endParaRPr lang="en-US" sz="2800" b="1" i="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8" name="TextBox 37"/>
          <p:cNvSpPr txBox="1"/>
          <p:nvPr/>
        </p:nvSpPr>
        <p:spPr>
          <a:xfrm>
            <a:off x="5855289" y="945281"/>
            <a:ext cx="742315" cy="953135"/>
          </a:xfrm>
          <a:prstGeom prst="rect">
            <a:avLst/>
          </a:prstGeom>
          <a:noFill/>
        </p:spPr>
        <p:txBody>
          <a:bodyPr wrap="non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P</a:t>
            </a:r>
            <a:r>
              <a:rPr lang="en-US" sz="2800" b="1" i="1" baseline="-25000" dirty="0">
                <a:solidFill>
                  <a:srgbClr val="FF0000"/>
                </a:solidFill>
                <a:latin typeface="Times New Roman" panose="02020603050405020304" pitchFamily="18" charset="0"/>
                <a:cs typeface="Times New Roman" panose="02020603050405020304" pitchFamily="18" charset="0"/>
              </a:rPr>
              <a:t>I</a:t>
            </a:r>
            <a:endParaRPr lang="en-US" sz="2800" b="1" i="1" baseline="-25000" dirty="0">
              <a:solidFill>
                <a:srgbClr val="FF0000"/>
              </a:solidFill>
              <a:latin typeface="Times New Roman" panose="02020603050405020304" pitchFamily="18" charset="0"/>
              <a:cs typeface="Times New Roman" panose="02020603050405020304" pitchFamily="18" charset="0"/>
            </a:endParaRPr>
          </a:p>
          <a:p>
            <a:r>
              <a:rPr lang="en-US" sz="2800" b="1" dirty="0">
                <a:solidFill>
                  <a:srgbClr val="FF0000"/>
                </a:solidFill>
                <a:latin typeface="Times New Roman" panose="02020603050405020304" pitchFamily="18" charset="0"/>
                <a:cs typeface="Times New Roman" panose="02020603050405020304" pitchFamily="18" charset="0"/>
              </a:rPr>
              <a:t>(</a:t>
            </a:r>
            <a:r>
              <a:rPr lang="en-US" sz="2800" b="1" i="1" dirty="0">
                <a:solidFill>
                  <a:srgbClr val="FF0000"/>
                </a:solidFill>
                <a:latin typeface="Times New Roman" panose="02020603050405020304" pitchFamily="18" charset="0"/>
                <a:cs typeface="Times New Roman" panose="02020603050405020304" pitchFamily="18" charset="0"/>
              </a:rPr>
              <a:t>I</a:t>
            </a:r>
            <a:r>
              <a:rPr lang="en-US" sz="2800" b="1" i="1" dirty="0">
                <a:solidFill>
                  <a:srgbClr val="FF0000"/>
                </a:solidFill>
                <a:latin typeface="Arial" panose="020B0604020202020204" pitchFamily="34" charset="0"/>
                <a:cs typeface="Arial" panose="020B0604020202020204" pitchFamily="34" charset="0"/>
              </a:rPr>
              <a:t>’ </a:t>
            </a:r>
            <a:r>
              <a:rPr lang="en-US" sz="2800" b="1" dirty="0">
                <a:solidFill>
                  <a:srgbClr val="FF0000"/>
                </a:solidFill>
                <a:latin typeface="Times New Roman" panose="02020603050405020304" pitchFamily="18" charset="0"/>
                <a:cs typeface="Times New Roman" panose="02020603050405020304" pitchFamily="18" charset="0"/>
              </a:rPr>
              <a:t>)</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39" name="Rectangle 7"/>
          <p:cNvSpPr/>
          <p:nvPr/>
        </p:nvSpPr>
        <p:spPr>
          <a:xfrm>
            <a:off x="0" y="3810"/>
            <a:ext cx="12192000" cy="65786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文本框 39"/>
          <p:cNvSpPr txBox="1"/>
          <p:nvPr/>
        </p:nvSpPr>
        <p:spPr>
          <a:xfrm>
            <a:off x="2204228" y="101926"/>
            <a:ext cx="7538720" cy="460375"/>
          </a:xfrm>
          <a:prstGeom prst="rect">
            <a:avLst/>
          </a:prstGeom>
          <a:noFill/>
        </p:spPr>
        <p:txBody>
          <a:bodyPr wrap="none" rtlCol="0">
            <a:spAutoFit/>
          </a:bodyPr>
          <a:lstStyle/>
          <a:p>
            <a:r>
              <a:rPr lang="en-US" altLang="zh-CN" sz="2400" b="1" dirty="0">
                <a:solidFill>
                  <a:srgbClr val="C00000"/>
                </a:solidFill>
                <a:latin typeface="Arial" panose="020B0604020202020204" pitchFamily="34" charset="0"/>
                <a:cs typeface="Arial" panose="020B0604020202020204" pitchFamily="34" charset="0"/>
              </a:rPr>
              <a:t>Reflection Conditions for Magnetic lattices </a:t>
            </a:r>
            <a:r>
              <a:rPr lang="en-US" altLang="zh-CN" sz="2400" b="1" i="1" dirty="0">
                <a:solidFill>
                  <a:srgbClr val="0070C0"/>
                </a:solidFill>
                <a:latin typeface="Times New Roman" panose="02020603050405020304" pitchFamily="18" charset="0"/>
                <a:cs typeface="Times New Roman" panose="02020603050405020304" pitchFamily="18" charset="0"/>
              </a:rPr>
              <a:t>I</a:t>
            </a:r>
            <a:r>
              <a:rPr lang="en-US" altLang="zh-CN" sz="2400" b="1" dirty="0">
                <a:solidFill>
                  <a:srgbClr val="C00000"/>
                </a:solidFill>
                <a:latin typeface="Arial" panose="020B0604020202020204" pitchFamily="34" charset="0"/>
                <a:cs typeface="Arial" panose="020B0604020202020204" pitchFamily="34" charset="0"/>
              </a:rPr>
              <a:t> and </a:t>
            </a:r>
            <a:r>
              <a:rPr lang="en-US" altLang="zh-CN" sz="2400" b="1" i="1" dirty="0">
                <a:solidFill>
                  <a:srgbClr val="FF0000"/>
                </a:solidFill>
                <a:latin typeface="Times New Roman" panose="02020603050405020304" pitchFamily="18" charset="0"/>
                <a:cs typeface="Times New Roman" panose="02020603050405020304" pitchFamily="18" charset="0"/>
              </a:rPr>
              <a:t>P</a:t>
            </a:r>
            <a:r>
              <a:rPr lang="en-US" altLang="zh-CN" sz="2400" b="1" i="1" baseline="-25000" dirty="0">
                <a:solidFill>
                  <a:srgbClr val="FF0000"/>
                </a:solidFill>
                <a:latin typeface="Times New Roman" panose="02020603050405020304" pitchFamily="18" charset="0"/>
                <a:cs typeface="Times New Roman" panose="02020603050405020304" pitchFamily="18" charset="0"/>
              </a:rPr>
              <a:t>I</a:t>
            </a:r>
            <a:endParaRPr lang="en-US" altLang="zh-CN" sz="2400" b="1" i="1" baseline="-25000" dirty="0">
              <a:solidFill>
                <a:srgbClr val="FF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41" name="TextBox 40"/>
          <p:cNvSpPr txBox="1"/>
          <p:nvPr/>
        </p:nvSpPr>
        <p:spPr>
          <a:xfrm>
            <a:off x="6031945" y="2164733"/>
            <a:ext cx="5294887" cy="2031325"/>
          </a:xfrm>
          <a:prstGeom prst="rect">
            <a:avLst/>
          </a:prstGeom>
          <a:noFill/>
        </p:spPr>
        <p:txBody>
          <a:bodyPr wrap="square" rtlCol="0">
            <a:spAutoFit/>
          </a:bodyPr>
          <a:lstStyle/>
          <a:p>
            <a:pPr marL="285750" indent="-285750" algn="just">
              <a:buFont typeface="Arial" panose="020B0604020202020204" pitchFamily="34" charset="0"/>
              <a:buChar char="•"/>
            </a:pPr>
            <a:r>
              <a:rPr lang="en-US" dirty="0">
                <a:solidFill>
                  <a:schemeClr val="accent2"/>
                </a:solidFill>
                <a:latin typeface="Times New Roman" panose="02020603050405020304" pitchFamily="18" charset="0"/>
                <a:cs typeface="Times New Roman" panose="02020603050405020304" pitchFamily="18" charset="0"/>
              </a:rPr>
              <a:t>The body </a:t>
            </a:r>
            <a:r>
              <a:rPr lang="en-US" dirty="0" err="1">
                <a:solidFill>
                  <a:schemeClr val="accent2"/>
                </a:solidFill>
                <a:latin typeface="Times New Roman" panose="02020603050405020304" pitchFamily="18" charset="0"/>
                <a:cs typeface="Times New Roman" panose="02020603050405020304" pitchFamily="18" charset="0"/>
              </a:rPr>
              <a:t>centred</a:t>
            </a:r>
            <a:r>
              <a:rPr lang="en-US" dirty="0">
                <a:solidFill>
                  <a:schemeClr val="accent2"/>
                </a:solidFill>
                <a:latin typeface="Times New Roman" panose="02020603050405020304" pitchFamily="18" charset="0"/>
                <a:cs typeface="Times New Roman" panose="02020603050405020304" pitchFamily="18" charset="0"/>
              </a:rPr>
              <a:t> lattice </a:t>
            </a:r>
            <a:r>
              <a:rPr lang="en-US" b="1" i="1" dirty="0">
                <a:solidFill>
                  <a:schemeClr val="accent2"/>
                </a:solidFill>
                <a:latin typeface="Times New Roman" panose="02020603050405020304" pitchFamily="18" charset="0"/>
                <a:cs typeface="Times New Roman" panose="02020603050405020304" pitchFamily="18" charset="0"/>
              </a:rPr>
              <a:t>I</a:t>
            </a:r>
            <a:r>
              <a:rPr lang="en-US" dirty="0">
                <a:solidFill>
                  <a:schemeClr val="accent2"/>
                </a:solidFill>
                <a:latin typeface="Times New Roman" panose="02020603050405020304" pitchFamily="18" charset="0"/>
                <a:cs typeface="Times New Roman" panose="02020603050405020304" pitchFamily="18" charset="0"/>
              </a:rPr>
              <a:t> has </a:t>
            </a:r>
            <a:r>
              <a:rPr lang="en-US" dirty="0" err="1">
                <a:solidFill>
                  <a:schemeClr val="accent2"/>
                </a:solidFill>
                <a:latin typeface="Times New Roman" panose="02020603050405020304" pitchFamily="18" charset="0"/>
                <a:cs typeface="Times New Roman" panose="02020603050405020304" pitchFamily="18" charset="0"/>
              </a:rPr>
              <a:t>ferromagnetics</a:t>
            </a:r>
            <a:r>
              <a:rPr lang="en-US" dirty="0">
                <a:solidFill>
                  <a:schemeClr val="accent2"/>
                </a:solidFill>
                <a:latin typeface="Times New Roman" panose="02020603050405020304" pitchFamily="18" charset="0"/>
                <a:cs typeface="Times New Roman" panose="02020603050405020304" pitchFamily="18" charset="0"/>
              </a:rPr>
              <a:t> with the general reflection condition is </a:t>
            </a:r>
            <a:r>
              <a:rPr lang="en-US" b="1" i="1" dirty="0" err="1">
                <a:solidFill>
                  <a:schemeClr val="accent2"/>
                </a:solidFill>
                <a:latin typeface="Times New Roman" panose="02020603050405020304" pitchFamily="18" charset="0"/>
                <a:cs typeface="Times New Roman" panose="02020603050405020304" pitchFamily="18" charset="0"/>
              </a:rPr>
              <a:t>h</a:t>
            </a:r>
            <a:r>
              <a:rPr lang="en-US" b="1" dirty="0" err="1">
                <a:solidFill>
                  <a:schemeClr val="accent2"/>
                </a:solidFill>
                <a:latin typeface="Times New Roman" panose="02020603050405020304" pitchFamily="18" charset="0"/>
                <a:cs typeface="Times New Roman" panose="02020603050405020304" pitchFamily="18" charset="0"/>
              </a:rPr>
              <a:t>+</a:t>
            </a:r>
            <a:r>
              <a:rPr lang="en-US" b="1" i="1" dirty="0" err="1">
                <a:solidFill>
                  <a:schemeClr val="accent2"/>
                </a:solidFill>
                <a:latin typeface="Times New Roman" panose="02020603050405020304" pitchFamily="18" charset="0"/>
                <a:cs typeface="Times New Roman" panose="02020603050405020304" pitchFamily="18" charset="0"/>
              </a:rPr>
              <a:t>k</a:t>
            </a:r>
            <a:r>
              <a:rPr lang="en-US" b="1" dirty="0" err="1">
                <a:solidFill>
                  <a:schemeClr val="accent2"/>
                </a:solidFill>
                <a:latin typeface="Times New Roman" panose="02020603050405020304" pitchFamily="18" charset="0"/>
                <a:cs typeface="Times New Roman" panose="02020603050405020304" pitchFamily="18" charset="0"/>
              </a:rPr>
              <a:t>+</a:t>
            </a:r>
            <a:r>
              <a:rPr lang="en-US" b="1" i="1" dirty="0" err="1">
                <a:solidFill>
                  <a:schemeClr val="accent2"/>
                </a:solidFill>
                <a:latin typeface="Times New Roman" panose="02020603050405020304" pitchFamily="18" charset="0"/>
                <a:cs typeface="Times New Roman" panose="02020603050405020304" pitchFamily="18" charset="0"/>
              </a:rPr>
              <a:t>l</a:t>
            </a:r>
            <a:r>
              <a:rPr lang="en-US" b="1" dirty="0">
                <a:solidFill>
                  <a:schemeClr val="accent2"/>
                </a:solidFill>
                <a:latin typeface="Times New Roman" panose="02020603050405020304" pitchFamily="18" charset="0"/>
                <a:cs typeface="Times New Roman" panose="02020603050405020304" pitchFamily="18" charset="0"/>
              </a:rPr>
              <a:t>=2n</a:t>
            </a:r>
            <a:r>
              <a:rPr lang="en-US" dirty="0">
                <a:solidFill>
                  <a:schemeClr val="accent2"/>
                </a:solidFill>
                <a:latin typeface="Times New Roman" panose="02020603050405020304" pitchFamily="18" charset="0"/>
                <a:cs typeface="Times New Roman" panose="02020603050405020304" pitchFamily="18" charset="0"/>
              </a:rPr>
              <a:t>, the same the nuclear one.</a:t>
            </a:r>
            <a:endParaRPr lang="en-US" dirty="0">
              <a:solidFill>
                <a:schemeClr val="accent2"/>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dirty="0">
                <a:solidFill>
                  <a:schemeClr val="accent2"/>
                </a:solidFill>
                <a:latin typeface="Times New Roman" panose="02020603050405020304" pitchFamily="18" charset="0"/>
                <a:cs typeface="Times New Roman" panose="02020603050405020304" pitchFamily="18" charset="0"/>
              </a:rPr>
              <a:t>The primed body </a:t>
            </a:r>
            <a:r>
              <a:rPr lang="en-US" dirty="0" err="1">
                <a:solidFill>
                  <a:schemeClr val="accent2"/>
                </a:solidFill>
                <a:latin typeface="Times New Roman" panose="02020603050405020304" pitchFamily="18" charset="0"/>
                <a:cs typeface="Times New Roman" panose="02020603050405020304" pitchFamily="18" charset="0"/>
              </a:rPr>
              <a:t>centred</a:t>
            </a:r>
            <a:r>
              <a:rPr lang="en-US" dirty="0">
                <a:solidFill>
                  <a:schemeClr val="accent2"/>
                </a:solidFill>
                <a:latin typeface="Times New Roman" panose="02020603050405020304" pitchFamily="18" charset="0"/>
                <a:cs typeface="Times New Roman" panose="02020603050405020304" pitchFamily="18" charset="0"/>
              </a:rPr>
              <a:t> lattice </a:t>
            </a:r>
            <a:r>
              <a:rPr lang="en-US" b="1" i="1" dirty="0">
                <a:solidFill>
                  <a:schemeClr val="accent2"/>
                </a:solidFill>
                <a:latin typeface="Times New Roman" panose="02020603050405020304" pitchFamily="18" charset="0"/>
                <a:cs typeface="Times New Roman" panose="02020603050405020304" pitchFamily="18" charset="0"/>
              </a:rPr>
              <a:t>I’</a:t>
            </a:r>
            <a:r>
              <a:rPr lang="en-US" dirty="0">
                <a:solidFill>
                  <a:schemeClr val="accent2"/>
                </a:solidFill>
                <a:latin typeface="Times New Roman" panose="02020603050405020304" pitchFamily="18" charset="0"/>
                <a:cs typeface="Times New Roman" panose="02020603050405020304" pitchFamily="18" charset="0"/>
              </a:rPr>
              <a:t> or </a:t>
            </a:r>
            <a:r>
              <a:rPr lang="en-US" b="1" i="1" dirty="0">
                <a:solidFill>
                  <a:schemeClr val="accent2"/>
                </a:solidFill>
                <a:latin typeface="Times New Roman" panose="02020603050405020304" pitchFamily="18" charset="0"/>
                <a:cs typeface="Times New Roman" panose="02020603050405020304" pitchFamily="18" charset="0"/>
              </a:rPr>
              <a:t>P</a:t>
            </a:r>
            <a:r>
              <a:rPr lang="en-US" b="1" i="1" baseline="-25000" dirty="0">
                <a:solidFill>
                  <a:schemeClr val="accent2"/>
                </a:solidFill>
                <a:latin typeface="Times New Roman" panose="02020603050405020304" pitchFamily="18" charset="0"/>
                <a:cs typeface="Times New Roman" panose="02020603050405020304" pitchFamily="18" charset="0"/>
              </a:rPr>
              <a:t>I</a:t>
            </a:r>
            <a:r>
              <a:rPr lang="en-US" dirty="0">
                <a:solidFill>
                  <a:schemeClr val="accent2"/>
                </a:solidFill>
                <a:latin typeface="Times New Roman" panose="02020603050405020304" pitchFamily="18" charset="0"/>
                <a:cs typeface="Times New Roman" panose="02020603050405020304" pitchFamily="18" charset="0"/>
              </a:rPr>
              <a:t> has </a:t>
            </a:r>
            <a:r>
              <a:rPr lang="en-US" dirty="0" err="1">
                <a:solidFill>
                  <a:schemeClr val="accent2"/>
                </a:solidFill>
                <a:latin typeface="Times New Roman" panose="02020603050405020304" pitchFamily="18" charset="0"/>
                <a:cs typeface="Times New Roman" panose="02020603050405020304" pitchFamily="18" charset="0"/>
              </a:rPr>
              <a:t>antifferromagnetics</a:t>
            </a:r>
            <a:r>
              <a:rPr lang="en-US" dirty="0">
                <a:solidFill>
                  <a:schemeClr val="accent2"/>
                </a:solidFill>
                <a:latin typeface="Times New Roman" panose="02020603050405020304" pitchFamily="18" charset="0"/>
                <a:cs typeface="Times New Roman" panose="02020603050405020304" pitchFamily="18" charset="0"/>
              </a:rPr>
              <a:t>, </a:t>
            </a:r>
            <a:r>
              <a:rPr lang="en-US" i="1" dirty="0">
                <a:solidFill>
                  <a:schemeClr val="accent2"/>
                </a:solidFill>
                <a:latin typeface="Times New Roman" panose="02020603050405020304" pitchFamily="18" charset="0"/>
                <a:cs typeface="Times New Roman" panose="02020603050405020304" pitchFamily="18" charset="0"/>
              </a:rPr>
              <a:t>i.e. </a:t>
            </a:r>
            <a:r>
              <a:rPr lang="en-US" dirty="0">
                <a:solidFill>
                  <a:schemeClr val="accent2"/>
                </a:solidFill>
                <a:latin typeface="Times New Roman" panose="02020603050405020304" pitchFamily="18" charset="0"/>
                <a:cs typeface="Times New Roman" panose="02020603050405020304" pitchFamily="18" charset="0"/>
              </a:rPr>
              <a:t>the atom (ion) at (½, ½, ½) is antiparallel arrangement with the one at (0 0 0). The general reflection condition is </a:t>
            </a:r>
            <a:r>
              <a:rPr lang="en-US" b="1" i="1" dirty="0" err="1">
                <a:solidFill>
                  <a:schemeClr val="accent2"/>
                </a:solidFill>
                <a:latin typeface="Times New Roman" panose="02020603050405020304" pitchFamily="18" charset="0"/>
                <a:cs typeface="Times New Roman" panose="02020603050405020304" pitchFamily="18" charset="0"/>
              </a:rPr>
              <a:t>h</a:t>
            </a:r>
            <a:r>
              <a:rPr lang="en-US" b="1" dirty="0" err="1">
                <a:solidFill>
                  <a:schemeClr val="accent2"/>
                </a:solidFill>
                <a:latin typeface="Times New Roman" panose="02020603050405020304" pitchFamily="18" charset="0"/>
                <a:cs typeface="Times New Roman" panose="02020603050405020304" pitchFamily="18" charset="0"/>
              </a:rPr>
              <a:t>+</a:t>
            </a:r>
            <a:r>
              <a:rPr lang="en-US" b="1" i="1" dirty="0" err="1">
                <a:solidFill>
                  <a:schemeClr val="accent2"/>
                </a:solidFill>
                <a:latin typeface="Times New Roman" panose="02020603050405020304" pitchFamily="18" charset="0"/>
                <a:cs typeface="Times New Roman" panose="02020603050405020304" pitchFamily="18" charset="0"/>
              </a:rPr>
              <a:t>k</a:t>
            </a:r>
            <a:r>
              <a:rPr lang="en-US" b="1" dirty="0" err="1">
                <a:solidFill>
                  <a:schemeClr val="accent2"/>
                </a:solidFill>
                <a:latin typeface="Times New Roman" panose="02020603050405020304" pitchFamily="18" charset="0"/>
                <a:cs typeface="Times New Roman" panose="02020603050405020304" pitchFamily="18" charset="0"/>
              </a:rPr>
              <a:t>+</a:t>
            </a:r>
            <a:r>
              <a:rPr lang="en-US" b="1" i="1" dirty="0" err="1">
                <a:solidFill>
                  <a:schemeClr val="accent2"/>
                </a:solidFill>
                <a:latin typeface="Times New Roman" panose="02020603050405020304" pitchFamily="18" charset="0"/>
                <a:cs typeface="Times New Roman" panose="02020603050405020304" pitchFamily="18" charset="0"/>
              </a:rPr>
              <a:t>l</a:t>
            </a:r>
            <a:r>
              <a:rPr lang="en-US" b="1" dirty="0">
                <a:solidFill>
                  <a:schemeClr val="accent2"/>
                </a:solidFill>
                <a:latin typeface="Times New Roman" panose="02020603050405020304" pitchFamily="18" charset="0"/>
                <a:cs typeface="Times New Roman" panose="02020603050405020304" pitchFamily="18" charset="0"/>
              </a:rPr>
              <a:t>=2n+1</a:t>
            </a:r>
            <a:r>
              <a:rPr lang="en-US" dirty="0">
                <a:solidFill>
                  <a:schemeClr val="accent2"/>
                </a:solidFill>
                <a:latin typeface="Times New Roman" panose="02020603050405020304" pitchFamily="18" charset="0"/>
                <a:cs typeface="Times New Roman" panose="02020603050405020304" pitchFamily="18" charset="0"/>
              </a:rPr>
              <a:t>.</a:t>
            </a:r>
            <a:endParaRPr lang="en-US" dirty="0">
              <a:solidFill>
                <a:schemeClr val="accent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a:off x="479454" y="2348346"/>
            <a:ext cx="11233092" cy="4179773"/>
          </a:xfrm>
          <a:prstGeom prst="rect">
            <a:avLst/>
          </a:prstGeom>
        </p:spPr>
      </p:pic>
      <p:pic>
        <p:nvPicPr>
          <p:cNvPr id="2" name="Picture 4" descr="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1453" y="883227"/>
            <a:ext cx="1341867" cy="13531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1430" y="883228"/>
            <a:ext cx="1341866" cy="1353141"/>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7284631" y="1037565"/>
            <a:ext cx="92196" cy="9278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281166" y="1990069"/>
            <a:ext cx="92196" cy="9278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901537" y="2649681"/>
            <a:ext cx="676788" cy="369332"/>
          </a:xfrm>
          <a:prstGeom prst="rect">
            <a:avLst/>
          </a:prstGeom>
          <a:noFill/>
        </p:spPr>
        <p:txBody>
          <a:bodyPr wrap="none" rtlCol="0">
            <a:spAutoFit/>
          </a:bodyPr>
          <a:lstStyle/>
          <a:p>
            <a:r>
              <a:rPr lang="en-US" dirty="0">
                <a:solidFill>
                  <a:srgbClr val="0070C0"/>
                </a:solidFill>
              </a:rPr>
              <a:t>(001)</a:t>
            </a:r>
            <a:endParaRPr lang="en-US" dirty="0">
              <a:solidFill>
                <a:srgbClr val="0070C0"/>
              </a:solidFill>
            </a:endParaRPr>
          </a:p>
        </p:txBody>
      </p:sp>
      <p:sp>
        <p:nvSpPr>
          <p:cNvPr id="11" name="TextBox 10"/>
          <p:cNvSpPr txBox="1"/>
          <p:nvPr/>
        </p:nvSpPr>
        <p:spPr>
          <a:xfrm>
            <a:off x="4526974" y="3945081"/>
            <a:ext cx="676788" cy="369332"/>
          </a:xfrm>
          <a:prstGeom prst="rect">
            <a:avLst/>
          </a:prstGeom>
          <a:noFill/>
        </p:spPr>
        <p:txBody>
          <a:bodyPr wrap="none" rtlCol="0">
            <a:spAutoFit/>
          </a:bodyPr>
          <a:lstStyle/>
          <a:p>
            <a:r>
              <a:rPr lang="en-US" dirty="0">
                <a:solidFill>
                  <a:srgbClr val="0070C0"/>
                </a:solidFill>
              </a:rPr>
              <a:t>(110)</a:t>
            </a:r>
            <a:endParaRPr lang="en-US" dirty="0">
              <a:solidFill>
                <a:srgbClr val="0070C0"/>
              </a:solidFill>
            </a:endParaRPr>
          </a:p>
        </p:txBody>
      </p:sp>
      <p:sp>
        <p:nvSpPr>
          <p:cNvPr id="16" name="TextBox 15"/>
          <p:cNvSpPr txBox="1"/>
          <p:nvPr/>
        </p:nvSpPr>
        <p:spPr>
          <a:xfrm>
            <a:off x="4834195" y="4867268"/>
            <a:ext cx="676788" cy="369332"/>
          </a:xfrm>
          <a:prstGeom prst="rect">
            <a:avLst/>
          </a:prstGeom>
          <a:noFill/>
        </p:spPr>
        <p:txBody>
          <a:bodyPr wrap="none" rtlCol="0">
            <a:spAutoFit/>
          </a:bodyPr>
          <a:lstStyle/>
          <a:p>
            <a:r>
              <a:rPr lang="en-US" dirty="0">
                <a:solidFill>
                  <a:srgbClr val="0070C0"/>
                </a:solidFill>
              </a:rPr>
              <a:t>(002)</a:t>
            </a:r>
            <a:endParaRPr lang="en-US" dirty="0">
              <a:solidFill>
                <a:srgbClr val="0070C0"/>
              </a:solidFill>
            </a:endParaRPr>
          </a:p>
        </p:txBody>
      </p:sp>
      <p:sp>
        <p:nvSpPr>
          <p:cNvPr id="17" name="TextBox 16"/>
          <p:cNvSpPr txBox="1"/>
          <p:nvPr/>
        </p:nvSpPr>
        <p:spPr>
          <a:xfrm>
            <a:off x="5324989" y="3026124"/>
            <a:ext cx="676788" cy="369332"/>
          </a:xfrm>
          <a:prstGeom prst="rect">
            <a:avLst/>
          </a:prstGeom>
          <a:noFill/>
        </p:spPr>
        <p:txBody>
          <a:bodyPr wrap="none" rtlCol="0">
            <a:spAutoFit/>
          </a:bodyPr>
          <a:lstStyle/>
          <a:p>
            <a:r>
              <a:rPr lang="en-US" dirty="0">
                <a:solidFill>
                  <a:srgbClr val="0070C0"/>
                </a:solidFill>
              </a:rPr>
              <a:t>(111)</a:t>
            </a:r>
            <a:endParaRPr lang="en-US" dirty="0">
              <a:solidFill>
                <a:srgbClr val="0070C0"/>
              </a:solidFill>
            </a:endParaRPr>
          </a:p>
        </p:txBody>
      </p:sp>
      <p:sp>
        <p:nvSpPr>
          <p:cNvPr id="18" name="TextBox 17"/>
          <p:cNvSpPr txBox="1"/>
          <p:nvPr/>
        </p:nvSpPr>
        <p:spPr>
          <a:xfrm>
            <a:off x="7353903" y="4409180"/>
            <a:ext cx="676788" cy="369332"/>
          </a:xfrm>
          <a:prstGeom prst="rect">
            <a:avLst/>
          </a:prstGeom>
          <a:noFill/>
        </p:spPr>
        <p:txBody>
          <a:bodyPr wrap="none" rtlCol="0">
            <a:spAutoFit/>
          </a:bodyPr>
          <a:lstStyle/>
          <a:p>
            <a:r>
              <a:rPr lang="en-US" dirty="0">
                <a:solidFill>
                  <a:srgbClr val="0070C0"/>
                </a:solidFill>
              </a:rPr>
              <a:t>(112)</a:t>
            </a:r>
            <a:endParaRPr lang="en-US" dirty="0">
              <a:solidFill>
                <a:srgbClr val="0070C0"/>
              </a:solidFill>
            </a:endParaRPr>
          </a:p>
        </p:txBody>
      </p:sp>
      <p:sp>
        <p:nvSpPr>
          <p:cNvPr id="19" name="TextBox 18"/>
          <p:cNvSpPr txBox="1"/>
          <p:nvPr/>
        </p:nvSpPr>
        <p:spPr>
          <a:xfrm>
            <a:off x="6769311" y="4897324"/>
            <a:ext cx="676788" cy="369332"/>
          </a:xfrm>
          <a:prstGeom prst="rect">
            <a:avLst/>
          </a:prstGeom>
          <a:noFill/>
        </p:spPr>
        <p:txBody>
          <a:bodyPr wrap="none" rtlCol="0">
            <a:spAutoFit/>
          </a:bodyPr>
          <a:lstStyle/>
          <a:p>
            <a:r>
              <a:rPr lang="en-US" dirty="0">
                <a:solidFill>
                  <a:srgbClr val="0070C0"/>
                </a:solidFill>
              </a:rPr>
              <a:t>(021)</a:t>
            </a:r>
            <a:endParaRPr lang="en-US" dirty="0">
              <a:solidFill>
                <a:srgbClr val="0070C0"/>
              </a:solidFill>
            </a:endParaRPr>
          </a:p>
        </p:txBody>
      </p:sp>
      <p:sp>
        <p:nvSpPr>
          <p:cNvPr id="20" name="TextBox 19"/>
          <p:cNvSpPr txBox="1"/>
          <p:nvPr/>
        </p:nvSpPr>
        <p:spPr>
          <a:xfrm>
            <a:off x="6154178" y="5135479"/>
            <a:ext cx="676788" cy="369332"/>
          </a:xfrm>
          <a:prstGeom prst="rect">
            <a:avLst/>
          </a:prstGeom>
          <a:noFill/>
        </p:spPr>
        <p:txBody>
          <a:bodyPr wrap="none" rtlCol="0">
            <a:spAutoFit/>
          </a:bodyPr>
          <a:lstStyle/>
          <a:p>
            <a:r>
              <a:rPr lang="en-US" dirty="0">
                <a:solidFill>
                  <a:srgbClr val="0070C0"/>
                </a:solidFill>
              </a:rPr>
              <a:t>(020)</a:t>
            </a:r>
            <a:endParaRPr lang="en-US" dirty="0">
              <a:solidFill>
                <a:srgbClr val="0070C0"/>
              </a:solidFill>
            </a:endParaRPr>
          </a:p>
        </p:txBody>
      </p:sp>
      <p:sp>
        <p:nvSpPr>
          <p:cNvPr id="21" name="TextBox 20"/>
          <p:cNvSpPr txBox="1"/>
          <p:nvPr/>
        </p:nvSpPr>
        <p:spPr>
          <a:xfrm>
            <a:off x="8076033" y="5235483"/>
            <a:ext cx="676788" cy="646331"/>
          </a:xfrm>
          <a:prstGeom prst="rect">
            <a:avLst/>
          </a:prstGeom>
          <a:noFill/>
        </p:spPr>
        <p:txBody>
          <a:bodyPr wrap="none" rtlCol="0">
            <a:spAutoFit/>
          </a:bodyPr>
          <a:lstStyle/>
          <a:p>
            <a:r>
              <a:rPr lang="en-US" dirty="0">
                <a:solidFill>
                  <a:srgbClr val="0070C0"/>
                </a:solidFill>
              </a:rPr>
              <a:t>(003)</a:t>
            </a:r>
            <a:endParaRPr lang="en-US" dirty="0">
              <a:solidFill>
                <a:srgbClr val="0070C0"/>
              </a:solidFill>
            </a:endParaRPr>
          </a:p>
          <a:p>
            <a:r>
              <a:rPr lang="en-US" dirty="0">
                <a:solidFill>
                  <a:srgbClr val="0070C0"/>
                </a:solidFill>
              </a:rPr>
              <a:t>(200)</a:t>
            </a:r>
            <a:endParaRPr lang="en-US" dirty="0">
              <a:solidFill>
                <a:srgbClr val="0070C0"/>
              </a:solidFill>
            </a:endParaRPr>
          </a:p>
        </p:txBody>
      </p:sp>
      <p:sp>
        <p:nvSpPr>
          <p:cNvPr id="22" name="TextBox 21"/>
          <p:cNvSpPr txBox="1"/>
          <p:nvPr/>
        </p:nvSpPr>
        <p:spPr>
          <a:xfrm rot="16200000">
            <a:off x="8451520" y="5096050"/>
            <a:ext cx="676788" cy="369332"/>
          </a:xfrm>
          <a:prstGeom prst="rect">
            <a:avLst/>
          </a:prstGeom>
          <a:noFill/>
        </p:spPr>
        <p:txBody>
          <a:bodyPr wrap="none" rtlCol="0">
            <a:spAutoFit/>
          </a:bodyPr>
          <a:lstStyle/>
          <a:p>
            <a:r>
              <a:rPr lang="en-US" dirty="0">
                <a:solidFill>
                  <a:srgbClr val="0070C0"/>
                </a:solidFill>
              </a:rPr>
              <a:t>(022)</a:t>
            </a:r>
            <a:endParaRPr lang="en-US" dirty="0">
              <a:solidFill>
                <a:srgbClr val="0070C0"/>
              </a:solidFill>
            </a:endParaRPr>
          </a:p>
        </p:txBody>
      </p:sp>
      <p:sp>
        <p:nvSpPr>
          <p:cNvPr id="23" name="TextBox 22"/>
          <p:cNvSpPr txBox="1"/>
          <p:nvPr/>
        </p:nvSpPr>
        <p:spPr>
          <a:xfrm rot="16200000">
            <a:off x="8667282" y="5096050"/>
            <a:ext cx="676788" cy="369332"/>
          </a:xfrm>
          <a:prstGeom prst="rect">
            <a:avLst/>
          </a:prstGeom>
          <a:noFill/>
        </p:spPr>
        <p:txBody>
          <a:bodyPr wrap="none" rtlCol="0">
            <a:spAutoFit/>
          </a:bodyPr>
          <a:lstStyle/>
          <a:p>
            <a:r>
              <a:rPr lang="en-US" dirty="0">
                <a:solidFill>
                  <a:srgbClr val="0070C0"/>
                </a:solidFill>
              </a:rPr>
              <a:t>(201)</a:t>
            </a:r>
            <a:endParaRPr lang="en-US" dirty="0">
              <a:solidFill>
                <a:srgbClr val="0070C0"/>
              </a:solidFill>
            </a:endParaRPr>
          </a:p>
        </p:txBody>
      </p:sp>
      <p:sp>
        <p:nvSpPr>
          <p:cNvPr id="24" name="TextBox 23"/>
          <p:cNvSpPr txBox="1"/>
          <p:nvPr/>
        </p:nvSpPr>
        <p:spPr>
          <a:xfrm rot="16200000">
            <a:off x="10058328" y="4981751"/>
            <a:ext cx="676788" cy="369332"/>
          </a:xfrm>
          <a:prstGeom prst="rect">
            <a:avLst/>
          </a:prstGeom>
          <a:noFill/>
        </p:spPr>
        <p:txBody>
          <a:bodyPr wrap="none" rtlCol="0">
            <a:spAutoFit/>
          </a:bodyPr>
          <a:lstStyle/>
          <a:p>
            <a:r>
              <a:rPr lang="en-US" dirty="0">
                <a:solidFill>
                  <a:srgbClr val="0070C0"/>
                </a:solidFill>
              </a:rPr>
              <a:t>(113)</a:t>
            </a:r>
            <a:endParaRPr lang="en-US" dirty="0">
              <a:solidFill>
                <a:srgbClr val="0070C0"/>
              </a:solidFill>
            </a:endParaRPr>
          </a:p>
        </p:txBody>
      </p:sp>
      <p:sp>
        <p:nvSpPr>
          <p:cNvPr id="25" name="TextBox 24"/>
          <p:cNvSpPr txBox="1"/>
          <p:nvPr/>
        </p:nvSpPr>
        <p:spPr>
          <a:xfrm rot="16200000">
            <a:off x="10242994" y="5213607"/>
            <a:ext cx="676788" cy="369332"/>
          </a:xfrm>
          <a:prstGeom prst="rect">
            <a:avLst/>
          </a:prstGeom>
          <a:noFill/>
        </p:spPr>
        <p:txBody>
          <a:bodyPr wrap="none" rtlCol="0">
            <a:spAutoFit/>
          </a:bodyPr>
          <a:lstStyle/>
          <a:p>
            <a:r>
              <a:rPr lang="en-US" dirty="0">
                <a:solidFill>
                  <a:srgbClr val="0070C0"/>
                </a:solidFill>
              </a:rPr>
              <a:t>(202)</a:t>
            </a:r>
            <a:endParaRPr lang="en-US" dirty="0">
              <a:solidFill>
                <a:srgbClr val="0070C0"/>
              </a:solidFill>
            </a:endParaRPr>
          </a:p>
        </p:txBody>
      </p:sp>
      <p:sp>
        <p:nvSpPr>
          <p:cNvPr id="26" name="TextBox 25"/>
          <p:cNvSpPr txBox="1"/>
          <p:nvPr/>
        </p:nvSpPr>
        <p:spPr>
          <a:xfrm rot="16200000">
            <a:off x="11150250" y="5135479"/>
            <a:ext cx="676788" cy="369332"/>
          </a:xfrm>
          <a:prstGeom prst="rect">
            <a:avLst/>
          </a:prstGeom>
          <a:noFill/>
        </p:spPr>
        <p:txBody>
          <a:bodyPr wrap="none" rtlCol="0">
            <a:spAutoFit/>
          </a:bodyPr>
          <a:lstStyle/>
          <a:p>
            <a:r>
              <a:rPr lang="en-US" dirty="0">
                <a:solidFill>
                  <a:srgbClr val="0070C0"/>
                </a:solidFill>
              </a:rPr>
              <a:t>(220)</a:t>
            </a:r>
            <a:endParaRPr lang="en-US" dirty="0">
              <a:solidFill>
                <a:srgbClr val="0070C0"/>
              </a:solidFill>
            </a:endParaRPr>
          </a:p>
        </p:txBody>
      </p:sp>
      <p:sp>
        <p:nvSpPr>
          <p:cNvPr id="27" name="TextBox 26"/>
          <p:cNvSpPr txBox="1"/>
          <p:nvPr/>
        </p:nvSpPr>
        <p:spPr>
          <a:xfrm>
            <a:off x="536197" y="1356839"/>
            <a:ext cx="423514" cy="523220"/>
          </a:xfrm>
          <a:prstGeom prst="rect">
            <a:avLst/>
          </a:prstGeom>
          <a:noFill/>
        </p:spPr>
        <p:txBody>
          <a:bodyPr wrap="none" rtlCol="0">
            <a:spAutoFit/>
          </a:bodyPr>
          <a:lstStyle/>
          <a:p>
            <a:r>
              <a:rPr lang="en-US" sz="2800" b="1" i="1" dirty="0">
                <a:solidFill>
                  <a:srgbClr val="0070C0"/>
                </a:solidFill>
                <a:latin typeface="Times New Roman" panose="02020603050405020304" pitchFamily="18" charset="0"/>
                <a:cs typeface="Times New Roman" panose="02020603050405020304" pitchFamily="18" charset="0"/>
              </a:rPr>
              <a:t>C</a:t>
            </a:r>
            <a:endParaRPr lang="en-US" sz="2800" b="1" i="1" dirty="0">
              <a:solidFill>
                <a:srgbClr val="0070C0"/>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2383759" y="907678"/>
            <a:ext cx="1663700" cy="1322070"/>
          </a:xfrm>
          <a:prstGeom prst="rect">
            <a:avLst/>
          </a:prstGeom>
          <a:noFill/>
        </p:spPr>
        <p:txBody>
          <a:bodyPr wrap="none" rtlCol="0">
            <a:spAutoFit/>
          </a:bodyPr>
          <a:lstStyle/>
          <a:p>
            <a:r>
              <a:rPr lang="en-US" sz="2000" b="1" dirty="0">
                <a:solidFill>
                  <a:srgbClr val="0070C0"/>
                </a:solidFill>
                <a:latin typeface="Times New Roman" panose="02020603050405020304" pitchFamily="18" charset="0"/>
                <a:cs typeface="Times New Roman" panose="02020603050405020304" pitchFamily="18" charset="0"/>
              </a:rPr>
              <a:t>(</a:t>
            </a:r>
            <a:r>
              <a:rPr lang="en-US" sz="2000" b="1" i="1" dirty="0" err="1">
                <a:solidFill>
                  <a:srgbClr val="0070C0"/>
                </a:solidFill>
                <a:latin typeface="Times New Roman" panose="02020603050405020304" pitchFamily="18" charset="0"/>
                <a:cs typeface="Times New Roman" panose="02020603050405020304" pitchFamily="18" charset="0"/>
              </a:rPr>
              <a:t>hkl</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i="1" dirty="0" err="1">
                <a:solidFill>
                  <a:srgbClr val="0070C0"/>
                </a:solidFill>
                <a:latin typeface="Times New Roman" panose="02020603050405020304" pitchFamily="18" charset="0"/>
                <a:cs typeface="Times New Roman" panose="02020603050405020304" pitchFamily="18" charset="0"/>
              </a:rPr>
              <a:t>h</a:t>
            </a:r>
            <a:r>
              <a:rPr lang="en-US" sz="2000" b="1" dirty="0" err="1">
                <a:solidFill>
                  <a:srgbClr val="0070C0"/>
                </a:solidFill>
                <a:latin typeface="Times New Roman" panose="02020603050405020304" pitchFamily="18" charset="0"/>
                <a:cs typeface="Times New Roman" panose="02020603050405020304" pitchFamily="18" charset="0"/>
              </a:rPr>
              <a:t>+</a:t>
            </a:r>
            <a:r>
              <a:rPr lang="en-US" sz="2000" b="1" i="1" dirty="0" err="1">
                <a:solidFill>
                  <a:srgbClr val="0070C0"/>
                </a:solidFill>
                <a:latin typeface="Times New Roman" panose="02020603050405020304" pitchFamily="18" charset="0"/>
                <a:cs typeface="Times New Roman" panose="02020603050405020304" pitchFamily="18" charset="0"/>
              </a:rPr>
              <a:t>k</a:t>
            </a:r>
            <a:r>
              <a:rPr lang="en-US" sz="2000" b="1" dirty="0">
                <a:solidFill>
                  <a:srgbClr val="0070C0"/>
                </a:solidFill>
                <a:latin typeface="Times New Roman" panose="02020603050405020304" pitchFamily="18" charset="0"/>
                <a:cs typeface="Times New Roman" panose="02020603050405020304" pitchFamily="18" charset="0"/>
              </a:rPr>
              <a:t>=2n</a:t>
            </a:r>
            <a:endParaRPr lang="en-US" sz="20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hk0</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err="1">
                <a:solidFill>
                  <a:srgbClr val="0070C0"/>
                </a:solidFill>
                <a:latin typeface="Times New Roman" panose="02020603050405020304" pitchFamily="18" charset="0"/>
                <a:cs typeface="Times New Roman" panose="02020603050405020304" pitchFamily="18" charset="0"/>
              </a:rPr>
              <a:t>h+k</a:t>
            </a:r>
            <a:r>
              <a:rPr lang="en-US" sz="2000" dirty="0">
                <a:solidFill>
                  <a:srgbClr val="0070C0"/>
                </a:solidFill>
                <a:latin typeface="Times New Roman" panose="02020603050405020304" pitchFamily="18" charset="0"/>
                <a:cs typeface="Times New Roman" panose="02020603050405020304" pitchFamily="18" charset="0"/>
              </a:rPr>
              <a:t>=2n</a:t>
            </a:r>
            <a:endParaRPr lang="en-US" sz="20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0kl</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k</a:t>
            </a:r>
            <a:r>
              <a:rPr lang="en-US" sz="2000" dirty="0">
                <a:solidFill>
                  <a:srgbClr val="0070C0"/>
                </a:solidFill>
                <a:latin typeface="Times New Roman" panose="02020603050405020304" pitchFamily="18" charset="0"/>
                <a:cs typeface="Times New Roman" panose="02020603050405020304" pitchFamily="18" charset="0"/>
              </a:rPr>
              <a:t>=2n</a:t>
            </a:r>
            <a:endParaRPr lang="en-US" sz="20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h0l</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h</a:t>
            </a:r>
            <a:r>
              <a:rPr lang="en-US" sz="2000" dirty="0">
                <a:solidFill>
                  <a:srgbClr val="0070C0"/>
                </a:solidFill>
                <a:latin typeface="Times New Roman" panose="02020603050405020304" pitchFamily="18" charset="0"/>
                <a:cs typeface="Times New Roman" panose="02020603050405020304" pitchFamily="18" charset="0"/>
              </a:rPr>
              <a:t>=2n</a:t>
            </a:r>
            <a:endParaRPr lang="en-US" sz="2000" dirty="0">
              <a:solidFill>
                <a:srgbClr val="0070C0"/>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4046824" y="1215736"/>
            <a:ext cx="1402948" cy="707886"/>
          </a:xfrm>
          <a:prstGeom prst="rect">
            <a:avLst/>
          </a:prstGeom>
          <a:noFill/>
        </p:spPr>
        <p:txBody>
          <a:bodyPr wrap="none" rtlCol="0">
            <a:spAutoFit/>
          </a:bodyPr>
          <a:lstStyle/>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h00</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h</a:t>
            </a:r>
            <a:r>
              <a:rPr lang="en-US" sz="2000" dirty="0">
                <a:solidFill>
                  <a:srgbClr val="0070C0"/>
                </a:solidFill>
                <a:latin typeface="Times New Roman" panose="02020603050405020304" pitchFamily="18" charset="0"/>
                <a:cs typeface="Times New Roman" panose="02020603050405020304" pitchFamily="18" charset="0"/>
              </a:rPr>
              <a:t>=2n</a:t>
            </a:r>
            <a:endParaRPr lang="en-US" sz="20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0k0</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k</a:t>
            </a:r>
            <a:r>
              <a:rPr lang="en-US" sz="2000" dirty="0">
                <a:solidFill>
                  <a:srgbClr val="0070C0"/>
                </a:solidFill>
                <a:latin typeface="Times New Roman" panose="02020603050405020304" pitchFamily="18" charset="0"/>
                <a:cs typeface="Times New Roman" panose="02020603050405020304" pitchFamily="18" charset="0"/>
              </a:rPr>
              <a:t>=2n</a:t>
            </a:r>
            <a:endParaRPr lang="en-US" sz="2000" dirty="0">
              <a:solidFill>
                <a:srgbClr val="0070C0"/>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8050731" y="894497"/>
            <a:ext cx="1935480" cy="1322070"/>
          </a:xfrm>
          <a:prstGeom prst="rect">
            <a:avLst/>
          </a:prstGeom>
          <a:noFill/>
        </p:spPr>
        <p:txBody>
          <a:bodyPr wrap="none" rtlCol="0">
            <a:spAutoFit/>
          </a:bodyPr>
          <a:lstStyle/>
          <a:p>
            <a:r>
              <a:rPr lang="en-US" sz="2000" b="1" dirty="0">
                <a:solidFill>
                  <a:srgbClr val="FF0000"/>
                </a:solidFill>
                <a:latin typeface="Times New Roman" panose="02020603050405020304" pitchFamily="18" charset="0"/>
                <a:cs typeface="Times New Roman" panose="02020603050405020304" pitchFamily="18" charset="0"/>
              </a:rPr>
              <a:t>(</a:t>
            </a:r>
            <a:r>
              <a:rPr lang="en-US" sz="2000" b="1" i="1" dirty="0" err="1">
                <a:solidFill>
                  <a:srgbClr val="FF0000"/>
                </a:solidFill>
                <a:latin typeface="Times New Roman" panose="02020603050405020304" pitchFamily="18" charset="0"/>
                <a:cs typeface="Times New Roman" panose="02020603050405020304" pitchFamily="18" charset="0"/>
              </a:rPr>
              <a:t>hkl</a:t>
            </a:r>
            <a:r>
              <a:rPr lang="en-US" sz="2000" b="1" dirty="0">
                <a:solidFill>
                  <a:srgbClr val="FF0000"/>
                </a:solidFill>
                <a:latin typeface="Times New Roman" panose="02020603050405020304" pitchFamily="18" charset="0"/>
                <a:cs typeface="Times New Roman" panose="02020603050405020304" pitchFamily="18" charset="0"/>
              </a:rPr>
              <a:t>): </a:t>
            </a:r>
            <a:r>
              <a:rPr lang="en-US" sz="2000" b="1" i="1" dirty="0" err="1">
                <a:solidFill>
                  <a:srgbClr val="FF0000"/>
                </a:solidFill>
                <a:latin typeface="Times New Roman" panose="02020603050405020304" pitchFamily="18" charset="0"/>
                <a:cs typeface="Times New Roman" panose="02020603050405020304" pitchFamily="18" charset="0"/>
              </a:rPr>
              <a:t>h</a:t>
            </a:r>
            <a:r>
              <a:rPr lang="en-US" sz="2000" b="1" dirty="0" err="1">
                <a:solidFill>
                  <a:srgbClr val="FF0000"/>
                </a:solidFill>
                <a:latin typeface="Times New Roman" panose="02020603050405020304" pitchFamily="18" charset="0"/>
                <a:cs typeface="Times New Roman" panose="02020603050405020304" pitchFamily="18" charset="0"/>
              </a:rPr>
              <a:t>+</a:t>
            </a:r>
            <a:r>
              <a:rPr lang="en-US" sz="2000" b="1" i="1" dirty="0" err="1">
                <a:solidFill>
                  <a:srgbClr val="FF0000"/>
                </a:solidFill>
                <a:latin typeface="Times New Roman" panose="02020603050405020304" pitchFamily="18" charset="0"/>
                <a:cs typeface="Times New Roman" panose="02020603050405020304" pitchFamily="18" charset="0"/>
              </a:rPr>
              <a:t>k</a:t>
            </a:r>
            <a:r>
              <a:rPr lang="en-US" sz="2000" b="1"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hk0</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err="1">
                <a:solidFill>
                  <a:srgbClr val="FF0000"/>
                </a:solidFill>
                <a:latin typeface="Times New Roman" panose="02020603050405020304" pitchFamily="18" charset="0"/>
                <a:cs typeface="Times New Roman" panose="02020603050405020304" pitchFamily="18" charset="0"/>
              </a:rPr>
              <a:t>h+k</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0kl</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k</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h0l</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h</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9952025" y="1202555"/>
            <a:ext cx="1675459" cy="707886"/>
          </a:xfrm>
          <a:prstGeom prst="rect">
            <a:avLst/>
          </a:prstGeom>
          <a:noFill/>
        </p:spPr>
        <p:txBody>
          <a:bodyPr wrap="none" rtlCol="0">
            <a:spAutoFit/>
          </a:bodyPr>
          <a:lstStyle/>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h00</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h</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0k0</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k</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32" name="TextBox 31"/>
          <p:cNvSpPr txBox="1"/>
          <p:nvPr/>
        </p:nvSpPr>
        <p:spPr>
          <a:xfrm>
            <a:off x="6065110" y="1298864"/>
            <a:ext cx="564578" cy="523220"/>
          </a:xfrm>
          <a:prstGeom prst="rect">
            <a:avLst/>
          </a:prstGeom>
          <a:noFill/>
        </p:spPr>
        <p:txBody>
          <a:bodyPr wrap="non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P</a:t>
            </a:r>
            <a:r>
              <a:rPr lang="en-US" sz="2800" b="1" i="1" baseline="-25000" dirty="0">
                <a:solidFill>
                  <a:srgbClr val="FF0000"/>
                </a:solidFill>
                <a:latin typeface="Times New Roman" panose="02020603050405020304" pitchFamily="18" charset="0"/>
                <a:cs typeface="Times New Roman" panose="02020603050405020304" pitchFamily="18" charset="0"/>
              </a:rPr>
              <a:t>C</a:t>
            </a:r>
            <a:endParaRPr lang="en-US" sz="2800" b="1" i="1" baseline="-25000" dirty="0">
              <a:solidFill>
                <a:srgbClr val="FF0000"/>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2225434" y="3159792"/>
            <a:ext cx="676788" cy="369332"/>
          </a:xfrm>
          <a:prstGeom prst="rect">
            <a:avLst/>
          </a:prstGeom>
          <a:noFill/>
        </p:spPr>
        <p:txBody>
          <a:bodyPr wrap="square" rtlCol="0">
            <a:spAutoFit/>
          </a:bodyPr>
          <a:lstStyle/>
          <a:p>
            <a:r>
              <a:rPr lang="en-US" dirty="0">
                <a:solidFill>
                  <a:srgbClr val="FF0000"/>
                </a:solidFill>
              </a:rPr>
              <a:t>(010)</a:t>
            </a:r>
            <a:endParaRPr lang="en-US" dirty="0">
              <a:solidFill>
                <a:srgbClr val="FF0000"/>
              </a:solidFill>
            </a:endParaRPr>
          </a:p>
        </p:txBody>
      </p:sp>
      <p:sp>
        <p:nvSpPr>
          <p:cNvPr id="34" name="TextBox 33"/>
          <p:cNvSpPr txBox="1"/>
          <p:nvPr/>
        </p:nvSpPr>
        <p:spPr>
          <a:xfrm>
            <a:off x="3042467" y="4039848"/>
            <a:ext cx="676788" cy="369332"/>
          </a:xfrm>
          <a:prstGeom prst="rect">
            <a:avLst/>
          </a:prstGeom>
          <a:noFill/>
        </p:spPr>
        <p:txBody>
          <a:bodyPr wrap="square" rtlCol="0">
            <a:spAutoFit/>
          </a:bodyPr>
          <a:lstStyle/>
          <a:p>
            <a:r>
              <a:rPr lang="en-US" dirty="0">
                <a:solidFill>
                  <a:srgbClr val="FF0000"/>
                </a:solidFill>
              </a:rPr>
              <a:t>(100)</a:t>
            </a:r>
            <a:endParaRPr lang="en-US" dirty="0">
              <a:solidFill>
                <a:srgbClr val="FF0000"/>
              </a:solidFill>
            </a:endParaRPr>
          </a:p>
        </p:txBody>
      </p:sp>
      <p:sp>
        <p:nvSpPr>
          <p:cNvPr id="35" name="TextBox 34"/>
          <p:cNvSpPr txBox="1"/>
          <p:nvPr/>
        </p:nvSpPr>
        <p:spPr>
          <a:xfrm>
            <a:off x="3380861" y="2823956"/>
            <a:ext cx="676788" cy="369332"/>
          </a:xfrm>
          <a:prstGeom prst="rect">
            <a:avLst/>
          </a:prstGeom>
          <a:noFill/>
        </p:spPr>
        <p:txBody>
          <a:bodyPr wrap="square" rtlCol="0">
            <a:spAutoFit/>
          </a:bodyPr>
          <a:lstStyle/>
          <a:p>
            <a:r>
              <a:rPr lang="en-US" dirty="0">
                <a:solidFill>
                  <a:srgbClr val="FF0000"/>
                </a:solidFill>
              </a:rPr>
              <a:t>(011)</a:t>
            </a:r>
            <a:endParaRPr lang="en-US" dirty="0">
              <a:solidFill>
                <a:srgbClr val="FF0000"/>
              </a:solidFill>
            </a:endParaRPr>
          </a:p>
        </p:txBody>
      </p:sp>
      <p:sp>
        <p:nvSpPr>
          <p:cNvPr id="36" name="TextBox 35"/>
          <p:cNvSpPr txBox="1"/>
          <p:nvPr/>
        </p:nvSpPr>
        <p:spPr>
          <a:xfrm>
            <a:off x="4144852" y="3600814"/>
            <a:ext cx="676788" cy="369332"/>
          </a:xfrm>
          <a:prstGeom prst="rect">
            <a:avLst/>
          </a:prstGeom>
          <a:noFill/>
        </p:spPr>
        <p:txBody>
          <a:bodyPr wrap="square" rtlCol="0">
            <a:spAutoFit/>
          </a:bodyPr>
          <a:lstStyle/>
          <a:p>
            <a:r>
              <a:rPr lang="en-US" dirty="0">
                <a:solidFill>
                  <a:srgbClr val="FF0000"/>
                </a:solidFill>
              </a:rPr>
              <a:t>(101)</a:t>
            </a:r>
            <a:endParaRPr lang="en-US" dirty="0">
              <a:solidFill>
                <a:srgbClr val="FF0000"/>
              </a:solidFill>
            </a:endParaRPr>
          </a:p>
        </p:txBody>
      </p:sp>
      <p:sp>
        <p:nvSpPr>
          <p:cNvPr id="37" name="TextBox 36"/>
          <p:cNvSpPr txBox="1"/>
          <p:nvPr/>
        </p:nvSpPr>
        <p:spPr>
          <a:xfrm>
            <a:off x="5842976" y="4574902"/>
            <a:ext cx="676788" cy="369332"/>
          </a:xfrm>
          <a:prstGeom prst="rect">
            <a:avLst/>
          </a:prstGeom>
          <a:noFill/>
        </p:spPr>
        <p:txBody>
          <a:bodyPr wrap="square" rtlCol="0">
            <a:spAutoFit/>
          </a:bodyPr>
          <a:lstStyle/>
          <a:p>
            <a:r>
              <a:rPr lang="en-US" dirty="0">
                <a:solidFill>
                  <a:srgbClr val="FF0000"/>
                </a:solidFill>
              </a:rPr>
              <a:t>(012)</a:t>
            </a:r>
            <a:endParaRPr lang="en-US" dirty="0">
              <a:solidFill>
                <a:srgbClr val="FF0000"/>
              </a:solidFill>
            </a:endParaRPr>
          </a:p>
        </p:txBody>
      </p:sp>
      <p:sp>
        <p:nvSpPr>
          <p:cNvPr id="38" name="TextBox 37"/>
          <p:cNvSpPr txBox="1"/>
          <p:nvPr/>
        </p:nvSpPr>
        <p:spPr>
          <a:xfrm rot="16200000">
            <a:off x="6396823" y="4643357"/>
            <a:ext cx="676788" cy="369332"/>
          </a:xfrm>
          <a:prstGeom prst="rect">
            <a:avLst/>
          </a:prstGeom>
          <a:noFill/>
        </p:spPr>
        <p:txBody>
          <a:bodyPr wrap="square" rtlCol="0">
            <a:spAutoFit/>
          </a:bodyPr>
          <a:lstStyle/>
          <a:p>
            <a:r>
              <a:rPr lang="en-US" dirty="0">
                <a:solidFill>
                  <a:srgbClr val="FF0000"/>
                </a:solidFill>
              </a:rPr>
              <a:t>(102)</a:t>
            </a:r>
            <a:endParaRPr lang="en-US" dirty="0">
              <a:solidFill>
                <a:srgbClr val="FF0000"/>
              </a:solidFill>
            </a:endParaRPr>
          </a:p>
        </p:txBody>
      </p:sp>
      <p:sp>
        <p:nvSpPr>
          <p:cNvPr id="39" name="TextBox 38"/>
          <p:cNvSpPr txBox="1"/>
          <p:nvPr/>
        </p:nvSpPr>
        <p:spPr>
          <a:xfrm rot="16200000">
            <a:off x="7526229" y="4919937"/>
            <a:ext cx="676788" cy="369332"/>
          </a:xfrm>
          <a:prstGeom prst="rect">
            <a:avLst/>
          </a:prstGeom>
          <a:noFill/>
        </p:spPr>
        <p:txBody>
          <a:bodyPr wrap="square" rtlCol="0">
            <a:spAutoFit/>
          </a:bodyPr>
          <a:lstStyle/>
          <a:p>
            <a:r>
              <a:rPr lang="en-US" dirty="0">
                <a:solidFill>
                  <a:srgbClr val="FF0000"/>
                </a:solidFill>
              </a:rPr>
              <a:t>(210)</a:t>
            </a:r>
            <a:endParaRPr lang="en-US" dirty="0">
              <a:solidFill>
                <a:srgbClr val="FF0000"/>
              </a:solidFill>
            </a:endParaRPr>
          </a:p>
        </p:txBody>
      </p:sp>
      <p:sp>
        <p:nvSpPr>
          <p:cNvPr id="40" name="TextBox 39"/>
          <p:cNvSpPr txBox="1"/>
          <p:nvPr/>
        </p:nvSpPr>
        <p:spPr>
          <a:xfrm>
            <a:off x="8103116" y="4654819"/>
            <a:ext cx="676788" cy="369332"/>
          </a:xfrm>
          <a:prstGeom prst="rect">
            <a:avLst/>
          </a:prstGeom>
          <a:noFill/>
        </p:spPr>
        <p:txBody>
          <a:bodyPr wrap="square" rtlCol="0">
            <a:spAutoFit/>
          </a:bodyPr>
          <a:lstStyle/>
          <a:p>
            <a:r>
              <a:rPr lang="en-US" dirty="0">
                <a:solidFill>
                  <a:srgbClr val="FF0000"/>
                </a:solidFill>
              </a:rPr>
              <a:t>(121)</a:t>
            </a:r>
            <a:endParaRPr lang="en-US" dirty="0">
              <a:solidFill>
                <a:srgbClr val="FF0000"/>
              </a:solidFill>
            </a:endParaRPr>
          </a:p>
        </p:txBody>
      </p:sp>
      <p:sp>
        <p:nvSpPr>
          <p:cNvPr id="41" name="TextBox 40"/>
          <p:cNvSpPr txBox="1"/>
          <p:nvPr/>
        </p:nvSpPr>
        <p:spPr>
          <a:xfrm rot="16200000">
            <a:off x="8955137" y="4559830"/>
            <a:ext cx="704975" cy="646331"/>
          </a:xfrm>
          <a:prstGeom prst="rect">
            <a:avLst/>
          </a:prstGeom>
          <a:noFill/>
        </p:spPr>
        <p:txBody>
          <a:bodyPr wrap="square" rtlCol="0">
            <a:spAutoFit/>
          </a:bodyPr>
          <a:lstStyle/>
          <a:p>
            <a:r>
              <a:rPr lang="en-US" dirty="0">
                <a:solidFill>
                  <a:srgbClr val="FF0000"/>
                </a:solidFill>
              </a:rPr>
              <a:t>(210)(013)</a:t>
            </a:r>
            <a:endParaRPr lang="en-US" dirty="0">
              <a:solidFill>
                <a:srgbClr val="FF0000"/>
              </a:solidFill>
            </a:endParaRPr>
          </a:p>
        </p:txBody>
      </p:sp>
      <p:sp>
        <p:nvSpPr>
          <p:cNvPr id="42" name="TextBox 41"/>
          <p:cNvSpPr txBox="1"/>
          <p:nvPr/>
        </p:nvSpPr>
        <p:spPr>
          <a:xfrm rot="16200000">
            <a:off x="9187106" y="5246486"/>
            <a:ext cx="676788" cy="369332"/>
          </a:xfrm>
          <a:prstGeom prst="rect">
            <a:avLst/>
          </a:prstGeom>
          <a:noFill/>
        </p:spPr>
        <p:txBody>
          <a:bodyPr wrap="square" rtlCol="0">
            <a:spAutoFit/>
          </a:bodyPr>
          <a:lstStyle/>
          <a:p>
            <a:r>
              <a:rPr lang="en-US" dirty="0">
                <a:solidFill>
                  <a:srgbClr val="FF0000"/>
                </a:solidFill>
              </a:rPr>
              <a:t>(103)</a:t>
            </a:r>
            <a:endParaRPr lang="en-US" dirty="0">
              <a:solidFill>
                <a:srgbClr val="FF0000"/>
              </a:solidFill>
            </a:endParaRPr>
          </a:p>
        </p:txBody>
      </p:sp>
      <p:sp>
        <p:nvSpPr>
          <p:cNvPr id="43" name="TextBox 42"/>
          <p:cNvSpPr txBox="1"/>
          <p:nvPr/>
        </p:nvSpPr>
        <p:spPr>
          <a:xfrm rot="16200000">
            <a:off x="9411864" y="4867268"/>
            <a:ext cx="676788" cy="369332"/>
          </a:xfrm>
          <a:prstGeom prst="rect">
            <a:avLst/>
          </a:prstGeom>
          <a:noFill/>
        </p:spPr>
        <p:txBody>
          <a:bodyPr wrap="square" rtlCol="0">
            <a:spAutoFit/>
          </a:bodyPr>
          <a:lstStyle/>
          <a:p>
            <a:r>
              <a:rPr lang="en-US" dirty="0">
                <a:solidFill>
                  <a:srgbClr val="FF0000"/>
                </a:solidFill>
              </a:rPr>
              <a:t>(211)</a:t>
            </a:r>
            <a:endParaRPr lang="en-US" dirty="0">
              <a:solidFill>
                <a:srgbClr val="FF0000"/>
              </a:solidFill>
            </a:endParaRPr>
          </a:p>
        </p:txBody>
      </p:sp>
      <p:sp>
        <p:nvSpPr>
          <p:cNvPr id="44" name="TextBox 43"/>
          <p:cNvSpPr txBox="1"/>
          <p:nvPr/>
        </p:nvSpPr>
        <p:spPr>
          <a:xfrm rot="16200000">
            <a:off x="9688066" y="4913296"/>
            <a:ext cx="676788" cy="369332"/>
          </a:xfrm>
          <a:prstGeom prst="rect">
            <a:avLst/>
          </a:prstGeom>
          <a:noFill/>
        </p:spPr>
        <p:txBody>
          <a:bodyPr wrap="square" rtlCol="0">
            <a:spAutoFit/>
          </a:bodyPr>
          <a:lstStyle/>
          <a:p>
            <a:r>
              <a:rPr lang="en-US" dirty="0">
                <a:solidFill>
                  <a:srgbClr val="FF0000"/>
                </a:solidFill>
              </a:rPr>
              <a:t>(122)</a:t>
            </a:r>
            <a:endParaRPr lang="en-US" dirty="0">
              <a:solidFill>
                <a:srgbClr val="FF0000"/>
              </a:solidFill>
            </a:endParaRPr>
          </a:p>
        </p:txBody>
      </p:sp>
      <p:sp>
        <p:nvSpPr>
          <p:cNvPr id="45" name="TextBox 44"/>
          <p:cNvSpPr txBox="1"/>
          <p:nvPr/>
        </p:nvSpPr>
        <p:spPr>
          <a:xfrm rot="16200000">
            <a:off x="10281057" y="4682602"/>
            <a:ext cx="676788" cy="369332"/>
          </a:xfrm>
          <a:prstGeom prst="rect">
            <a:avLst/>
          </a:prstGeom>
          <a:noFill/>
        </p:spPr>
        <p:txBody>
          <a:bodyPr wrap="square" rtlCol="0">
            <a:spAutoFit/>
          </a:bodyPr>
          <a:lstStyle/>
          <a:p>
            <a:r>
              <a:rPr lang="en-US" dirty="0">
                <a:solidFill>
                  <a:srgbClr val="FF0000"/>
                </a:solidFill>
              </a:rPr>
              <a:t>(030)</a:t>
            </a:r>
            <a:endParaRPr lang="en-US" dirty="0">
              <a:solidFill>
                <a:srgbClr val="FF0000"/>
              </a:solidFill>
            </a:endParaRPr>
          </a:p>
        </p:txBody>
      </p:sp>
      <p:sp>
        <p:nvSpPr>
          <p:cNvPr id="47" name="TextBox 46"/>
          <p:cNvSpPr txBox="1"/>
          <p:nvPr/>
        </p:nvSpPr>
        <p:spPr>
          <a:xfrm rot="16200000">
            <a:off x="10689608" y="5314077"/>
            <a:ext cx="676788" cy="369332"/>
          </a:xfrm>
          <a:prstGeom prst="rect">
            <a:avLst/>
          </a:prstGeom>
          <a:noFill/>
        </p:spPr>
        <p:txBody>
          <a:bodyPr wrap="square" rtlCol="0">
            <a:spAutoFit/>
          </a:bodyPr>
          <a:lstStyle/>
          <a:p>
            <a:r>
              <a:rPr lang="en-US" dirty="0">
                <a:solidFill>
                  <a:srgbClr val="FF0000"/>
                </a:solidFill>
              </a:rPr>
              <a:t>(031)</a:t>
            </a:r>
            <a:endParaRPr lang="en-US" dirty="0">
              <a:solidFill>
                <a:srgbClr val="FF0000"/>
              </a:solidFill>
            </a:endParaRPr>
          </a:p>
        </p:txBody>
      </p:sp>
      <p:sp>
        <p:nvSpPr>
          <p:cNvPr id="48" name="TextBox 47"/>
          <p:cNvSpPr txBox="1"/>
          <p:nvPr/>
        </p:nvSpPr>
        <p:spPr>
          <a:xfrm rot="16200000">
            <a:off x="10925352" y="5135477"/>
            <a:ext cx="676788" cy="369332"/>
          </a:xfrm>
          <a:prstGeom prst="rect">
            <a:avLst/>
          </a:prstGeom>
          <a:noFill/>
        </p:spPr>
        <p:txBody>
          <a:bodyPr wrap="square" rtlCol="0">
            <a:spAutoFit/>
          </a:bodyPr>
          <a:lstStyle/>
          <a:p>
            <a:r>
              <a:rPr lang="en-US" dirty="0">
                <a:solidFill>
                  <a:srgbClr val="FF0000"/>
                </a:solidFill>
              </a:rPr>
              <a:t>(212)</a:t>
            </a:r>
            <a:endParaRPr lang="en-US" dirty="0">
              <a:solidFill>
                <a:srgbClr val="FF0000"/>
              </a:solidFill>
            </a:endParaRPr>
          </a:p>
        </p:txBody>
      </p:sp>
      <p:sp>
        <p:nvSpPr>
          <p:cNvPr id="4" name="Rectangle 7"/>
          <p:cNvSpPr/>
          <p:nvPr/>
        </p:nvSpPr>
        <p:spPr>
          <a:xfrm>
            <a:off x="0" y="3809"/>
            <a:ext cx="12192000" cy="77402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6" name="文本框 5"/>
          <p:cNvSpPr txBox="1"/>
          <p:nvPr/>
        </p:nvSpPr>
        <p:spPr>
          <a:xfrm>
            <a:off x="1952635" y="228395"/>
            <a:ext cx="7678420" cy="460375"/>
          </a:xfrm>
          <a:prstGeom prst="rect">
            <a:avLst/>
          </a:prstGeom>
          <a:noFill/>
        </p:spPr>
        <p:txBody>
          <a:bodyPr wrap="none" rtlCol="0">
            <a:spAutoFit/>
          </a:bodyPr>
          <a:lstStyle/>
          <a:p>
            <a:r>
              <a:rPr lang="en-US" altLang="zh-CN" sz="2400" b="1" dirty="0">
                <a:solidFill>
                  <a:srgbClr val="C00000"/>
                </a:solidFill>
                <a:latin typeface="Arial" panose="020B0604020202020204" pitchFamily="34" charset="0"/>
                <a:cs typeface="Arial" panose="020B0604020202020204" pitchFamily="34" charset="0"/>
              </a:rPr>
              <a:t>Reflection Conditions for Magnetic lattices </a:t>
            </a:r>
            <a:r>
              <a:rPr lang="en-US" altLang="zh-CN" sz="2400" b="1" i="1" dirty="0">
                <a:solidFill>
                  <a:schemeClr val="accent1"/>
                </a:solidFill>
                <a:latin typeface="Times New Roman" panose="02020603050405020304" pitchFamily="18" charset="0"/>
                <a:cs typeface="Times New Roman" panose="02020603050405020304" pitchFamily="18" charset="0"/>
              </a:rPr>
              <a:t>C</a:t>
            </a:r>
            <a:r>
              <a:rPr lang="en-US" altLang="zh-CN" sz="2400" b="1" dirty="0">
                <a:solidFill>
                  <a:srgbClr val="C00000"/>
                </a:solidFill>
                <a:latin typeface="Arial" panose="020B0604020202020204" pitchFamily="34" charset="0"/>
                <a:cs typeface="Arial" panose="020B0604020202020204" pitchFamily="34" charset="0"/>
              </a:rPr>
              <a:t> and </a:t>
            </a:r>
            <a:r>
              <a:rPr lang="en-US" altLang="zh-CN" sz="2400" b="1" i="1" dirty="0">
                <a:solidFill>
                  <a:srgbClr val="FF0000"/>
                </a:solidFill>
                <a:latin typeface="Times New Roman" panose="02020603050405020304" pitchFamily="18" charset="0"/>
                <a:cs typeface="Times New Roman" panose="02020603050405020304" pitchFamily="18" charset="0"/>
              </a:rPr>
              <a:t>P</a:t>
            </a:r>
            <a:r>
              <a:rPr lang="en-US" altLang="zh-CN" sz="2400" b="1" i="1" baseline="-25000" dirty="0">
                <a:solidFill>
                  <a:srgbClr val="FF0000"/>
                </a:solidFill>
                <a:latin typeface="Times New Roman" panose="02020603050405020304" pitchFamily="18" charset="0"/>
                <a:cs typeface="Times New Roman" panose="02020603050405020304" pitchFamily="18" charset="0"/>
              </a:rPr>
              <a:t>C</a:t>
            </a:r>
            <a:endParaRPr lang="en-US" altLang="zh-CN" sz="2400" b="1" i="1" baseline="-25000" dirty="0">
              <a:solidFill>
                <a:srgbClr val="FF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12" name="TextBox 11"/>
          <p:cNvSpPr txBox="1"/>
          <p:nvPr/>
        </p:nvSpPr>
        <p:spPr>
          <a:xfrm>
            <a:off x="6181370" y="2464475"/>
            <a:ext cx="5294887" cy="1923604"/>
          </a:xfrm>
          <a:prstGeom prst="rect">
            <a:avLst/>
          </a:prstGeom>
          <a:noFill/>
          <a:ln>
            <a:solidFill>
              <a:srgbClr val="FF00FF"/>
            </a:solidFill>
          </a:ln>
        </p:spPr>
        <p:txBody>
          <a:bodyPr wrap="square" rtlCol="0">
            <a:spAutoFit/>
          </a:bodyPr>
          <a:lstStyle/>
          <a:p>
            <a:pPr marL="285750" indent="-285750" algn="just">
              <a:buFont typeface="Arial" panose="020B0604020202020204" pitchFamily="34" charset="0"/>
              <a:buChar char="•"/>
            </a:pPr>
            <a:r>
              <a:rPr lang="en-US" sz="1700" dirty="0">
                <a:solidFill>
                  <a:schemeClr val="accent2"/>
                </a:solidFill>
                <a:latin typeface="Times New Roman" panose="02020603050405020304" pitchFamily="18" charset="0"/>
                <a:cs typeface="Times New Roman" panose="02020603050405020304" pitchFamily="18" charset="0"/>
              </a:rPr>
              <a:t>The face </a:t>
            </a:r>
            <a:r>
              <a:rPr lang="en-US" sz="1700" dirty="0" err="1">
                <a:solidFill>
                  <a:schemeClr val="accent2"/>
                </a:solidFill>
                <a:latin typeface="Times New Roman" panose="02020603050405020304" pitchFamily="18" charset="0"/>
                <a:cs typeface="Times New Roman" panose="02020603050405020304" pitchFamily="18" charset="0"/>
              </a:rPr>
              <a:t>centred</a:t>
            </a:r>
            <a:r>
              <a:rPr lang="en-US" sz="1700" dirty="0">
                <a:solidFill>
                  <a:schemeClr val="accent2"/>
                </a:solidFill>
                <a:latin typeface="Times New Roman" panose="02020603050405020304" pitchFamily="18" charset="0"/>
                <a:cs typeface="Times New Roman" panose="02020603050405020304" pitchFamily="18" charset="0"/>
              </a:rPr>
              <a:t> lattice </a:t>
            </a:r>
            <a:r>
              <a:rPr lang="en-US" sz="1700" b="1" i="1" dirty="0">
                <a:solidFill>
                  <a:schemeClr val="accent2"/>
                </a:solidFill>
                <a:latin typeface="Times New Roman" panose="02020603050405020304" pitchFamily="18" charset="0"/>
                <a:cs typeface="Times New Roman" panose="02020603050405020304" pitchFamily="18" charset="0"/>
              </a:rPr>
              <a:t>C</a:t>
            </a:r>
            <a:r>
              <a:rPr lang="en-US" sz="1700" dirty="0">
                <a:solidFill>
                  <a:schemeClr val="accent2"/>
                </a:solidFill>
                <a:latin typeface="Times New Roman" panose="02020603050405020304" pitchFamily="18" charset="0"/>
                <a:cs typeface="Times New Roman" panose="02020603050405020304" pitchFamily="18" charset="0"/>
              </a:rPr>
              <a:t> has </a:t>
            </a:r>
            <a:r>
              <a:rPr lang="en-US" sz="1700" dirty="0" err="1">
                <a:solidFill>
                  <a:schemeClr val="accent2"/>
                </a:solidFill>
                <a:latin typeface="Times New Roman" panose="02020603050405020304" pitchFamily="18" charset="0"/>
                <a:cs typeface="Times New Roman" panose="02020603050405020304" pitchFamily="18" charset="0"/>
              </a:rPr>
              <a:t>ferromagnetics</a:t>
            </a:r>
            <a:r>
              <a:rPr lang="en-US" sz="1700" dirty="0">
                <a:solidFill>
                  <a:schemeClr val="accent2"/>
                </a:solidFill>
                <a:latin typeface="Times New Roman" panose="02020603050405020304" pitchFamily="18" charset="0"/>
                <a:cs typeface="Times New Roman" panose="02020603050405020304" pitchFamily="18" charset="0"/>
              </a:rPr>
              <a:t> with the general reflection condition is </a:t>
            </a:r>
            <a:r>
              <a:rPr lang="en-US" sz="1700" b="1" i="1" dirty="0" err="1">
                <a:solidFill>
                  <a:schemeClr val="accent2"/>
                </a:solidFill>
                <a:latin typeface="Times New Roman" panose="02020603050405020304" pitchFamily="18" charset="0"/>
                <a:cs typeface="Times New Roman" panose="02020603050405020304" pitchFamily="18" charset="0"/>
              </a:rPr>
              <a:t>h</a:t>
            </a:r>
            <a:r>
              <a:rPr lang="en-US" sz="1700" b="1" dirty="0" err="1">
                <a:solidFill>
                  <a:schemeClr val="accent2"/>
                </a:solidFill>
                <a:latin typeface="Times New Roman" panose="02020603050405020304" pitchFamily="18" charset="0"/>
                <a:cs typeface="Times New Roman" panose="02020603050405020304" pitchFamily="18" charset="0"/>
              </a:rPr>
              <a:t>+</a:t>
            </a:r>
            <a:r>
              <a:rPr lang="en-US" sz="1700" b="1" i="1" dirty="0" err="1">
                <a:solidFill>
                  <a:schemeClr val="accent2"/>
                </a:solidFill>
                <a:latin typeface="Times New Roman" panose="02020603050405020304" pitchFamily="18" charset="0"/>
                <a:cs typeface="Times New Roman" panose="02020603050405020304" pitchFamily="18" charset="0"/>
              </a:rPr>
              <a:t>k</a:t>
            </a:r>
            <a:r>
              <a:rPr lang="en-US" sz="1700" b="1" dirty="0">
                <a:solidFill>
                  <a:schemeClr val="accent2"/>
                </a:solidFill>
                <a:latin typeface="Times New Roman" panose="02020603050405020304" pitchFamily="18" charset="0"/>
                <a:cs typeface="Times New Roman" panose="02020603050405020304" pitchFamily="18" charset="0"/>
              </a:rPr>
              <a:t>=2n</a:t>
            </a:r>
            <a:r>
              <a:rPr lang="en-US" sz="1700" dirty="0">
                <a:solidFill>
                  <a:schemeClr val="accent2"/>
                </a:solidFill>
                <a:latin typeface="Times New Roman" panose="02020603050405020304" pitchFamily="18" charset="0"/>
                <a:cs typeface="Times New Roman" panose="02020603050405020304" pitchFamily="18" charset="0"/>
              </a:rPr>
              <a:t>, the same the nuclear one.</a:t>
            </a:r>
            <a:endParaRPr lang="en-US" sz="1700" dirty="0">
              <a:solidFill>
                <a:schemeClr val="accent2"/>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sz="1700" dirty="0">
                <a:solidFill>
                  <a:schemeClr val="accent2"/>
                </a:solidFill>
                <a:latin typeface="Times New Roman" panose="02020603050405020304" pitchFamily="18" charset="0"/>
                <a:cs typeface="Times New Roman" panose="02020603050405020304" pitchFamily="18" charset="0"/>
              </a:rPr>
              <a:t>The primed face </a:t>
            </a:r>
            <a:r>
              <a:rPr lang="en-US" sz="1700" dirty="0" err="1">
                <a:solidFill>
                  <a:schemeClr val="accent2"/>
                </a:solidFill>
                <a:latin typeface="Times New Roman" panose="02020603050405020304" pitchFamily="18" charset="0"/>
                <a:cs typeface="Times New Roman" panose="02020603050405020304" pitchFamily="18" charset="0"/>
              </a:rPr>
              <a:t>centred</a:t>
            </a:r>
            <a:r>
              <a:rPr lang="en-US" sz="1700" dirty="0">
                <a:solidFill>
                  <a:schemeClr val="accent2"/>
                </a:solidFill>
                <a:latin typeface="Times New Roman" panose="02020603050405020304" pitchFamily="18" charset="0"/>
                <a:cs typeface="Times New Roman" panose="02020603050405020304" pitchFamily="18" charset="0"/>
              </a:rPr>
              <a:t> lattice </a:t>
            </a:r>
            <a:r>
              <a:rPr lang="en-US" sz="1700" b="1" i="1" dirty="0">
                <a:solidFill>
                  <a:schemeClr val="accent2"/>
                </a:solidFill>
                <a:latin typeface="Times New Roman" panose="02020603050405020304" pitchFamily="18" charset="0"/>
                <a:cs typeface="Times New Roman" panose="02020603050405020304" pitchFamily="18" charset="0"/>
              </a:rPr>
              <a:t>P</a:t>
            </a:r>
            <a:r>
              <a:rPr lang="en-US" sz="1700" b="1" i="1" baseline="-25000" dirty="0">
                <a:solidFill>
                  <a:schemeClr val="accent2"/>
                </a:solidFill>
                <a:latin typeface="Times New Roman" panose="02020603050405020304" pitchFamily="18" charset="0"/>
                <a:cs typeface="Times New Roman" panose="02020603050405020304" pitchFamily="18" charset="0"/>
              </a:rPr>
              <a:t>C</a:t>
            </a:r>
            <a:r>
              <a:rPr lang="en-US" sz="1700" dirty="0">
                <a:solidFill>
                  <a:schemeClr val="accent2"/>
                </a:solidFill>
                <a:latin typeface="Times New Roman" panose="02020603050405020304" pitchFamily="18" charset="0"/>
                <a:cs typeface="Times New Roman" panose="02020603050405020304" pitchFamily="18" charset="0"/>
              </a:rPr>
              <a:t> has </a:t>
            </a:r>
            <a:r>
              <a:rPr lang="en-US" sz="1700" dirty="0" err="1">
                <a:solidFill>
                  <a:schemeClr val="accent2"/>
                </a:solidFill>
                <a:latin typeface="Times New Roman" panose="02020603050405020304" pitchFamily="18" charset="0"/>
                <a:cs typeface="Times New Roman" panose="02020603050405020304" pitchFamily="18" charset="0"/>
              </a:rPr>
              <a:t>antifferromagnetics</a:t>
            </a:r>
            <a:r>
              <a:rPr lang="en-US" sz="1700" dirty="0">
                <a:solidFill>
                  <a:schemeClr val="accent2"/>
                </a:solidFill>
                <a:latin typeface="Times New Roman" panose="02020603050405020304" pitchFamily="18" charset="0"/>
                <a:cs typeface="Times New Roman" panose="02020603050405020304" pitchFamily="18" charset="0"/>
              </a:rPr>
              <a:t>, </a:t>
            </a:r>
            <a:r>
              <a:rPr lang="en-US" sz="1700" i="1" dirty="0">
                <a:solidFill>
                  <a:schemeClr val="accent2"/>
                </a:solidFill>
                <a:latin typeface="Times New Roman" panose="02020603050405020304" pitchFamily="18" charset="0"/>
                <a:cs typeface="Times New Roman" panose="02020603050405020304" pitchFamily="18" charset="0"/>
              </a:rPr>
              <a:t>i.e. </a:t>
            </a:r>
            <a:r>
              <a:rPr lang="en-US" sz="1700" dirty="0">
                <a:solidFill>
                  <a:schemeClr val="accent2"/>
                </a:solidFill>
                <a:latin typeface="Times New Roman" panose="02020603050405020304" pitchFamily="18" charset="0"/>
                <a:cs typeface="Times New Roman" panose="02020603050405020304" pitchFamily="18" charset="0"/>
              </a:rPr>
              <a:t>the atom (ion) at (½, ½, 0) is antiparallel arrangement with the one at (0 0 0). The general reflection condition is </a:t>
            </a:r>
            <a:r>
              <a:rPr lang="en-US" sz="1700" b="1" i="1" dirty="0" err="1">
                <a:solidFill>
                  <a:schemeClr val="accent2"/>
                </a:solidFill>
                <a:latin typeface="Times New Roman" panose="02020603050405020304" pitchFamily="18" charset="0"/>
                <a:cs typeface="Times New Roman" panose="02020603050405020304" pitchFamily="18" charset="0"/>
              </a:rPr>
              <a:t>h</a:t>
            </a:r>
            <a:r>
              <a:rPr lang="en-US" sz="1700" b="1" dirty="0" err="1">
                <a:solidFill>
                  <a:schemeClr val="accent2"/>
                </a:solidFill>
                <a:latin typeface="Times New Roman" panose="02020603050405020304" pitchFamily="18" charset="0"/>
                <a:cs typeface="Times New Roman" panose="02020603050405020304" pitchFamily="18" charset="0"/>
              </a:rPr>
              <a:t>+</a:t>
            </a:r>
            <a:r>
              <a:rPr lang="en-US" sz="1700" b="1" i="1" dirty="0" err="1">
                <a:solidFill>
                  <a:schemeClr val="accent2"/>
                </a:solidFill>
                <a:latin typeface="Times New Roman" panose="02020603050405020304" pitchFamily="18" charset="0"/>
                <a:cs typeface="Times New Roman" panose="02020603050405020304" pitchFamily="18" charset="0"/>
              </a:rPr>
              <a:t>k</a:t>
            </a:r>
            <a:r>
              <a:rPr lang="en-US" sz="1700" b="1" dirty="0">
                <a:solidFill>
                  <a:schemeClr val="accent2"/>
                </a:solidFill>
                <a:latin typeface="Times New Roman" panose="02020603050405020304" pitchFamily="18" charset="0"/>
                <a:cs typeface="Times New Roman" panose="02020603050405020304" pitchFamily="18" charset="0"/>
              </a:rPr>
              <a:t>=2n+1</a:t>
            </a:r>
            <a:r>
              <a:rPr lang="en-US" sz="1700" dirty="0">
                <a:solidFill>
                  <a:schemeClr val="accent2"/>
                </a:solidFill>
                <a:latin typeface="Times New Roman" panose="02020603050405020304" pitchFamily="18" charset="0"/>
                <a:cs typeface="Times New Roman" panose="02020603050405020304" pitchFamily="18" charset="0"/>
              </a:rPr>
              <a:t>.</a:t>
            </a:r>
            <a:endParaRPr lang="en-US" sz="1700" dirty="0">
              <a:solidFill>
                <a:schemeClr val="accent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custDataLst>
              <p:tags r:id="rId1"/>
            </p:custDataLst>
          </p:nvPr>
        </p:nvPicPr>
        <p:blipFill>
          <a:blip r:embed="rId2"/>
          <a:stretch>
            <a:fillRect/>
          </a:stretch>
        </p:blipFill>
        <p:spPr>
          <a:xfrm>
            <a:off x="3314498" y="1223898"/>
            <a:ext cx="8608918" cy="3925459"/>
          </a:xfrm>
          <a:prstGeom prst="rect">
            <a:avLst/>
          </a:prstGeom>
        </p:spPr>
      </p:pic>
      <p:pic>
        <p:nvPicPr>
          <p:cNvPr id="10" name="Picture 9">
            <a:hlinkClick r:id="rId3"/>
          </p:cNvPr>
          <p:cNvPicPr>
            <a:picLocks noChangeAspect="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bwMode="auto">
          <a:xfrm>
            <a:off x="730916" y="1215736"/>
            <a:ext cx="1951926" cy="1951926"/>
          </a:xfrm>
          <a:prstGeom prst="rect">
            <a:avLst/>
          </a:prstGeom>
          <a:noFill/>
          <a:ln>
            <a:noFill/>
          </a:ln>
        </p:spPr>
      </p:pic>
      <p:sp>
        <p:nvSpPr>
          <p:cNvPr id="5" name="文本框 4"/>
          <p:cNvSpPr txBox="1"/>
          <p:nvPr/>
        </p:nvSpPr>
        <p:spPr>
          <a:xfrm>
            <a:off x="379532" y="3307562"/>
            <a:ext cx="2915347" cy="1661993"/>
          </a:xfrm>
          <a:prstGeom prst="rect">
            <a:avLst/>
          </a:prstGeom>
          <a:noFill/>
        </p:spPr>
        <p:txBody>
          <a:bodyPr wrap="square" rtlCol="0" anchor="t">
            <a:spAutoFit/>
          </a:bodyPr>
          <a:lstStyle/>
          <a:p>
            <a:pPr indent="0">
              <a:buFont typeface="Arial" panose="020B0604020202020204" pitchFamily="34" charset="0"/>
              <a:buNone/>
            </a:pPr>
            <a:r>
              <a:rPr lang="en-US" sz="1700" dirty="0">
                <a:solidFill>
                  <a:srgbClr val="00B0F0"/>
                </a:solidFill>
                <a:latin typeface="Arial" panose="020B0604020202020204" pitchFamily="34" charset="0"/>
                <a:ea typeface="Times New Roman" panose="02020603050405020304" pitchFamily="18" charset="0"/>
                <a:cs typeface="Times New Roman" panose="02020603050405020304" pitchFamily="18" charset="0"/>
                <a:sym typeface="+mn-ea"/>
              </a:rPr>
              <a:t>The neutron contains one “up” quark with +2/3 electron</a:t>
            </a:r>
            <a:r>
              <a:rPr lang="en-US" sz="1700" i="1" dirty="0">
                <a:solidFill>
                  <a:srgbClr val="00B0F0"/>
                </a:solidFill>
                <a:latin typeface="Arial" panose="020B0604020202020204" pitchFamily="34" charset="0"/>
                <a:ea typeface="Times New Roman" panose="02020603050405020304" pitchFamily="18" charset="0"/>
                <a:cs typeface="Times New Roman" panose="02020603050405020304" pitchFamily="18" charset="0"/>
                <a:sym typeface="+mn-ea"/>
              </a:rPr>
              <a:t> </a:t>
            </a:r>
            <a:r>
              <a:rPr lang="en-US" sz="1700" dirty="0">
                <a:solidFill>
                  <a:srgbClr val="00B0F0"/>
                </a:solidFill>
                <a:latin typeface="Arial" panose="020B0604020202020204" pitchFamily="34" charset="0"/>
                <a:ea typeface="Times New Roman" panose="02020603050405020304" pitchFamily="18" charset="0"/>
                <a:cs typeface="Times New Roman" panose="02020603050405020304" pitchFamily="18" charset="0"/>
                <a:sym typeface="+mn-ea"/>
              </a:rPr>
              <a:t> charge and two “down” quarks with -1/3 electron</a:t>
            </a:r>
            <a:r>
              <a:rPr lang="en-US" sz="1700" i="1" dirty="0">
                <a:solidFill>
                  <a:srgbClr val="00B0F0"/>
                </a:solidFill>
                <a:latin typeface="Arial" panose="020B0604020202020204" pitchFamily="34" charset="0"/>
                <a:ea typeface="Times New Roman" panose="02020603050405020304" pitchFamily="18" charset="0"/>
                <a:cs typeface="Times New Roman" panose="02020603050405020304" pitchFamily="18" charset="0"/>
                <a:sym typeface="+mn-ea"/>
              </a:rPr>
              <a:t> </a:t>
            </a:r>
            <a:r>
              <a:rPr lang="en-US" sz="1700" dirty="0">
                <a:solidFill>
                  <a:srgbClr val="00B0F0"/>
                </a:solidFill>
                <a:latin typeface="Arial" panose="020B0604020202020204" pitchFamily="34" charset="0"/>
                <a:ea typeface="Times New Roman" panose="02020603050405020304" pitchFamily="18" charset="0"/>
                <a:cs typeface="Times New Roman" panose="02020603050405020304" pitchFamily="18" charset="0"/>
                <a:sym typeface="+mn-ea"/>
              </a:rPr>
              <a:t>charge each, so n</a:t>
            </a:r>
            <a:r>
              <a:rPr lang="en-US" sz="1700" dirty="0">
                <a:solidFill>
                  <a:srgbClr val="00B0F0"/>
                </a:solidFill>
                <a:latin typeface="Arial" panose="020B0604020202020204" pitchFamily="34" charset="0"/>
                <a:ea typeface="Times New Roman" panose="02020603050405020304" pitchFamily="18" charset="0"/>
                <a:sym typeface="+mn-ea"/>
              </a:rPr>
              <a:t>eutron is a neutral particle.</a:t>
            </a:r>
            <a:endParaRPr lang="en-US" altLang="en-US" sz="1700" dirty="0">
              <a:solidFill>
                <a:srgbClr val="00B0F0"/>
              </a:solidFill>
              <a:latin typeface="Arial" panose="020B0604020202020204" pitchFamily="34" charset="0"/>
              <a:ea typeface="Times New Roman" panose="02020603050405020304" pitchFamily="18" charset="0"/>
              <a:sym typeface="+mn-ea"/>
            </a:endParaRPr>
          </a:p>
        </p:txBody>
      </p:sp>
      <p:sp>
        <p:nvSpPr>
          <p:cNvPr id="3" name="文本框 2"/>
          <p:cNvSpPr txBox="1"/>
          <p:nvPr/>
        </p:nvSpPr>
        <p:spPr>
          <a:xfrm>
            <a:off x="0" y="1270"/>
            <a:ext cx="1706880" cy="275590"/>
          </a:xfrm>
          <a:prstGeom prst="rect">
            <a:avLst/>
          </a:prstGeom>
          <a:noFill/>
        </p:spPr>
        <p:txBody>
          <a:bodyPr wrap="none" rtlCol="0" anchor="t">
            <a:spAutoFit/>
          </a:bodyPr>
          <a:lstStyle/>
          <a:p>
            <a:r>
              <a:rPr lang="zh-CN" altLang="en-US" sz="1200" dirty="0">
                <a:solidFill>
                  <a:srgbClr val="0070C0"/>
                </a:solidFill>
                <a:sym typeface="+mn-ea"/>
              </a:rPr>
              <a:t>有序磁结构的中子衍射</a:t>
            </a:r>
            <a:endParaRPr lang="zh-CN" altLang="en-US" sz="1200" dirty="0">
              <a:solidFill>
                <a:srgbClr val="0070C0"/>
              </a:solidFill>
              <a:sym typeface="+mn-ea"/>
            </a:endParaRPr>
          </a:p>
        </p:txBody>
      </p:sp>
      <p:sp>
        <p:nvSpPr>
          <p:cNvPr id="6" name="TextBox 5"/>
          <p:cNvSpPr txBox="1"/>
          <p:nvPr/>
        </p:nvSpPr>
        <p:spPr>
          <a:xfrm>
            <a:off x="950909" y="2949081"/>
            <a:ext cx="1511939" cy="461665"/>
          </a:xfrm>
          <a:prstGeom prst="rect">
            <a:avLst/>
          </a:prstGeom>
          <a:noFill/>
        </p:spPr>
        <p:txBody>
          <a:bodyPr wrap="square">
            <a:spAutoFit/>
          </a:bodyPr>
          <a:lstStyle/>
          <a:p>
            <a:r>
              <a:rPr lang="en-US" sz="2400" dirty="0">
                <a:solidFill>
                  <a:srgbClr val="FF0000"/>
                </a:solidFill>
                <a:latin typeface="Algerian" panose="04020705040A02060702" pitchFamily="82" charset="0"/>
                <a:ea typeface="Times New Roman" panose="02020603050405020304" pitchFamily="18" charset="0"/>
                <a:cs typeface="Times New Roman" panose="02020603050405020304" pitchFamily="18" charset="0"/>
                <a:sym typeface="+mn-ea"/>
              </a:rPr>
              <a:t>neutron</a:t>
            </a:r>
            <a:endParaRPr lang="en-US" sz="2400" dirty="0">
              <a:solidFill>
                <a:srgbClr val="FF0000"/>
              </a:solidFill>
              <a:latin typeface="Algerian" panose="04020705040A02060702" pitchFamily="82" charset="0"/>
            </a:endParaRPr>
          </a:p>
        </p:txBody>
      </p:sp>
      <p:sp>
        <p:nvSpPr>
          <p:cNvPr id="2" name="Rectangle 1"/>
          <p:cNvSpPr/>
          <p:nvPr/>
        </p:nvSpPr>
        <p:spPr>
          <a:xfrm>
            <a:off x="36216" y="-43993"/>
            <a:ext cx="12192000" cy="108399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hlinkClick r:id="rId3"/>
          </p:cNvPr>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
        <p:nvSpPr>
          <p:cNvPr id="13" name="TextBox 12"/>
          <p:cNvSpPr txBox="1"/>
          <p:nvPr/>
        </p:nvSpPr>
        <p:spPr>
          <a:xfrm>
            <a:off x="6324600" y="0"/>
            <a:ext cx="5444490" cy="892552"/>
          </a:xfrm>
          <a:prstGeom prst="rect">
            <a:avLst/>
          </a:prstGeom>
          <a:noFill/>
        </p:spPr>
        <p:txBody>
          <a:bodyPr wrap="square">
            <a:spAutoFit/>
          </a:bodyPr>
          <a:lstStyle/>
          <a:p>
            <a:pPr algn="r"/>
            <a:r>
              <a:rPr lang="en-US" sz="2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Neutron </a:t>
            </a:r>
            <a:r>
              <a:rPr lang="en-US" sz="2800" b="1" i="0" dirty="0">
                <a:solidFill>
                  <a:srgbClr val="FF0000"/>
                </a:solidFill>
                <a:effectLst/>
                <a:latin typeface="Arial" panose="020B0604020202020204" pitchFamily="34" charset="0"/>
                <a:cs typeface="Arial" panose="020B0604020202020204" pitchFamily="34" charset="0"/>
              </a:rPr>
              <a:t>- </a:t>
            </a:r>
            <a:r>
              <a:rPr lang="en-US" altLang="zh-CN" sz="2800" b="1" i="0" dirty="0">
                <a:solidFill>
                  <a:srgbClr val="FF0000"/>
                </a:solidFill>
                <a:effectLst/>
                <a:latin typeface="Arial" panose="020B0604020202020204" pitchFamily="34" charset="0"/>
                <a:cs typeface="Arial" panose="020B0604020202020204" pitchFamily="34" charset="0"/>
              </a:rPr>
              <a:t>a</a:t>
            </a:r>
            <a:r>
              <a:rPr lang="en-US" sz="2800" b="1" i="0" dirty="0">
                <a:solidFill>
                  <a:srgbClr val="FF0000"/>
                </a:solidFill>
                <a:effectLst/>
                <a:latin typeface="Arial" panose="020B0604020202020204" pitchFamily="34" charset="0"/>
                <a:cs typeface="Arial" panose="020B0604020202020204" pitchFamily="34" charset="0"/>
              </a:rPr>
              <a:t> Subatomic Particle</a:t>
            </a:r>
            <a:endParaRPr lang="en-US" sz="2800" b="1" dirty="0">
              <a:solidFill>
                <a:srgbClr val="FF0000"/>
              </a:solidFill>
              <a:latin typeface="Arial" panose="020B0604020202020204" pitchFamily="34" charset="0"/>
              <a:cs typeface="Arial" panose="020B0604020202020204" pitchFamily="34" charset="0"/>
            </a:endParaRPr>
          </a:p>
          <a:p>
            <a:pPr algn="r"/>
            <a:r>
              <a:rPr lang="en-US" altLang="zh-CN" sz="2400" b="1" dirty="0">
                <a:solidFill>
                  <a:srgbClr val="0070C0"/>
                </a:solidFill>
                <a:latin typeface="Arial" panose="020B0604020202020204" pitchFamily="34" charset="0"/>
                <a:cs typeface="Arial" panose="020B0604020202020204" pitchFamily="34" charset="0"/>
              </a:rPr>
              <a:t>Wave-particle Duality</a:t>
            </a:r>
            <a:endParaRPr lang="en-US" altLang="zh-CN" sz="2400" b="1" dirty="0">
              <a:solidFill>
                <a:schemeClr val="accent6">
                  <a:lumMod val="75000"/>
                </a:schemeClr>
              </a:solidFill>
              <a:latin typeface="Arial" panose="020B0604020202020204" pitchFamily="34" charset="0"/>
              <a:cs typeface="Arial" panose="020B0604020202020204" pitchFamily="34" charset="0"/>
            </a:endParaRPr>
          </a:p>
        </p:txBody>
      </p:sp>
      <p:sp>
        <p:nvSpPr>
          <p:cNvPr id="11" name="TextBox 10"/>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sp>
        <p:nvSpPr>
          <p:cNvPr id="12" name="TextBox 11"/>
          <p:cNvSpPr txBox="1"/>
          <p:nvPr/>
        </p:nvSpPr>
        <p:spPr>
          <a:xfrm>
            <a:off x="478221" y="5029200"/>
            <a:ext cx="11125200" cy="1477328"/>
          </a:xfrm>
          <a:prstGeom prst="rect">
            <a:avLst/>
          </a:prstGeom>
          <a:noFill/>
        </p:spPr>
        <p:txBody>
          <a:bodyPr wrap="square">
            <a:spAutoFit/>
          </a:bodyPr>
          <a:lstStyle/>
          <a:p>
            <a:pPr algn="just"/>
            <a:r>
              <a:rPr lang="en-US" sz="1800" b="0" i="0" u="none" strike="noStrike" baseline="0" dirty="0">
                <a:solidFill>
                  <a:srgbClr val="0070C0"/>
                </a:solidFill>
                <a:latin typeface="Arial" panose="020B0604020202020204" pitchFamily="34" charset="0"/>
                <a:cs typeface="Arial" panose="020B0604020202020204" pitchFamily="34" charset="0"/>
              </a:rPr>
              <a:t>Because the neutron carries a magnetic moment of -1.913 </a:t>
            </a:r>
            <a:r>
              <a:rPr lang="en-US" sz="1800" b="0" i="1" u="none" strike="noStrike" baseline="0" dirty="0" err="1">
                <a:solidFill>
                  <a:srgbClr val="0070C0"/>
                </a:solidFill>
                <a:latin typeface="Symbol" panose="05050102010706020507" pitchFamily="18" charset="2"/>
                <a:cs typeface="Arial" panose="020B0604020202020204" pitchFamily="34" charset="0"/>
              </a:rPr>
              <a:t>m</a:t>
            </a:r>
            <a:r>
              <a:rPr lang="en-US" sz="1800" b="0" i="1" u="none" strike="noStrike" baseline="-25000" dirty="0" err="1">
                <a:solidFill>
                  <a:srgbClr val="0070C0"/>
                </a:solidFill>
                <a:latin typeface="Arial" panose="020B0604020202020204" pitchFamily="34" charset="0"/>
                <a:cs typeface="Arial" panose="020B0604020202020204" pitchFamily="34" charset="0"/>
              </a:rPr>
              <a:t>N</a:t>
            </a:r>
            <a:r>
              <a:rPr lang="en-US" sz="800" b="0" i="0" u="none" strike="noStrike" baseline="0" dirty="0">
                <a:solidFill>
                  <a:srgbClr val="0070C0"/>
                </a:solidFill>
                <a:latin typeface="Arial" panose="020B0604020202020204" pitchFamily="34" charset="0"/>
                <a:cs typeface="Arial" panose="020B0604020202020204" pitchFamily="34" charset="0"/>
              </a:rPr>
              <a:t> </a:t>
            </a:r>
            <a:r>
              <a:rPr lang="en-US" sz="1800" b="0" i="0" u="none" strike="noStrike" baseline="0" dirty="0">
                <a:solidFill>
                  <a:srgbClr val="0070C0"/>
                </a:solidFill>
                <a:latin typeface="Arial" panose="020B0604020202020204" pitchFamily="34" charset="0"/>
                <a:cs typeface="Arial" panose="020B0604020202020204" pitchFamily="34" charset="0"/>
              </a:rPr>
              <a:t>(where </a:t>
            </a:r>
            <a:r>
              <a:rPr lang="en-US" i="1" dirty="0" err="1">
                <a:solidFill>
                  <a:srgbClr val="0070C0"/>
                </a:solidFill>
                <a:latin typeface="Symbol" panose="05050102010706020507" pitchFamily="18" charset="2"/>
                <a:cs typeface="Arial" panose="020B0604020202020204" pitchFamily="34" charset="0"/>
              </a:rPr>
              <a:t>m</a:t>
            </a:r>
            <a:r>
              <a:rPr lang="en-US" i="1" baseline="-25000" dirty="0" err="1">
                <a:solidFill>
                  <a:srgbClr val="0070C0"/>
                </a:solidFill>
                <a:latin typeface="Arial" panose="020B0604020202020204" pitchFamily="34" charset="0"/>
                <a:cs typeface="Arial" panose="020B0604020202020204" pitchFamily="34" charset="0"/>
              </a:rPr>
              <a:t>N</a:t>
            </a:r>
            <a:r>
              <a:rPr lang="en-US" dirty="0">
                <a:solidFill>
                  <a:srgbClr val="0070C0"/>
                </a:solidFill>
                <a:latin typeface="Arial" panose="020B0604020202020204" pitchFamily="34" charset="0"/>
                <a:cs typeface="Arial" panose="020B0604020202020204" pitchFamily="34" charset="0"/>
              </a:rPr>
              <a:t> </a:t>
            </a:r>
            <a:r>
              <a:rPr lang="en-US" sz="1800" b="0" i="0" u="none" strike="noStrike" baseline="0" dirty="0">
                <a:solidFill>
                  <a:srgbClr val="0070C0"/>
                </a:solidFill>
                <a:latin typeface="Arial" panose="020B0604020202020204" pitchFamily="34" charset="0"/>
                <a:cs typeface="Arial" panose="020B0604020202020204" pitchFamily="34" charset="0"/>
              </a:rPr>
              <a:t>is the nuclear magneton) and therefore it interacts with magnetic entities in materials. If the magnetic entities are disordered, then the  magnetic diffuse scattering </a:t>
            </a:r>
            <a:r>
              <a:rPr lang="en-US" dirty="0">
                <a:solidFill>
                  <a:srgbClr val="0070C0"/>
                </a:solidFill>
                <a:latin typeface="Arial" panose="020B0604020202020204" pitchFamily="34" charset="0"/>
                <a:cs typeface="Arial" panose="020B0604020202020204" pitchFamily="34" charset="0"/>
              </a:rPr>
              <a:t>results.</a:t>
            </a:r>
            <a:r>
              <a:rPr lang="en-US" sz="1800" b="0" i="0" u="none" strike="noStrike" baseline="0" dirty="0">
                <a:solidFill>
                  <a:srgbClr val="0070C0"/>
                </a:solidFill>
                <a:latin typeface="Arial" panose="020B0604020202020204" pitchFamily="34" charset="0"/>
                <a:cs typeface="Arial" panose="020B0604020202020204" pitchFamily="34" charset="0"/>
              </a:rPr>
              <a:t> If they are in some way ordered then the magnetic structure can be studied via the magnetic Bragg reflections that arise. The magnetic reflections may or may not coincide with nuclear Bragg reflections.</a:t>
            </a:r>
            <a:endParaRPr lang="en-US" dirty="0">
              <a:solidFill>
                <a:srgbClr val="0070C0"/>
              </a:solidFill>
              <a:latin typeface="Arial" panose="020B0604020202020204" pitchFamily="34" charset="0"/>
              <a:cs typeface="Arial" panose="020B0604020202020204" pitchFamily="34" charset="0"/>
            </a:endParaRPr>
          </a:p>
        </p:txBody>
      </p:sp>
      <p:sp>
        <p:nvSpPr>
          <p:cNvPr id="4" name="文本框 3"/>
          <p:cNvSpPr txBox="1"/>
          <p:nvPr/>
        </p:nvSpPr>
        <p:spPr>
          <a:xfrm>
            <a:off x="930897" y="416031"/>
            <a:ext cx="7471674" cy="646331"/>
          </a:xfrm>
          <a:prstGeom prst="rect">
            <a:avLst/>
          </a:prstGeom>
          <a:noFill/>
        </p:spPr>
        <p:txBody>
          <a:bodyPr wrap="square" rtlCol="0">
            <a:spAutoFit/>
          </a:bodyPr>
          <a:lstStyle/>
          <a:p>
            <a:pPr algn="just"/>
            <a:r>
              <a:rPr lang="en-US" altLang="zh-CN" sz="1200" dirty="0">
                <a:solidFill>
                  <a:srgbClr val="A426EA"/>
                </a:solidFill>
                <a:latin typeface="Arial" panose="020B0604020202020204" pitchFamily="34" charset="0"/>
                <a:cs typeface="Arial" panose="020B0604020202020204" pitchFamily="34" charset="0"/>
              </a:rPr>
              <a:t>There are three techniques are used to determine structure, X-ray, electron, and neutron diffraction. However, only neutron diffraction techniques can be used to determine magnetic structure. Although neutron is a neutral particle, it has a small magnetic moment. And it interacts with magnetic entities in material.</a:t>
            </a:r>
            <a:endParaRPr lang="zh-CN" altLang="en-US" sz="1200" dirty="0">
              <a:solidFill>
                <a:srgbClr val="A426EA"/>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a:off x="479454" y="2348346"/>
            <a:ext cx="11233092" cy="4179773"/>
          </a:xfrm>
          <a:prstGeom prst="rect">
            <a:avLst/>
          </a:prstGeom>
        </p:spPr>
      </p:pic>
      <p:pic>
        <p:nvPicPr>
          <p:cNvPr id="2" name="Picture 4" descr="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5075" y="873259"/>
            <a:ext cx="1341867" cy="13531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79866" y="851453"/>
            <a:ext cx="1341866" cy="1353141"/>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9503067" y="1005790"/>
            <a:ext cx="92196" cy="9278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499602" y="1958294"/>
            <a:ext cx="92196" cy="9278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901537" y="2649681"/>
            <a:ext cx="676788" cy="369332"/>
          </a:xfrm>
          <a:prstGeom prst="rect">
            <a:avLst/>
          </a:prstGeom>
          <a:noFill/>
        </p:spPr>
        <p:txBody>
          <a:bodyPr wrap="none" rtlCol="0">
            <a:spAutoFit/>
          </a:bodyPr>
          <a:lstStyle/>
          <a:p>
            <a:r>
              <a:rPr lang="en-US" dirty="0">
                <a:solidFill>
                  <a:srgbClr val="0070C0"/>
                </a:solidFill>
              </a:rPr>
              <a:t>(001)</a:t>
            </a:r>
            <a:endParaRPr lang="en-US" dirty="0">
              <a:solidFill>
                <a:srgbClr val="0070C0"/>
              </a:solidFill>
            </a:endParaRPr>
          </a:p>
        </p:txBody>
      </p:sp>
      <p:sp>
        <p:nvSpPr>
          <p:cNvPr id="11" name="TextBox 10"/>
          <p:cNvSpPr txBox="1"/>
          <p:nvPr/>
        </p:nvSpPr>
        <p:spPr>
          <a:xfrm>
            <a:off x="4526974" y="3945081"/>
            <a:ext cx="676788" cy="369332"/>
          </a:xfrm>
          <a:prstGeom prst="rect">
            <a:avLst/>
          </a:prstGeom>
          <a:noFill/>
        </p:spPr>
        <p:txBody>
          <a:bodyPr wrap="none" rtlCol="0">
            <a:spAutoFit/>
          </a:bodyPr>
          <a:lstStyle/>
          <a:p>
            <a:r>
              <a:rPr lang="en-US" dirty="0">
                <a:solidFill>
                  <a:srgbClr val="0070C0"/>
                </a:solidFill>
              </a:rPr>
              <a:t>(110)</a:t>
            </a:r>
            <a:endParaRPr lang="en-US" dirty="0">
              <a:solidFill>
                <a:srgbClr val="0070C0"/>
              </a:solidFill>
            </a:endParaRPr>
          </a:p>
        </p:txBody>
      </p:sp>
      <p:sp>
        <p:nvSpPr>
          <p:cNvPr id="16" name="TextBox 15"/>
          <p:cNvSpPr txBox="1"/>
          <p:nvPr/>
        </p:nvSpPr>
        <p:spPr>
          <a:xfrm>
            <a:off x="4834195" y="4867268"/>
            <a:ext cx="676788" cy="369332"/>
          </a:xfrm>
          <a:prstGeom prst="rect">
            <a:avLst/>
          </a:prstGeom>
          <a:noFill/>
        </p:spPr>
        <p:txBody>
          <a:bodyPr wrap="none" rtlCol="0">
            <a:spAutoFit/>
          </a:bodyPr>
          <a:lstStyle/>
          <a:p>
            <a:r>
              <a:rPr lang="en-US" dirty="0">
                <a:solidFill>
                  <a:srgbClr val="0070C0"/>
                </a:solidFill>
              </a:rPr>
              <a:t>(002)</a:t>
            </a:r>
            <a:endParaRPr lang="en-US" dirty="0">
              <a:solidFill>
                <a:srgbClr val="0070C0"/>
              </a:solidFill>
            </a:endParaRPr>
          </a:p>
        </p:txBody>
      </p:sp>
      <p:sp>
        <p:nvSpPr>
          <p:cNvPr id="17" name="TextBox 16"/>
          <p:cNvSpPr txBox="1"/>
          <p:nvPr/>
        </p:nvSpPr>
        <p:spPr>
          <a:xfrm>
            <a:off x="5324989" y="3026124"/>
            <a:ext cx="676788" cy="369332"/>
          </a:xfrm>
          <a:prstGeom prst="rect">
            <a:avLst/>
          </a:prstGeom>
          <a:noFill/>
        </p:spPr>
        <p:txBody>
          <a:bodyPr wrap="none" rtlCol="0">
            <a:spAutoFit/>
          </a:bodyPr>
          <a:lstStyle/>
          <a:p>
            <a:r>
              <a:rPr lang="en-US" dirty="0">
                <a:solidFill>
                  <a:srgbClr val="0070C0"/>
                </a:solidFill>
              </a:rPr>
              <a:t>(111)</a:t>
            </a:r>
            <a:endParaRPr lang="en-US" dirty="0">
              <a:solidFill>
                <a:srgbClr val="0070C0"/>
              </a:solidFill>
            </a:endParaRPr>
          </a:p>
        </p:txBody>
      </p:sp>
      <p:sp>
        <p:nvSpPr>
          <p:cNvPr id="18" name="TextBox 17"/>
          <p:cNvSpPr txBox="1"/>
          <p:nvPr/>
        </p:nvSpPr>
        <p:spPr>
          <a:xfrm>
            <a:off x="7353903" y="4409180"/>
            <a:ext cx="676788" cy="369332"/>
          </a:xfrm>
          <a:prstGeom prst="rect">
            <a:avLst/>
          </a:prstGeom>
          <a:noFill/>
        </p:spPr>
        <p:txBody>
          <a:bodyPr wrap="none" rtlCol="0">
            <a:spAutoFit/>
          </a:bodyPr>
          <a:lstStyle/>
          <a:p>
            <a:r>
              <a:rPr lang="en-US" dirty="0">
                <a:solidFill>
                  <a:srgbClr val="0070C0"/>
                </a:solidFill>
              </a:rPr>
              <a:t>(112)</a:t>
            </a:r>
            <a:endParaRPr lang="en-US" dirty="0">
              <a:solidFill>
                <a:srgbClr val="0070C0"/>
              </a:solidFill>
            </a:endParaRPr>
          </a:p>
        </p:txBody>
      </p:sp>
      <p:sp>
        <p:nvSpPr>
          <p:cNvPr id="19" name="TextBox 18"/>
          <p:cNvSpPr txBox="1"/>
          <p:nvPr/>
        </p:nvSpPr>
        <p:spPr>
          <a:xfrm>
            <a:off x="6769311" y="4897324"/>
            <a:ext cx="676788" cy="369332"/>
          </a:xfrm>
          <a:prstGeom prst="rect">
            <a:avLst/>
          </a:prstGeom>
          <a:noFill/>
        </p:spPr>
        <p:txBody>
          <a:bodyPr wrap="none" rtlCol="0">
            <a:spAutoFit/>
          </a:bodyPr>
          <a:lstStyle/>
          <a:p>
            <a:r>
              <a:rPr lang="en-US" dirty="0">
                <a:solidFill>
                  <a:srgbClr val="0070C0"/>
                </a:solidFill>
              </a:rPr>
              <a:t>(021)</a:t>
            </a:r>
            <a:endParaRPr lang="en-US" dirty="0">
              <a:solidFill>
                <a:srgbClr val="0070C0"/>
              </a:solidFill>
            </a:endParaRPr>
          </a:p>
        </p:txBody>
      </p:sp>
      <p:sp>
        <p:nvSpPr>
          <p:cNvPr id="20" name="TextBox 19"/>
          <p:cNvSpPr txBox="1"/>
          <p:nvPr/>
        </p:nvSpPr>
        <p:spPr>
          <a:xfrm>
            <a:off x="6154178" y="5135479"/>
            <a:ext cx="676788" cy="369332"/>
          </a:xfrm>
          <a:prstGeom prst="rect">
            <a:avLst/>
          </a:prstGeom>
          <a:noFill/>
        </p:spPr>
        <p:txBody>
          <a:bodyPr wrap="none" rtlCol="0">
            <a:spAutoFit/>
          </a:bodyPr>
          <a:lstStyle/>
          <a:p>
            <a:r>
              <a:rPr lang="en-US" dirty="0">
                <a:solidFill>
                  <a:srgbClr val="0070C0"/>
                </a:solidFill>
              </a:rPr>
              <a:t>(020)</a:t>
            </a:r>
            <a:endParaRPr lang="en-US" dirty="0">
              <a:solidFill>
                <a:srgbClr val="0070C0"/>
              </a:solidFill>
            </a:endParaRPr>
          </a:p>
        </p:txBody>
      </p:sp>
      <p:sp>
        <p:nvSpPr>
          <p:cNvPr id="21" name="TextBox 20"/>
          <p:cNvSpPr txBox="1"/>
          <p:nvPr/>
        </p:nvSpPr>
        <p:spPr>
          <a:xfrm>
            <a:off x="8076033" y="5235483"/>
            <a:ext cx="676788" cy="646331"/>
          </a:xfrm>
          <a:prstGeom prst="rect">
            <a:avLst/>
          </a:prstGeom>
          <a:noFill/>
        </p:spPr>
        <p:txBody>
          <a:bodyPr wrap="none" rtlCol="0">
            <a:spAutoFit/>
          </a:bodyPr>
          <a:lstStyle/>
          <a:p>
            <a:r>
              <a:rPr lang="en-US" dirty="0">
                <a:solidFill>
                  <a:srgbClr val="0070C0"/>
                </a:solidFill>
              </a:rPr>
              <a:t>(003)</a:t>
            </a:r>
            <a:endParaRPr lang="en-US" dirty="0">
              <a:solidFill>
                <a:srgbClr val="0070C0"/>
              </a:solidFill>
            </a:endParaRPr>
          </a:p>
          <a:p>
            <a:r>
              <a:rPr lang="en-US" dirty="0">
                <a:solidFill>
                  <a:srgbClr val="0070C0"/>
                </a:solidFill>
              </a:rPr>
              <a:t>(200)</a:t>
            </a:r>
            <a:endParaRPr lang="en-US" dirty="0">
              <a:solidFill>
                <a:srgbClr val="0070C0"/>
              </a:solidFill>
            </a:endParaRPr>
          </a:p>
        </p:txBody>
      </p:sp>
      <p:sp>
        <p:nvSpPr>
          <p:cNvPr id="22" name="TextBox 21"/>
          <p:cNvSpPr txBox="1"/>
          <p:nvPr/>
        </p:nvSpPr>
        <p:spPr>
          <a:xfrm rot="16200000">
            <a:off x="8451520" y="5096050"/>
            <a:ext cx="676788" cy="369332"/>
          </a:xfrm>
          <a:prstGeom prst="rect">
            <a:avLst/>
          </a:prstGeom>
          <a:noFill/>
        </p:spPr>
        <p:txBody>
          <a:bodyPr wrap="none" rtlCol="0">
            <a:spAutoFit/>
          </a:bodyPr>
          <a:lstStyle/>
          <a:p>
            <a:r>
              <a:rPr lang="en-US" dirty="0">
                <a:solidFill>
                  <a:srgbClr val="0070C0"/>
                </a:solidFill>
              </a:rPr>
              <a:t>(022)</a:t>
            </a:r>
            <a:endParaRPr lang="en-US" dirty="0">
              <a:solidFill>
                <a:srgbClr val="0070C0"/>
              </a:solidFill>
            </a:endParaRPr>
          </a:p>
        </p:txBody>
      </p:sp>
      <p:sp>
        <p:nvSpPr>
          <p:cNvPr id="23" name="TextBox 22"/>
          <p:cNvSpPr txBox="1"/>
          <p:nvPr/>
        </p:nvSpPr>
        <p:spPr>
          <a:xfrm rot="16200000">
            <a:off x="8667282" y="5096050"/>
            <a:ext cx="676788" cy="369332"/>
          </a:xfrm>
          <a:prstGeom prst="rect">
            <a:avLst/>
          </a:prstGeom>
          <a:noFill/>
        </p:spPr>
        <p:txBody>
          <a:bodyPr wrap="none" rtlCol="0">
            <a:spAutoFit/>
          </a:bodyPr>
          <a:lstStyle/>
          <a:p>
            <a:r>
              <a:rPr lang="en-US" dirty="0">
                <a:solidFill>
                  <a:srgbClr val="0070C0"/>
                </a:solidFill>
              </a:rPr>
              <a:t>(201)</a:t>
            </a:r>
            <a:endParaRPr lang="en-US" dirty="0">
              <a:solidFill>
                <a:srgbClr val="0070C0"/>
              </a:solidFill>
            </a:endParaRPr>
          </a:p>
        </p:txBody>
      </p:sp>
      <p:sp>
        <p:nvSpPr>
          <p:cNvPr id="24" name="TextBox 23"/>
          <p:cNvSpPr txBox="1"/>
          <p:nvPr/>
        </p:nvSpPr>
        <p:spPr>
          <a:xfrm rot="16200000">
            <a:off x="10058328" y="4981751"/>
            <a:ext cx="676788" cy="369332"/>
          </a:xfrm>
          <a:prstGeom prst="rect">
            <a:avLst/>
          </a:prstGeom>
          <a:noFill/>
        </p:spPr>
        <p:txBody>
          <a:bodyPr wrap="none" rtlCol="0">
            <a:spAutoFit/>
          </a:bodyPr>
          <a:lstStyle/>
          <a:p>
            <a:r>
              <a:rPr lang="en-US" dirty="0">
                <a:solidFill>
                  <a:srgbClr val="0070C0"/>
                </a:solidFill>
              </a:rPr>
              <a:t>(113)</a:t>
            </a:r>
            <a:endParaRPr lang="en-US" dirty="0">
              <a:solidFill>
                <a:srgbClr val="0070C0"/>
              </a:solidFill>
            </a:endParaRPr>
          </a:p>
        </p:txBody>
      </p:sp>
      <p:sp>
        <p:nvSpPr>
          <p:cNvPr id="25" name="TextBox 24"/>
          <p:cNvSpPr txBox="1"/>
          <p:nvPr/>
        </p:nvSpPr>
        <p:spPr>
          <a:xfrm rot="16200000">
            <a:off x="10242994" y="5213607"/>
            <a:ext cx="676788" cy="369332"/>
          </a:xfrm>
          <a:prstGeom prst="rect">
            <a:avLst/>
          </a:prstGeom>
          <a:noFill/>
        </p:spPr>
        <p:txBody>
          <a:bodyPr wrap="none" rtlCol="0">
            <a:spAutoFit/>
          </a:bodyPr>
          <a:lstStyle/>
          <a:p>
            <a:r>
              <a:rPr lang="en-US" dirty="0">
                <a:solidFill>
                  <a:srgbClr val="0070C0"/>
                </a:solidFill>
              </a:rPr>
              <a:t>(202)</a:t>
            </a:r>
            <a:endParaRPr lang="en-US" dirty="0">
              <a:solidFill>
                <a:srgbClr val="0070C0"/>
              </a:solidFill>
            </a:endParaRPr>
          </a:p>
        </p:txBody>
      </p:sp>
      <p:sp>
        <p:nvSpPr>
          <p:cNvPr id="26" name="TextBox 25"/>
          <p:cNvSpPr txBox="1"/>
          <p:nvPr/>
        </p:nvSpPr>
        <p:spPr>
          <a:xfrm rot="16200000">
            <a:off x="11150250" y="5135479"/>
            <a:ext cx="676788" cy="369332"/>
          </a:xfrm>
          <a:prstGeom prst="rect">
            <a:avLst/>
          </a:prstGeom>
          <a:noFill/>
        </p:spPr>
        <p:txBody>
          <a:bodyPr wrap="none" rtlCol="0">
            <a:spAutoFit/>
          </a:bodyPr>
          <a:lstStyle/>
          <a:p>
            <a:r>
              <a:rPr lang="en-US" dirty="0">
                <a:solidFill>
                  <a:srgbClr val="0070C0"/>
                </a:solidFill>
              </a:rPr>
              <a:t>(220)</a:t>
            </a:r>
            <a:endParaRPr lang="en-US" dirty="0">
              <a:solidFill>
                <a:srgbClr val="0070C0"/>
              </a:solidFill>
            </a:endParaRPr>
          </a:p>
        </p:txBody>
      </p:sp>
      <p:sp>
        <p:nvSpPr>
          <p:cNvPr id="27" name="TextBox 26"/>
          <p:cNvSpPr txBox="1"/>
          <p:nvPr/>
        </p:nvSpPr>
        <p:spPr>
          <a:xfrm>
            <a:off x="2899819" y="1346871"/>
            <a:ext cx="423514" cy="523220"/>
          </a:xfrm>
          <a:prstGeom prst="rect">
            <a:avLst/>
          </a:prstGeom>
          <a:noFill/>
        </p:spPr>
        <p:txBody>
          <a:bodyPr wrap="none" rtlCol="0">
            <a:spAutoFit/>
          </a:bodyPr>
          <a:lstStyle/>
          <a:p>
            <a:r>
              <a:rPr lang="en-US" sz="2800" b="1" i="1" dirty="0">
                <a:solidFill>
                  <a:srgbClr val="0070C0"/>
                </a:solidFill>
                <a:latin typeface="Times New Roman" panose="02020603050405020304" pitchFamily="18" charset="0"/>
                <a:cs typeface="Times New Roman" panose="02020603050405020304" pitchFamily="18" charset="0"/>
              </a:rPr>
              <a:t>C</a:t>
            </a:r>
            <a:endParaRPr lang="en-US" sz="2800" b="1" i="1" dirty="0">
              <a:solidFill>
                <a:srgbClr val="0070C0"/>
              </a:solidFill>
              <a:latin typeface="Times New Roman" panose="02020603050405020304" pitchFamily="18" charset="0"/>
              <a:cs typeface="Times New Roman" panose="02020603050405020304" pitchFamily="18" charset="0"/>
            </a:endParaRPr>
          </a:p>
        </p:txBody>
      </p:sp>
      <p:sp>
        <p:nvSpPr>
          <p:cNvPr id="32" name="TextBox 31"/>
          <p:cNvSpPr txBox="1"/>
          <p:nvPr/>
        </p:nvSpPr>
        <p:spPr>
          <a:xfrm>
            <a:off x="10204627" y="1221950"/>
            <a:ext cx="564578" cy="523220"/>
          </a:xfrm>
          <a:prstGeom prst="rect">
            <a:avLst/>
          </a:prstGeom>
          <a:noFill/>
        </p:spPr>
        <p:txBody>
          <a:bodyPr wrap="non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P</a:t>
            </a:r>
            <a:r>
              <a:rPr lang="en-US" sz="2800" b="1" i="1" baseline="-25000" dirty="0">
                <a:solidFill>
                  <a:srgbClr val="FF0000"/>
                </a:solidFill>
                <a:latin typeface="Times New Roman" panose="02020603050405020304" pitchFamily="18" charset="0"/>
                <a:cs typeface="Times New Roman" panose="02020603050405020304" pitchFamily="18" charset="0"/>
              </a:rPr>
              <a:t>C</a:t>
            </a:r>
            <a:endParaRPr lang="en-US" sz="2800" b="1" i="1" baseline="-25000" dirty="0">
              <a:solidFill>
                <a:srgbClr val="FF0000"/>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2225434" y="3159792"/>
            <a:ext cx="676788" cy="369332"/>
          </a:xfrm>
          <a:prstGeom prst="rect">
            <a:avLst/>
          </a:prstGeom>
          <a:noFill/>
        </p:spPr>
        <p:txBody>
          <a:bodyPr wrap="square" rtlCol="0">
            <a:spAutoFit/>
          </a:bodyPr>
          <a:lstStyle/>
          <a:p>
            <a:r>
              <a:rPr lang="en-US" dirty="0">
                <a:solidFill>
                  <a:srgbClr val="FF0000"/>
                </a:solidFill>
              </a:rPr>
              <a:t>(010)</a:t>
            </a:r>
            <a:endParaRPr lang="en-US" dirty="0">
              <a:solidFill>
                <a:srgbClr val="FF0000"/>
              </a:solidFill>
            </a:endParaRPr>
          </a:p>
        </p:txBody>
      </p:sp>
      <p:sp>
        <p:nvSpPr>
          <p:cNvPr id="34" name="TextBox 33"/>
          <p:cNvSpPr txBox="1"/>
          <p:nvPr/>
        </p:nvSpPr>
        <p:spPr>
          <a:xfrm>
            <a:off x="3042467" y="4039848"/>
            <a:ext cx="676788" cy="369332"/>
          </a:xfrm>
          <a:prstGeom prst="rect">
            <a:avLst/>
          </a:prstGeom>
          <a:noFill/>
        </p:spPr>
        <p:txBody>
          <a:bodyPr wrap="square" rtlCol="0">
            <a:spAutoFit/>
          </a:bodyPr>
          <a:lstStyle/>
          <a:p>
            <a:r>
              <a:rPr lang="en-US" dirty="0">
                <a:solidFill>
                  <a:srgbClr val="FF0000"/>
                </a:solidFill>
              </a:rPr>
              <a:t>(100)</a:t>
            </a:r>
            <a:endParaRPr lang="en-US" dirty="0">
              <a:solidFill>
                <a:srgbClr val="FF0000"/>
              </a:solidFill>
            </a:endParaRPr>
          </a:p>
        </p:txBody>
      </p:sp>
      <p:sp>
        <p:nvSpPr>
          <p:cNvPr id="35" name="TextBox 34"/>
          <p:cNvSpPr txBox="1"/>
          <p:nvPr/>
        </p:nvSpPr>
        <p:spPr>
          <a:xfrm>
            <a:off x="3380861" y="2823956"/>
            <a:ext cx="676788" cy="369332"/>
          </a:xfrm>
          <a:prstGeom prst="rect">
            <a:avLst/>
          </a:prstGeom>
          <a:noFill/>
        </p:spPr>
        <p:txBody>
          <a:bodyPr wrap="square" rtlCol="0">
            <a:spAutoFit/>
          </a:bodyPr>
          <a:lstStyle/>
          <a:p>
            <a:r>
              <a:rPr lang="en-US" dirty="0">
                <a:solidFill>
                  <a:srgbClr val="FF0000"/>
                </a:solidFill>
              </a:rPr>
              <a:t>(011)</a:t>
            </a:r>
            <a:endParaRPr lang="en-US" dirty="0">
              <a:solidFill>
                <a:srgbClr val="FF0000"/>
              </a:solidFill>
            </a:endParaRPr>
          </a:p>
        </p:txBody>
      </p:sp>
      <p:sp>
        <p:nvSpPr>
          <p:cNvPr id="36" name="TextBox 35"/>
          <p:cNvSpPr txBox="1"/>
          <p:nvPr/>
        </p:nvSpPr>
        <p:spPr>
          <a:xfrm>
            <a:off x="4144852" y="3600814"/>
            <a:ext cx="676788" cy="369332"/>
          </a:xfrm>
          <a:prstGeom prst="rect">
            <a:avLst/>
          </a:prstGeom>
          <a:noFill/>
        </p:spPr>
        <p:txBody>
          <a:bodyPr wrap="square" rtlCol="0">
            <a:spAutoFit/>
          </a:bodyPr>
          <a:lstStyle/>
          <a:p>
            <a:r>
              <a:rPr lang="en-US" dirty="0">
                <a:solidFill>
                  <a:srgbClr val="FF0000"/>
                </a:solidFill>
              </a:rPr>
              <a:t>(101)</a:t>
            </a:r>
            <a:endParaRPr lang="en-US" dirty="0">
              <a:solidFill>
                <a:srgbClr val="FF0000"/>
              </a:solidFill>
            </a:endParaRPr>
          </a:p>
        </p:txBody>
      </p:sp>
      <p:sp>
        <p:nvSpPr>
          <p:cNvPr id="37" name="TextBox 36"/>
          <p:cNvSpPr txBox="1"/>
          <p:nvPr/>
        </p:nvSpPr>
        <p:spPr>
          <a:xfrm>
            <a:off x="5842976" y="4574902"/>
            <a:ext cx="676788" cy="369332"/>
          </a:xfrm>
          <a:prstGeom prst="rect">
            <a:avLst/>
          </a:prstGeom>
          <a:noFill/>
        </p:spPr>
        <p:txBody>
          <a:bodyPr wrap="square" rtlCol="0">
            <a:spAutoFit/>
          </a:bodyPr>
          <a:lstStyle/>
          <a:p>
            <a:r>
              <a:rPr lang="en-US" dirty="0">
                <a:solidFill>
                  <a:srgbClr val="FF0000"/>
                </a:solidFill>
              </a:rPr>
              <a:t>(012)</a:t>
            </a:r>
            <a:endParaRPr lang="en-US" dirty="0">
              <a:solidFill>
                <a:srgbClr val="FF0000"/>
              </a:solidFill>
            </a:endParaRPr>
          </a:p>
        </p:txBody>
      </p:sp>
      <p:sp>
        <p:nvSpPr>
          <p:cNvPr id="38" name="TextBox 37"/>
          <p:cNvSpPr txBox="1"/>
          <p:nvPr/>
        </p:nvSpPr>
        <p:spPr>
          <a:xfrm rot="16200000">
            <a:off x="6396823" y="4643357"/>
            <a:ext cx="676788" cy="369332"/>
          </a:xfrm>
          <a:prstGeom prst="rect">
            <a:avLst/>
          </a:prstGeom>
          <a:noFill/>
        </p:spPr>
        <p:txBody>
          <a:bodyPr wrap="square" rtlCol="0">
            <a:spAutoFit/>
          </a:bodyPr>
          <a:lstStyle/>
          <a:p>
            <a:r>
              <a:rPr lang="en-US" dirty="0">
                <a:solidFill>
                  <a:srgbClr val="FF0000"/>
                </a:solidFill>
              </a:rPr>
              <a:t>(102)</a:t>
            </a:r>
            <a:endParaRPr lang="en-US" dirty="0">
              <a:solidFill>
                <a:srgbClr val="FF0000"/>
              </a:solidFill>
            </a:endParaRPr>
          </a:p>
        </p:txBody>
      </p:sp>
      <p:sp>
        <p:nvSpPr>
          <p:cNvPr id="39" name="TextBox 38"/>
          <p:cNvSpPr txBox="1"/>
          <p:nvPr/>
        </p:nvSpPr>
        <p:spPr>
          <a:xfrm rot="16200000">
            <a:off x="7526229" y="4919937"/>
            <a:ext cx="676788" cy="369332"/>
          </a:xfrm>
          <a:prstGeom prst="rect">
            <a:avLst/>
          </a:prstGeom>
          <a:noFill/>
        </p:spPr>
        <p:txBody>
          <a:bodyPr wrap="square" rtlCol="0">
            <a:spAutoFit/>
          </a:bodyPr>
          <a:lstStyle/>
          <a:p>
            <a:r>
              <a:rPr lang="en-US" dirty="0">
                <a:solidFill>
                  <a:srgbClr val="FF0000"/>
                </a:solidFill>
              </a:rPr>
              <a:t>(210)</a:t>
            </a:r>
            <a:endParaRPr lang="en-US" dirty="0">
              <a:solidFill>
                <a:srgbClr val="FF0000"/>
              </a:solidFill>
            </a:endParaRPr>
          </a:p>
        </p:txBody>
      </p:sp>
      <p:sp>
        <p:nvSpPr>
          <p:cNvPr id="40" name="TextBox 39"/>
          <p:cNvSpPr txBox="1"/>
          <p:nvPr/>
        </p:nvSpPr>
        <p:spPr>
          <a:xfrm>
            <a:off x="8103116" y="4654819"/>
            <a:ext cx="676788" cy="369332"/>
          </a:xfrm>
          <a:prstGeom prst="rect">
            <a:avLst/>
          </a:prstGeom>
          <a:noFill/>
        </p:spPr>
        <p:txBody>
          <a:bodyPr wrap="square" rtlCol="0">
            <a:spAutoFit/>
          </a:bodyPr>
          <a:lstStyle/>
          <a:p>
            <a:r>
              <a:rPr lang="en-US" dirty="0">
                <a:solidFill>
                  <a:srgbClr val="FF0000"/>
                </a:solidFill>
              </a:rPr>
              <a:t>(121)</a:t>
            </a:r>
            <a:endParaRPr lang="en-US" dirty="0">
              <a:solidFill>
                <a:srgbClr val="FF0000"/>
              </a:solidFill>
            </a:endParaRPr>
          </a:p>
        </p:txBody>
      </p:sp>
      <p:sp>
        <p:nvSpPr>
          <p:cNvPr id="41" name="TextBox 40"/>
          <p:cNvSpPr txBox="1"/>
          <p:nvPr/>
        </p:nvSpPr>
        <p:spPr>
          <a:xfrm rot="16200000">
            <a:off x="8909858" y="4504856"/>
            <a:ext cx="697345" cy="646331"/>
          </a:xfrm>
          <a:prstGeom prst="rect">
            <a:avLst/>
          </a:prstGeom>
          <a:noFill/>
        </p:spPr>
        <p:txBody>
          <a:bodyPr wrap="square" rtlCol="0">
            <a:spAutoFit/>
          </a:bodyPr>
          <a:lstStyle/>
          <a:p>
            <a:r>
              <a:rPr lang="en-US" dirty="0">
                <a:solidFill>
                  <a:srgbClr val="FF0000"/>
                </a:solidFill>
              </a:rPr>
              <a:t>(210)(013)</a:t>
            </a:r>
            <a:endParaRPr lang="en-US" dirty="0">
              <a:solidFill>
                <a:srgbClr val="FF0000"/>
              </a:solidFill>
            </a:endParaRPr>
          </a:p>
        </p:txBody>
      </p:sp>
      <p:sp>
        <p:nvSpPr>
          <p:cNvPr id="42" name="TextBox 41"/>
          <p:cNvSpPr txBox="1"/>
          <p:nvPr/>
        </p:nvSpPr>
        <p:spPr>
          <a:xfrm rot="16200000">
            <a:off x="9187106" y="5246486"/>
            <a:ext cx="676788" cy="369332"/>
          </a:xfrm>
          <a:prstGeom prst="rect">
            <a:avLst/>
          </a:prstGeom>
          <a:noFill/>
        </p:spPr>
        <p:txBody>
          <a:bodyPr wrap="square" rtlCol="0">
            <a:spAutoFit/>
          </a:bodyPr>
          <a:lstStyle/>
          <a:p>
            <a:r>
              <a:rPr lang="en-US" dirty="0">
                <a:solidFill>
                  <a:srgbClr val="FF0000"/>
                </a:solidFill>
              </a:rPr>
              <a:t>(103)</a:t>
            </a:r>
            <a:endParaRPr lang="en-US" dirty="0">
              <a:solidFill>
                <a:srgbClr val="FF0000"/>
              </a:solidFill>
            </a:endParaRPr>
          </a:p>
        </p:txBody>
      </p:sp>
      <p:sp>
        <p:nvSpPr>
          <p:cNvPr id="43" name="TextBox 42"/>
          <p:cNvSpPr txBox="1"/>
          <p:nvPr/>
        </p:nvSpPr>
        <p:spPr>
          <a:xfrm rot="16200000">
            <a:off x="9411864" y="4867268"/>
            <a:ext cx="676788" cy="369332"/>
          </a:xfrm>
          <a:prstGeom prst="rect">
            <a:avLst/>
          </a:prstGeom>
          <a:noFill/>
        </p:spPr>
        <p:txBody>
          <a:bodyPr wrap="square" rtlCol="0">
            <a:spAutoFit/>
          </a:bodyPr>
          <a:lstStyle/>
          <a:p>
            <a:r>
              <a:rPr lang="en-US" dirty="0">
                <a:solidFill>
                  <a:srgbClr val="FF0000"/>
                </a:solidFill>
              </a:rPr>
              <a:t>(211)</a:t>
            </a:r>
            <a:endParaRPr lang="en-US" dirty="0">
              <a:solidFill>
                <a:srgbClr val="FF0000"/>
              </a:solidFill>
            </a:endParaRPr>
          </a:p>
        </p:txBody>
      </p:sp>
      <p:sp>
        <p:nvSpPr>
          <p:cNvPr id="44" name="TextBox 43"/>
          <p:cNvSpPr txBox="1"/>
          <p:nvPr/>
        </p:nvSpPr>
        <p:spPr>
          <a:xfrm rot="16200000">
            <a:off x="9688066" y="4913296"/>
            <a:ext cx="676788" cy="369332"/>
          </a:xfrm>
          <a:prstGeom prst="rect">
            <a:avLst/>
          </a:prstGeom>
          <a:noFill/>
        </p:spPr>
        <p:txBody>
          <a:bodyPr wrap="square" rtlCol="0">
            <a:spAutoFit/>
          </a:bodyPr>
          <a:lstStyle/>
          <a:p>
            <a:r>
              <a:rPr lang="en-US" dirty="0">
                <a:solidFill>
                  <a:srgbClr val="FF0000"/>
                </a:solidFill>
              </a:rPr>
              <a:t>(122)</a:t>
            </a:r>
            <a:endParaRPr lang="en-US" dirty="0">
              <a:solidFill>
                <a:srgbClr val="FF0000"/>
              </a:solidFill>
            </a:endParaRPr>
          </a:p>
        </p:txBody>
      </p:sp>
      <p:sp>
        <p:nvSpPr>
          <p:cNvPr id="45" name="TextBox 44"/>
          <p:cNvSpPr txBox="1"/>
          <p:nvPr/>
        </p:nvSpPr>
        <p:spPr>
          <a:xfrm rot="16200000">
            <a:off x="10281057" y="4682602"/>
            <a:ext cx="676788" cy="369332"/>
          </a:xfrm>
          <a:prstGeom prst="rect">
            <a:avLst/>
          </a:prstGeom>
          <a:noFill/>
        </p:spPr>
        <p:txBody>
          <a:bodyPr wrap="square" rtlCol="0">
            <a:spAutoFit/>
          </a:bodyPr>
          <a:lstStyle/>
          <a:p>
            <a:r>
              <a:rPr lang="en-US" dirty="0">
                <a:solidFill>
                  <a:srgbClr val="FF0000"/>
                </a:solidFill>
              </a:rPr>
              <a:t>(030)</a:t>
            </a:r>
            <a:endParaRPr lang="en-US" dirty="0">
              <a:solidFill>
                <a:srgbClr val="FF0000"/>
              </a:solidFill>
            </a:endParaRPr>
          </a:p>
        </p:txBody>
      </p:sp>
      <p:sp>
        <p:nvSpPr>
          <p:cNvPr id="47" name="TextBox 46"/>
          <p:cNvSpPr txBox="1"/>
          <p:nvPr/>
        </p:nvSpPr>
        <p:spPr>
          <a:xfrm rot="16200000">
            <a:off x="10689608" y="5314077"/>
            <a:ext cx="676788" cy="369332"/>
          </a:xfrm>
          <a:prstGeom prst="rect">
            <a:avLst/>
          </a:prstGeom>
          <a:noFill/>
        </p:spPr>
        <p:txBody>
          <a:bodyPr wrap="square" rtlCol="0">
            <a:spAutoFit/>
          </a:bodyPr>
          <a:lstStyle/>
          <a:p>
            <a:r>
              <a:rPr lang="en-US" dirty="0">
                <a:solidFill>
                  <a:srgbClr val="FF0000"/>
                </a:solidFill>
              </a:rPr>
              <a:t>(031)</a:t>
            </a:r>
            <a:endParaRPr lang="en-US" dirty="0">
              <a:solidFill>
                <a:srgbClr val="FF0000"/>
              </a:solidFill>
            </a:endParaRPr>
          </a:p>
        </p:txBody>
      </p:sp>
      <p:sp>
        <p:nvSpPr>
          <p:cNvPr id="48" name="TextBox 47"/>
          <p:cNvSpPr txBox="1"/>
          <p:nvPr/>
        </p:nvSpPr>
        <p:spPr>
          <a:xfrm rot="16200000">
            <a:off x="10925352" y="5135477"/>
            <a:ext cx="676788" cy="369332"/>
          </a:xfrm>
          <a:prstGeom prst="rect">
            <a:avLst/>
          </a:prstGeom>
          <a:noFill/>
        </p:spPr>
        <p:txBody>
          <a:bodyPr wrap="square" rtlCol="0">
            <a:spAutoFit/>
          </a:bodyPr>
          <a:lstStyle/>
          <a:p>
            <a:r>
              <a:rPr lang="en-US" dirty="0">
                <a:solidFill>
                  <a:srgbClr val="FF0000"/>
                </a:solidFill>
              </a:rPr>
              <a:t>(212)</a:t>
            </a:r>
            <a:endParaRPr lang="en-US" dirty="0">
              <a:solidFill>
                <a:srgbClr val="FF0000"/>
              </a:solidFill>
            </a:endParaRPr>
          </a:p>
        </p:txBody>
      </p:sp>
      <p:pic>
        <p:nvPicPr>
          <p:cNvPr id="4" name="Picture 4" descr="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3220" y="877741"/>
            <a:ext cx="1341867" cy="1353142"/>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a:xfrm flipH="1" flipV="1">
            <a:off x="6210805" y="726794"/>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7180148" y="720203"/>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5960290" y="981820"/>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946499" y="1932527"/>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7180148" y="1659629"/>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5974381" y="1932527"/>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flipV="1">
            <a:off x="6210805" y="1677501"/>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6940164" y="981820"/>
            <a:ext cx="173461"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6834975" y="867293"/>
            <a:ext cx="194794" cy="16455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6834975" y="1818321"/>
            <a:ext cx="199948" cy="16404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7607716" y="1570055"/>
            <a:ext cx="1123331" cy="1548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4834399" y="1573159"/>
            <a:ext cx="113998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4998345" y="1004803"/>
            <a:ext cx="596638" cy="523220"/>
          </a:xfrm>
          <a:prstGeom prst="rect">
            <a:avLst/>
          </a:prstGeom>
          <a:noFill/>
        </p:spPr>
        <p:txBody>
          <a:bodyPr wrap="none" rtlCol="0">
            <a:spAutoFit/>
          </a:bodyPr>
          <a:lstStyle/>
          <a:p>
            <a:r>
              <a:rPr lang="en-US" sz="2800" b="1" i="1" dirty="0" err="1">
                <a:solidFill>
                  <a:srgbClr val="0070C0"/>
                </a:solidFill>
                <a:latin typeface="Times New Roman" panose="02020603050405020304" pitchFamily="18" charset="0"/>
                <a:cs typeface="Times New Roman" panose="02020603050405020304" pitchFamily="18" charset="0"/>
              </a:rPr>
              <a:t>M</a:t>
            </a:r>
            <a:r>
              <a:rPr lang="en-US" sz="2800" b="1" i="1" baseline="-25000" dirty="0" err="1">
                <a:solidFill>
                  <a:srgbClr val="0070C0"/>
                </a:solidFill>
                <a:latin typeface="Times New Roman" panose="02020603050405020304" pitchFamily="18" charset="0"/>
                <a:cs typeface="Times New Roman" panose="02020603050405020304" pitchFamily="18" charset="0"/>
              </a:rPr>
              <a:t>z</a:t>
            </a:r>
            <a:endParaRPr lang="en-US" sz="2800" b="1" i="1" baseline="-25000" dirty="0">
              <a:solidFill>
                <a:srgbClr val="0070C0"/>
              </a:solidFill>
              <a:latin typeface="Times New Roman" panose="02020603050405020304" pitchFamily="18" charset="0"/>
              <a:cs typeface="Times New Roman" panose="02020603050405020304" pitchFamily="18" charset="0"/>
            </a:endParaRPr>
          </a:p>
        </p:txBody>
      </p:sp>
      <p:sp>
        <p:nvSpPr>
          <p:cNvPr id="62" name="TextBox 61"/>
          <p:cNvSpPr txBox="1"/>
          <p:nvPr/>
        </p:nvSpPr>
        <p:spPr>
          <a:xfrm>
            <a:off x="7836182" y="1020050"/>
            <a:ext cx="609462" cy="523220"/>
          </a:xfrm>
          <a:prstGeom prst="rect">
            <a:avLst/>
          </a:prstGeom>
          <a:noFill/>
        </p:spPr>
        <p:txBody>
          <a:bodyPr wrap="non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M</a:t>
            </a:r>
            <a:r>
              <a:rPr lang="en-US" sz="2800" b="1" i="1" baseline="-25000" dirty="0">
                <a:solidFill>
                  <a:srgbClr val="FF0000"/>
                </a:solidFill>
                <a:latin typeface="Times New Roman" panose="02020603050405020304" pitchFamily="18" charset="0"/>
                <a:cs typeface="Times New Roman" panose="02020603050405020304" pitchFamily="18" charset="0"/>
              </a:rPr>
              <a:t>y</a:t>
            </a:r>
            <a:endParaRPr lang="en-US" sz="2800" b="1" i="1" baseline="-25000" dirty="0">
              <a:solidFill>
                <a:srgbClr val="FF0000"/>
              </a:solidFill>
              <a:latin typeface="Times New Roman" panose="02020603050405020304" pitchFamily="18" charset="0"/>
              <a:cs typeface="Times New Roman" panose="02020603050405020304" pitchFamily="18" charset="0"/>
            </a:endParaRPr>
          </a:p>
        </p:txBody>
      </p:sp>
      <p:pic>
        <p:nvPicPr>
          <p:cNvPr id="64" name="Picture 63"/>
          <p:cNvPicPr>
            <a:picLocks noChangeAspect="1"/>
          </p:cNvPicPr>
          <p:nvPr/>
        </p:nvPicPr>
        <p:blipFill>
          <a:blip r:embed="rId3"/>
          <a:stretch>
            <a:fillRect/>
          </a:stretch>
        </p:blipFill>
        <p:spPr>
          <a:xfrm>
            <a:off x="1579338" y="961501"/>
            <a:ext cx="1074513" cy="1150720"/>
          </a:xfrm>
          <a:prstGeom prst="rect">
            <a:avLst/>
          </a:prstGeom>
        </p:spPr>
      </p:pic>
      <p:sp>
        <p:nvSpPr>
          <p:cNvPr id="6" name="Rectangle 7"/>
          <p:cNvSpPr/>
          <p:nvPr/>
        </p:nvSpPr>
        <p:spPr>
          <a:xfrm>
            <a:off x="0" y="3810"/>
            <a:ext cx="12192000" cy="65786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cs typeface="Arial" panose="020B0604020202020204" pitchFamily="34" charset="0"/>
            </a:endParaRPr>
          </a:p>
        </p:txBody>
      </p:sp>
      <p:sp>
        <p:nvSpPr>
          <p:cNvPr id="28" name="文本框 27"/>
          <p:cNvSpPr txBox="1"/>
          <p:nvPr/>
        </p:nvSpPr>
        <p:spPr>
          <a:xfrm>
            <a:off x="1295312" y="152266"/>
            <a:ext cx="8935085" cy="460375"/>
          </a:xfrm>
          <a:prstGeom prst="rect">
            <a:avLst/>
          </a:prstGeom>
          <a:noFill/>
        </p:spPr>
        <p:txBody>
          <a:bodyPr wrap="none" rtlCol="0">
            <a:spAutoFit/>
          </a:bodyPr>
          <a:lstStyle/>
          <a:p>
            <a:r>
              <a:rPr lang="en-US" altLang="zh-CN" sz="2400" b="1" dirty="0">
                <a:solidFill>
                  <a:srgbClr val="C00000"/>
                </a:solidFill>
                <a:latin typeface="Arial" panose="020B0604020202020204" pitchFamily="34" charset="0"/>
                <a:cs typeface="Arial" panose="020B0604020202020204" pitchFamily="34" charset="0"/>
              </a:rPr>
              <a:t>Example of Reflection Condition of a Canted Magnetic Order</a:t>
            </a:r>
            <a:endParaRPr lang="en-US" altLang="zh-CN" sz="2400" b="1" i="1" baseline="-25000" dirty="0">
              <a:solidFill>
                <a:srgbClr val="C00000"/>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30" name="TextBox 29"/>
          <p:cNvSpPr txBox="1"/>
          <p:nvPr/>
        </p:nvSpPr>
        <p:spPr>
          <a:xfrm>
            <a:off x="5911501" y="2429622"/>
            <a:ext cx="5801045" cy="2062103"/>
          </a:xfrm>
          <a:prstGeom prst="rect">
            <a:avLst/>
          </a:prstGeom>
          <a:noFill/>
          <a:ln>
            <a:solidFill>
              <a:srgbClr val="FF00FF"/>
            </a:solidFill>
          </a:ln>
        </p:spPr>
        <p:txBody>
          <a:bodyPr wrap="square" rtlCol="0">
            <a:spAutoFit/>
          </a:bodyPr>
          <a:lstStyle/>
          <a:p>
            <a:pPr marL="285750" indent="-285750" algn="just">
              <a:buFont typeface="Arial" panose="020B0604020202020204" pitchFamily="34" charset="0"/>
              <a:buChar char="•"/>
            </a:pPr>
            <a:r>
              <a:rPr lang="en-US" sz="1600" dirty="0">
                <a:solidFill>
                  <a:schemeClr val="accent2"/>
                </a:solidFill>
                <a:latin typeface="Times New Roman" panose="02020603050405020304" pitchFamily="18" charset="0"/>
                <a:cs typeface="Times New Roman" panose="02020603050405020304" pitchFamily="18" charset="0"/>
              </a:rPr>
              <a:t>The canting face </a:t>
            </a:r>
            <a:r>
              <a:rPr lang="en-US" sz="1600" dirty="0" err="1">
                <a:solidFill>
                  <a:schemeClr val="accent2"/>
                </a:solidFill>
                <a:latin typeface="Times New Roman" panose="02020603050405020304" pitchFamily="18" charset="0"/>
                <a:cs typeface="Times New Roman" panose="02020603050405020304" pitchFamily="18" charset="0"/>
              </a:rPr>
              <a:t>centred</a:t>
            </a:r>
            <a:r>
              <a:rPr lang="en-US" sz="1600" dirty="0">
                <a:solidFill>
                  <a:schemeClr val="accent2"/>
                </a:solidFill>
                <a:latin typeface="Times New Roman" panose="02020603050405020304" pitchFamily="18" charset="0"/>
                <a:cs typeface="Times New Roman" panose="02020603050405020304" pitchFamily="18" charset="0"/>
              </a:rPr>
              <a:t> lattice </a:t>
            </a:r>
            <a:r>
              <a:rPr lang="en-US" sz="1600" b="1" i="1" dirty="0">
                <a:solidFill>
                  <a:schemeClr val="accent2"/>
                </a:solidFill>
                <a:latin typeface="Times New Roman" panose="02020603050405020304" pitchFamily="18" charset="0"/>
                <a:cs typeface="Times New Roman" panose="02020603050405020304" pitchFamily="18" charset="0"/>
              </a:rPr>
              <a:t>C</a:t>
            </a:r>
            <a:r>
              <a:rPr lang="en-US" sz="1600" dirty="0">
                <a:solidFill>
                  <a:schemeClr val="accent2"/>
                </a:solidFill>
                <a:latin typeface="Times New Roman" panose="02020603050405020304" pitchFamily="18" charset="0"/>
                <a:cs typeface="Times New Roman" panose="02020603050405020304" pitchFamily="18" charset="0"/>
              </a:rPr>
              <a:t> can be divided into two components, along to the </a:t>
            </a:r>
            <a:r>
              <a:rPr lang="en-US" sz="1600" b="1" i="1" dirty="0">
                <a:solidFill>
                  <a:schemeClr val="accent2"/>
                </a:solidFill>
                <a:latin typeface="Times New Roman" panose="02020603050405020304" pitchFamily="18" charset="0"/>
                <a:cs typeface="Times New Roman" panose="02020603050405020304" pitchFamily="18" charset="0"/>
              </a:rPr>
              <a:t>c</a:t>
            </a:r>
            <a:r>
              <a:rPr lang="en-US" sz="1600" dirty="0">
                <a:solidFill>
                  <a:schemeClr val="accent2"/>
                </a:solidFill>
                <a:latin typeface="Times New Roman" panose="02020603050405020304" pitchFamily="18" charset="0"/>
                <a:cs typeface="Times New Roman" panose="02020603050405020304" pitchFamily="18" charset="0"/>
              </a:rPr>
              <a:t>-axis one has </a:t>
            </a:r>
            <a:r>
              <a:rPr lang="en-US" sz="1600" dirty="0" err="1">
                <a:solidFill>
                  <a:schemeClr val="accent2"/>
                </a:solidFill>
                <a:latin typeface="Times New Roman" panose="02020603050405020304" pitchFamily="18" charset="0"/>
                <a:cs typeface="Times New Roman" panose="02020603050405020304" pitchFamily="18" charset="0"/>
              </a:rPr>
              <a:t>ferromagnetics</a:t>
            </a:r>
            <a:r>
              <a:rPr lang="en-US" sz="1600" dirty="0">
                <a:solidFill>
                  <a:schemeClr val="accent2"/>
                </a:solidFill>
                <a:latin typeface="Times New Roman" panose="02020603050405020304" pitchFamily="18" charset="0"/>
                <a:cs typeface="Times New Roman" panose="02020603050405020304" pitchFamily="18" charset="0"/>
              </a:rPr>
              <a:t> with the general reflection condition of </a:t>
            </a:r>
            <a:r>
              <a:rPr lang="en-US" sz="1600" b="1" i="1" dirty="0" err="1">
                <a:solidFill>
                  <a:schemeClr val="accent2"/>
                </a:solidFill>
                <a:latin typeface="Times New Roman" panose="02020603050405020304" pitchFamily="18" charset="0"/>
                <a:cs typeface="Times New Roman" panose="02020603050405020304" pitchFamily="18" charset="0"/>
              </a:rPr>
              <a:t>h</a:t>
            </a:r>
            <a:r>
              <a:rPr lang="en-US" sz="1600" b="1" dirty="0" err="1">
                <a:solidFill>
                  <a:schemeClr val="accent2"/>
                </a:solidFill>
                <a:latin typeface="Times New Roman" panose="02020603050405020304" pitchFamily="18" charset="0"/>
                <a:cs typeface="Times New Roman" panose="02020603050405020304" pitchFamily="18" charset="0"/>
              </a:rPr>
              <a:t>+</a:t>
            </a:r>
            <a:r>
              <a:rPr lang="en-US" sz="1600" b="1" i="1" dirty="0" err="1">
                <a:solidFill>
                  <a:schemeClr val="accent2"/>
                </a:solidFill>
                <a:latin typeface="Times New Roman" panose="02020603050405020304" pitchFamily="18" charset="0"/>
                <a:cs typeface="Times New Roman" panose="02020603050405020304" pitchFamily="18" charset="0"/>
              </a:rPr>
              <a:t>k</a:t>
            </a:r>
            <a:r>
              <a:rPr lang="en-US" sz="1600" b="1" dirty="0">
                <a:solidFill>
                  <a:schemeClr val="accent2"/>
                </a:solidFill>
                <a:latin typeface="Times New Roman" panose="02020603050405020304" pitchFamily="18" charset="0"/>
                <a:cs typeface="Times New Roman" panose="02020603050405020304" pitchFamily="18" charset="0"/>
              </a:rPr>
              <a:t>=2n</a:t>
            </a:r>
            <a:r>
              <a:rPr lang="en-US" sz="1600" dirty="0">
                <a:solidFill>
                  <a:schemeClr val="accent2"/>
                </a:solidFill>
                <a:latin typeface="Times New Roman" panose="02020603050405020304" pitchFamily="18" charset="0"/>
                <a:cs typeface="Times New Roman" panose="02020603050405020304" pitchFamily="18" charset="0"/>
              </a:rPr>
              <a:t>, the same as the nuclear one.</a:t>
            </a:r>
            <a:endParaRPr lang="en-US" sz="1600" dirty="0">
              <a:solidFill>
                <a:schemeClr val="accent2"/>
              </a:solidFill>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US" sz="1600" dirty="0">
                <a:solidFill>
                  <a:schemeClr val="accent2"/>
                </a:solidFill>
                <a:latin typeface="Times New Roman" panose="02020603050405020304" pitchFamily="18" charset="0"/>
                <a:cs typeface="Times New Roman" panose="02020603050405020304" pitchFamily="18" charset="0"/>
              </a:rPr>
              <a:t>Another component in the </a:t>
            </a:r>
            <a:r>
              <a:rPr lang="en-US" sz="1600" b="1" i="1" dirty="0">
                <a:solidFill>
                  <a:schemeClr val="accent2"/>
                </a:solidFill>
                <a:latin typeface="Times New Roman" panose="02020603050405020304" pitchFamily="18" charset="0"/>
                <a:cs typeface="Times New Roman" panose="02020603050405020304" pitchFamily="18" charset="0"/>
              </a:rPr>
              <a:t>b</a:t>
            </a:r>
            <a:r>
              <a:rPr lang="en-US" sz="1600" dirty="0">
                <a:solidFill>
                  <a:schemeClr val="accent2"/>
                </a:solidFill>
                <a:latin typeface="Times New Roman" panose="02020603050405020304" pitchFamily="18" charset="0"/>
                <a:cs typeface="Times New Roman" panose="02020603050405020304" pitchFamily="18" charset="0"/>
              </a:rPr>
              <a:t> direction has </a:t>
            </a:r>
            <a:r>
              <a:rPr lang="en-US" sz="1600" dirty="0" err="1">
                <a:solidFill>
                  <a:schemeClr val="accent2"/>
                </a:solidFill>
                <a:latin typeface="Times New Roman" panose="02020603050405020304" pitchFamily="18" charset="0"/>
                <a:cs typeface="Times New Roman" panose="02020603050405020304" pitchFamily="18" charset="0"/>
              </a:rPr>
              <a:t>antifferromagnetics</a:t>
            </a:r>
            <a:r>
              <a:rPr lang="en-US" sz="1600" dirty="0">
                <a:solidFill>
                  <a:schemeClr val="accent2"/>
                </a:solidFill>
                <a:latin typeface="Times New Roman" panose="02020603050405020304" pitchFamily="18" charset="0"/>
                <a:cs typeface="Times New Roman" panose="02020603050405020304" pitchFamily="18" charset="0"/>
              </a:rPr>
              <a:t> (</a:t>
            </a:r>
            <a:r>
              <a:rPr lang="en-US" sz="1600" b="1" i="1" dirty="0">
                <a:solidFill>
                  <a:schemeClr val="accent2"/>
                </a:solidFill>
                <a:latin typeface="Times New Roman" panose="02020603050405020304" pitchFamily="18" charset="0"/>
                <a:cs typeface="Times New Roman" panose="02020603050405020304" pitchFamily="18" charset="0"/>
              </a:rPr>
              <a:t>P</a:t>
            </a:r>
            <a:r>
              <a:rPr lang="en-US" sz="1600" b="1" i="1" baseline="-25000" dirty="0">
                <a:solidFill>
                  <a:schemeClr val="accent2"/>
                </a:solidFill>
                <a:latin typeface="Times New Roman" panose="02020603050405020304" pitchFamily="18" charset="0"/>
                <a:cs typeface="Times New Roman" panose="02020603050405020304" pitchFamily="18" charset="0"/>
              </a:rPr>
              <a:t>C</a:t>
            </a:r>
            <a:r>
              <a:rPr lang="en-US" sz="1600" dirty="0">
                <a:solidFill>
                  <a:schemeClr val="accent2"/>
                </a:solidFill>
                <a:latin typeface="Times New Roman" panose="02020603050405020304" pitchFamily="18" charset="0"/>
                <a:cs typeface="Times New Roman" panose="02020603050405020304" pitchFamily="18" charset="0"/>
              </a:rPr>
              <a:t>), </a:t>
            </a:r>
            <a:r>
              <a:rPr lang="en-US" sz="1600" i="1" dirty="0">
                <a:solidFill>
                  <a:schemeClr val="accent2"/>
                </a:solidFill>
                <a:latin typeface="Times New Roman" panose="02020603050405020304" pitchFamily="18" charset="0"/>
                <a:cs typeface="Times New Roman" panose="02020603050405020304" pitchFamily="18" charset="0"/>
              </a:rPr>
              <a:t>i.e. </a:t>
            </a:r>
            <a:r>
              <a:rPr lang="en-US" sz="1600" dirty="0">
                <a:solidFill>
                  <a:schemeClr val="accent2"/>
                </a:solidFill>
                <a:latin typeface="Times New Roman" panose="02020603050405020304" pitchFamily="18" charset="0"/>
                <a:cs typeface="Times New Roman" panose="02020603050405020304" pitchFamily="18" charset="0"/>
              </a:rPr>
              <a:t>the atom (or ion) at (½, ½, 0) is antiparallel arrangement with the one at (0 0 0). The general reflection condition is </a:t>
            </a:r>
            <a:r>
              <a:rPr lang="en-US" sz="1600" b="1" i="1" dirty="0" err="1">
                <a:solidFill>
                  <a:schemeClr val="accent2"/>
                </a:solidFill>
                <a:latin typeface="Times New Roman" panose="02020603050405020304" pitchFamily="18" charset="0"/>
                <a:cs typeface="Times New Roman" panose="02020603050405020304" pitchFamily="18" charset="0"/>
              </a:rPr>
              <a:t>h</a:t>
            </a:r>
            <a:r>
              <a:rPr lang="en-US" sz="1600" b="1" dirty="0" err="1">
                <a:solidFill>
                  <a:schemeClr val="accent2"/>
                </a:solidFill>
                <a:latin typeface="Times New Roman" panose="02020603050405020304" pitchFamily="18" charset="0"/>
                <a:cs typeface="Times New Roman" panose="02020603050405020304" pitchFamily="18" charset="0"/>
              </a:rPr>
              <a:t>+</a:t>
            </a:r>
            <a:r>
              <a:rPr lang="en-US" sz="1600" b="1" i="1" dirty="0" err="1">
                <a:solidFill>
                  <a:schemeClr val="accent2"/>
                </a:solidFill>
                <a:latin typeface="Times New Roman" panose="02020603050405020304" pitchFamily="18" charset="0"/>
                <a:cs typeface="Times New Roman" panose="02020603050405020304" pitchFamily="18" charset="0"/>
              </a:rPr>
              <a:t>k</a:t>
            </a:r>
            <a:r>
              <a:rPr lang="en-US" sz="1600" b="1" dirty="0">
                <a:solidFill>
                  <a:schemeClr val="accent2"/>
                </a:solidFill>
                <a:latin typeface="Times New Roman" panose="02020603050405020304" pitchFamily="18" charset="0"/>
                <a:cs typeface="Times New Roman" panose="02020603050405020304" pitchFamily="18" charset="0"/>
              </a:rPr>
              <a:t>=2n+1</a:t>
            </a:r>
            <a:r>
              <a:rPr lang="en-US" sz="1600" dirty="0">
                <a:solidFill>
                  <a:schemeClr val="accent2"/>
                </a:solidFill>
                <a:latin typeface="Times New Roman" panose="02020603050405020304" pitchFamily="18" charset="0"/>
                <a:cs typeface="Times New Roman" panose="02020603050405020304" pitchFamily="18" charset="0"/>
              </a:rPr>
              <a:t>.</a:t>
            </a:r>
            <a:endParaRPr lang="en-US" sz="1600" dirty="0">
              <a:solidFill>
                <a:schemeClr val="accent2"/>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426759" y="2524842"/>
            <a:ext cx="3921517" cy="3858873"/>
          </a:xfrm>
          <a:prstGeom prst="rect">
            <a:avLst/>
          </a:prstGeom>
        </p:spPr>
      </p:pic>
      <p:sp>
        <p:nvSpPr>
          <p:cNvPr id="8" name="TextBox 7"/>
          <p:cNvSpPr txBox="1"/>
          <p:nvPr/>
        </p:nvSpPr>
        <p:spPr>
          <a:xfrm rot="16200000">
            <a:off x="1032440" y="3443028"/>
            <a:ext cx="676788" cy="369332"/>
          </a:xfrm>
          <a:prstGeom prst="rect">
            <a:avLst/>
          </a:prstGeom>
          <a:noFill/>
        </p:spPr>
        <p:txBody>
          <a:bodyPr wrap="square" rtlCol="0">
            <a:spAutoFit/>
          </a:bodyPr>
          <a:lstStyle/>
          <a:p>
            <a:r>
              <a:rPr lang="en-US" dirty="0">
                <a:solidFill>
                  <a:srgbClr val="FF0000"/>
                </a:solidFill>
              </a:rPr>
              <a:t>(100)</a:t>
            </a:r>
            <a:endParaRPr lang="en-US" dirty="0">
              <a:solidFill>
                <a:srgbClr val="FF0000"/>
              </a:solidFill>
            </a:endParaRPr>
          </a:p>
        </p:txBody>
      </p:sp>
      <p:sp>
        <p:nvSpPr>
          <p:cNvPr id="9" name="TextBox 8"/>
          <p:cNvSpPr txBox="1"/>
          <p:nvPr/>
        </p:nvSpPr>
        <p:spPr>
          <a:xfrm rot="16200000">
            <a:off x="1237069" y="2962886"/>
            <a:ext cx="676788" cy="369332"/>
          </a:xfrm>
          <a:prstGeom prst="rect">
            <a:avLst/>
          </a:prstGeom>
          <a:noFill/>
        </p:spPr>
        <p:txBody>
          <a:bodyPr wrap="square" rtlCol="0">
            <a:spAutoFit/>
          </a:bodyPr>
          <a:lstStyle/>
          <a:p>
            <a:r>
              <a:rPr lang="en-US" dirty="0">
                <a:solidFill>
                  <a:srgbClr val="FF0000"/>
                </a:solidFill>
              </a:rPr>
              <a:t>(101)</a:t>
            </a:r>
            <a:endParaRPr lang="en-US" dirty="0">
              <a:solidFill>
                <a:srgbClr val="FF0000"/>
              </a:solidFill>
            </a:endParaRPr>
          </a:p>
        </p:txBody>
      </p:sp>
      <p:sp>
        <p:nvSpPr>
          <p:cNvPr id="10" name="TextBox 9"/>
          <p:cNvSpPr txBox="1"/>
          <p:nvPr/>
        </p:nvSpPr>
        <p:spPr>
          <a:xfrm rot="16200000">
            <a:off x="1451642" y="3216068"/>
            <a:ext cx="676788" cy="369332"/>
          </a:xfrm>
          <a:prstGeom prst="rect">
            <a:avLst/>
          </a:prstGeom>
          <a:noFill/>
        </p:spPr>
        <p:txBody>
          <a:bodyPr wrap="square" rtlCol="0">
            <a:spAutoFit/>
          </a:bodyPr>
          <a:lstStyle/>
          <a:p>
            <a:r>
              <a:rPr lang="en-US" dirty="0">
                <a:solidFill>
                  <a:srgbClr val="FF0000"/>
                </a:solidFill>
              </a:rPr>
              <a:t>(110)</a:t>
            </a:r>
            <a:endParaRPr lang="en-US" dirty="0">
              <a:solidFill>
                <a:srgbClr val="FF0000"/>
              </a:solidFill>
            </a:endParaRPr>
          </a:p>
        </p:txBody>
      </p:sp>
      <p:sp>
        <p:nvSpPr>
          <p:cNvPr id="11" name="TextBox 10"/>
          <p:cNvSpPr txBox="1"/>
          <p:nvPr/>
        </p:nvSpPr>
        <p:spPr>
          <a:xfrm rot="16200000">
            <a:off x="1832589" y="2963708"/>
            <a:ext cx="676788" cy="369332"/>
          </a:xfrm>
          <a:prstGeom prst="rect">
            <a:avLst/>
          </a:prstGeom>
          <a:noFill/>
        </p:spPr>
        <p:txBody>
          <a:bodyPr wrap="square" rtlCol="0">
            <a:spAutoFit/>
          </a:bodyPr>
          <a:lstStyle/>
          <a:p>
            <a:r>
              <a:rPr lang="en-US" dirty="0">
                <a:solidFill>
                  <a:srgbClr val="FF0000"/>
                </a:solidFill>
              </a:rPr>
              <a:t>(111)</a:t>
            </a:r>
            <a:endParaRPr lang="en-US" dirty="0">
              <a:solidFill>
                <a:srgbClr val="FF0000"/>
              </a:solidFill>
            </a:endParaRPr>
          </a:p>
        </p:txBody>
      </p:sp>
      <p:sp>
        <p:nvSpPr>
          <p:cNvPr id="12" name="TextBox 11"/>
          <p:cNvSpPr txBox="1"/>
          <p:nvPr/>
        </p:nvSpPr>
        <p:spPr>
          <a:xfrm rot="16200000">
            <a:off x="2017255" y="4358100"/>
            <a:ext cx="676788" cy="369332"/>
          </a:xfrm>
          <a:prstGeom prst="rect">
            <a:avLst/>
          </a:prstGeom>
          <a:noFill/>
        </p:spPr>
        <p:txBody>
          <a:bodyPr wrap="square" rtlCol="0">
            <a:spAutoFit/>
          </a:bodyPr>
          <a:lstStyle/>
          <a:p>
            <a:r>
              <a:rPr lang="en-US" dirty="0">
                <a:solidFill>
                  <a:srgbClr val="FF0000"/>
                </a:solidFill>
              </a:rPr>
              <a:t>(102)</a:t>
            </a:r>
            <a:endParaRPr lang="en-US" dirty="0">
              <a:solidFill>
                <a:srgbClr val="FF0000"/>
              </a:solidFill>
            </a:endParaRPr>
          </a:p>
        </p:txBody>
      </p:sp>
      <p:sp>
        <p:nvSpPr>
          <p:cNvPr id="13" name="TextBox 12"/>
          <p:cNvSpPr txBox="1"/>
          <p:nvPr/>
        </p:nvSpPr>
        <p:spPr>
          <a:xfrm rot="16200000">
            <a:off x="2314567" y="3793568"/>
            <a:ext cx="676788" cy="369332"/>
          </a:xfrm>
          <a:prstGeom prst="rect">
            <a:avLst/>
          </a:prstGeom>
          <a:noFill/>
        </p:spPr>
        <p:txBody>
          <a:bodyPr wrap="square" rtlCol="0">
            <a:spAutoFit/>
          </a:bodyPr>
          <a:lstStyle/>
          <a:p>
            <a:r>
              <a:rPr lang="en-US" dirty="0">
                <a:solidFill>
                  <a:srgbClr val="FF0000"/>
                </a:solidFill>
              </a:rPr>
              <a:t>(112)</a:t>
            </a:r>
            <a:endParaRPr lang="en-US" dirty="0">
              <a:solidFill>
                <a:srgbClr val="FF0000"/>
              </a:solidFill>
            </a:endParaRPr>
          </a:p>
        </p:txBody>
      </p:sp>
      <p:sp>
        <p:nvSpPr>
          <p:cNvPr id="14" name="TextBox 13"/>
          <p:cNvSpPr txBox="1"/>
          <p:nvPr/>
        </p:nvSpPr>
        <p:spPr>
          <a:xfrm rot="16200000">
            <a:off x="2440241" y="4629986"/>
            <a:ext cx="676788" cy="369332"/>
          </a:xfrm>
          <a:prstGeom prst="rect">
            <a:avLst/>
          </a:prstGeom>
          <a:noFill/>
        </p:spPr>
        <p:txBody>
          <a:bodyPr wrap="square" rtlCol="0">
            <a:spAutoFit/>
          </a:bodyPr>
          <a:lstStyle/>
          <a:p>
            <a:r>
              <a:rPr lang="en-US" dirty="0">
                <a:solidFill>
                  <a:srgbClr val="FF0000"/>
                </a:solidFill>
              </a:rPr>
              <a:t>(120)</a:t>
            </a:r>
            <a:endParaRPr lang="en-US" dirty="0">
              <a:solidFill>
                <a:srgbClr val="FF0000"/>
              </a:solidFill>
            </a:endParaRPr>
          </a:p>
        </p:txBody>
      </p:sp>
      <p:sp>
        <p:nvSpPr>
          <p:cNvPr id="15" name="TextBox 14"/>
          <p:cNvSpPr txBox="1"/>
          <p:nvPr/>
        </p:nvSpPr>
        <p:spPr>
          <a:xfrm rot="16200000">
            <a:off x="2597745" y="4131962"/>
            <a:ext cx="676788" cy="369332"/>
          </a:xfrm>
          <a:prstGeom prst="rect">
            <a:avLst/>
          </a:prstGeom>
          <a:noFill/>
        </p:spPr>
        <p:txBody>
          <a:bodyPr wrap="square" rtlCol="0">
            <a:spAutoFit/>
          </a:bodyPr>
          <a:lstStyle/>
          <a:p>
            <a:r>
              <a:rPr lang="en-US" dirty="0">
                <a:solidFill>
                  <a:srgbClr val="FF0000"/>
                </a:solidFill>
              </a:rPr>
              <a:t>(121)</a:t>
            </a:r>
            <a:endParaRPr lang="en-US" dirty="0">
              <a:solidFill>
                <a:srgbClr val="FF0000"/>
              </a:solidFill>
            </a:endParaRPr>
          </a:p>
        </p:txBody>
      </p:sp>
      <p:sp>
        <p:nvSpPr>
          <p:cNvPr id="16" name="TextBox 15"/>
          <p:cNvSpPr txBox="1"/>
          <p:nvPr/>
        </p:nvSpPr>
        <p:spPr>
          <a:xfrm rot="16200000">
            <a:off x="2892724" y="5033854"/>
            <a:ext cx="676788" cy="369332"/>
          </a:xfrm>
          <a:prstGeom prst="rect">
            <a:avLst/>
          </a:prstGeom>
          <a:noFill/>
        </p:spPr>
        <p:txBody>
          <a:bodyPr wrap="square" rtlCol="0">
            <a:spAutoFit/>
          </a:bodyPr>
          <a:lstStyle/>
          <a:p>
            <a:r>
              <a:rPr lang="en-US" dirty="0">
                <a:solidFill>
                  <a:srgbClr val="FF0000"/>
                </a:solidFill>
              </a:rPr>
              <a:t>(103)</a:t>
            </a:r>
            <a:endParaRPr lang="en-US" dirty="0">
              <a:solidFill>
                <a:srgbClr val="FF0000"/>
              </a:solidFill>
            </a:endParaRPr>
          </a:p>
        </p:txBody>
      </p:sp>
      <p:sp>
        <p:nvSpPr>
          <p:cNvPr id="17" name="TextBox 16"/>
          <p:cNvSpPr txBox="1"/>
          <p:nvPr/>
        </p:nvSpPr>
        <p:spPr>
          <a:xfrm rot="16200000">
            <a:off x="3073823" y="4608006"/>
            <a:ext cx="676788" cy="369332"/>
          </a:xfrm>
          <a:prstGeom prst="rect">
            <a:avLst/>
          </a:prstGeom>
          <a:noFill/>
        </p:spPr>
        <p:txBody>
          <a:bodyPr wrap="square" rtlCol="0">
            <a:spAutoFit/>
          </a:bodyPr>
          <a:lstStyle/>
          <a:p>
            <a:r>
              <a:rPr lang="en-US" dirty="0">
                <a:solidFill>
                  <a:srgbClr val="FF0000"/>
                </a:solidFill>
              </a:rPr>
              <a:t>(122)</a:t>
            </a:r>
            <a:endParaRPr lang="en-US" dirty="0">
              <a:solidFill>
                <a:srgbClr val="FF0000"/>
              </a:solidFill>
            </a:endParaRPr>
          </a:p>
        </p:txBody>
      </p:sp>
      <p:sp>
        <p:nvSpPr>
          <p:cNvPr id="18" name="TextBox 17"/>
          <p:cNvSpPr txBox="1"/>
          <p:nvPr/>
        </p:nvSpPr>
        <p:spPr>
          <a:xfrm rot="16200000">
            <a:off x="3296744" y="4834825"/>
            <a:ext cx="676788" cy="369332"/>
          </a:xfrm>
          <a:prstGeom prst="rect">
            <a:avLst/>
          </a:prstGeom>
          <a:noFill/>
        </p:spPr>
        <p:txBody>
          <a:bodyPr wrap="square" rtlCol="0">
            <a:spAutoFit/>
          </a:bodyPr>
          <a:lstStyle/>
          <a:p>
            <a:r>
              <a:rPr lang="en-US" dirty="0">
                <a:solidFill>
                  <a:srgbClr val="FF0000"/>
                </a:solidFill>
              </a:rPr>
              <a:t>(113)</a:t>
            </a:r>
            <a:endParaRPr lang="en-US" dirty="0">
              <a:solidFill>
                <a:srgbClr val="FF0000"/>
              </a:solidFill>
            </a:endParaRPr>
          </a:p>
        </p:txBody>
      </p:sp>
      <p:sp>
        <p:nvSpPr>
          <p:cNvPr id="19" name="TextBox 18"/>
          <p:cNvSpPr txBox="1"/>
          <p:nvPr/>
        </p:nvSpPr>
        <p:spPr>
          <a:xfrm rot="16200000">
            <a:off x="3549901" y="5186075"/>
            <a:ext cx="676788" cy="369332"/>
          </a:xfrm>
          <a:prstGeom prst="rect">
            <a:avLst/>
          </a:prstGeom>
          <a:noFill/>
        </p:spPr>
        <p:txBody>
          <a:bodyPr wrap="square" rtlCol="0">
            <a:spAutoFit/>
          </a:bodyPr>
          <a:lstStyle/>
          <a:p>
            <a:r>
              <a:rPr lang="en-US" dirty="0">
                <a:solidFill>
                  <a:srgbClr val="FF0000"/>
                </a:solidFill>
              </a:rPr>
              <a:t>(130)</a:t>
            </a:r>
            <a:endParaRPr lang="en-US" dirty="0">
              <a:solidFill>
                <a:srgbClr val="FF0000"/>
              </a:solidFill>
            </a:endParaRPr>
          </a:p>
        </p:txBody>
      </p:sp>
      <p:sp>
        <p:nvSpPr>
          <p:cNvPr id="20" name="TextBox 19"/>
          <p:cNvSpPr txBox="1"/>
          <p:nvPr/>
        </p:nvSpPr>
        <p:spPr>
          <a:xfrm rot="16200000">
            <a:off x="3723412" y="5035207"/>
            <a:ext cx="676788" cy="369332"/>
          </a:xfrm>
          <a:prstGeom prst="rect">
            <a:avLst/>
          </a:prstGeom>
          <a:noFill/>
        </p:spPr>
        <p:txBody>
          <a:bodyPr wrap="square" rtlCol="0">
            <a:spAutoFit/>
          </a:bodyPr>
          <a:lstStyle/>
          <a:p>
            <a:r>
              <a:rPr lang="en-US" dirty="0">
                <a:solidFill>
                  <a:srgbClr val="FF0000"/>
                </a:solidFill>
              </a:rPr>
              <a:t>(131)</a:t>
            </a:r>
            <a:endParaRPr lang="en-US" dirty="0">
              <a:solidFill>
                <a:srgbClr val="FF0000"/>
              </a:solidFill>
            </a:endParaRPr>
          </a:p>
        </p:txBody>
      </p:sp>
      <p:sp>
        <p:nvSpPr>
          <p:cNvPr id="21" name="TextBox 20"/>
          <p:cNvSpPr txBox="1"/>
          <p:nvPr/>
        </p:nvSpPr>
        <p:spPr>
          <a:xfrm rot="16200000">
            <a:off x="3905614" y="5110641"/>
            <a:ext cx="676788" cy="369332"/>
          </a:xfrm>
          <a:prstGeom prst="rect">
            <a:avLst/>
          </a:prstGeom>
          <a:noFill/>
        </p:spPr>
        <p:txBody>
          <a:bodyPr wrap="square" rtlCol="0">
            <a:spAutoFit/>
          </a:bodyPr>
          <a:lstStyle/>
          <a:p>
            <a:r>
              <a:rPr lang="en-US" dirty="0">
                <a:solidFill>
                  <a:srgbClr val="FF0000"/>
                </a:solidFill>
              </a:rPr>
              <a:t>(123)</a:t>
            </a:r>
            <a:endParaRPr lang="en-US" dirty="0">
              <a:solidFill>
                <a:srgbClr val="FF0000"/>
              </a:solidFill>
            </a:endParaRPr>
          </a:p>
        </p:txBody>
      </p:sp>
      <p:pic>
        <p:nvPicPr>
          <p:cNvPr id="25" name="Picture 24"/>
          <p:cNvPicPr>
            <a:picLocks noChangeAspect="1"/>
          </p:cNvPicPr>
          <p:nvPr/>
        </p:nvPicPr>
        <p:blipFill>
          <a:blip r:embed="rId2"/>
          <a:stretch>
            <a:fillRect/>
          </a:stretch>
        </p:blipFill>
        <p:spPr>
          <a:xfrm>
            <a:off x="4451090" y="2563153"/>
            <a:ext cx="3755195" cy="3782250"/>
          </a:xfrm>
          <a:prstGeom prst="rect">
            <a:avLst/>
          </a:prstGeom>
        </p:spPr>
      </p:pic>
      <p:sp>
        <p:nvSpPr>
          <p:cNvPr id="26" name="TextBox 25"/>
          <p:cNvSpPr txBox="1"/>
          <p:nvPr/>
        </p:nvSpPr>
        <p:spPr>
          <a:xfrm rot="16200000">
            <a:off x="4802890" y="2962887"/>
            <a:ext cx="676788" cy="369332"/>
          </a:xfrm>
          <a:prstGeom prst="rect">
            <a:avLst/>
          </a:prstGeom>
          <a:noFill/>
        </p:spPr>
        <p:txBody>
          <a:bodyPr wrap="square" rtlCol="0">
            <a:spAutoFit/>
          </a:bodyPr>
          <a:lstStyle/>
          <a:p>
            <a:r>
              <a:rPr lang="en-US" dirty="0">
                <a:solidFill>
                  <a:schemeClr val="accent1"/>
                </a:solidFill>
              </a:rPr>
              <a:t>(010)</a:t>
            </a:r>
            <a:endParaRPr lang="en-US" dirty="0">
              <a:solidFill>
                <a:schemeClr val="accent1"/>
              </a:solidFill>
            </a:endParaRPr>
          </a:p>
        </p:txBody>
      </p:sp>
      <p:sp>
        <p:nvSpPr>
          <p:cNvPr id="27" name="TextBox 26"/>
          <p:cNvSpPr txBox="1"/>
          <p:nvPr/>
        </p:nvSpPr>
        <p:spPr>
          <a:xfrm rot="16200000">
            <a:off x="5202128" y="2723635"/>
            <a:ext cx="676788" cy="369332"/>
          </a:xfrm>
          <a:prstGeom prst="rect">
            <a:avLst/>
          </a:prstGeom>
          <a:noFill/>
        </p:spPr>
        <p:txBody>
          <a:bodyPr wrap="square" rtlCol="0">
            <a:spAutoFit/>
          </a:bodyPr>
          <a:lstStyle/>
          <a:p>
            <a:r>
              <a:rPr lang="en-US" dirty="0">
                <a:solidFill>
                  <a:schemeClr val="accent1"/>
                </a:solidFill>
              </a:rPr>
              <a:t>(011)</a:t>
            </a:r>
            <a:endParaRPr lang="en-US" dirty="0">
              <a:solidFill>
                <a:schemeClr val="accent1"/>
              </a:solidFill>
            </a:endParaRPr>
          </a:p>
        </p:txBody>
      </p:sp>
      <p:sp>
        <p:nvSpPr>
          <p:cNvPr id="28" name="TextBox 27"/>
          <p:cNvSpPr txBox="1"/>
          <p:nvPr/>
        </p:nvSpPr>
        <p:spPr>
          <a:xfrm rot="16200000">
            <a:off x="5542244" y="3619042"/>
            <a:ext cx="676788" cy="369332"/>
          </a:xfrm>
          <a:prstGeom prst="rect">
            <a:avLst/>
          </a:prstGeom>
          <a:noFill/>
        </p:spPr>
        <p:txBody>
          <a:bodyPr wrap="square" rtlCol="0">
            <a:spAutoFit/>
          </a:bodyPr>
          <a:lstStyle/>
          <a:p>
            <a:r>
              <a:rPr lang="en-US" dirty="0">
                <a:solidFill>
                  <a:schemeClr val="accent1"/>
                </a:solidFill>
              </a:rPr>
              <a:t>(110)</a:t>
            </a:r>
            <a:endParaRPr lang="en-US" dirty="0">
              <a:solidFill>
                <a:schemeClr val="accent1"/>
              </a:solidFill>
            </a:endParaRPr>
          </a:p>
        </p:txBody>
      </p:sp>
      <p:sp>
        <p:nvSpPr>
          <p:cNvPr id="29" name="TextBox 28"/>
          <p:cNvSpPr txBox="1"/>
          <p:nvPr/>
        </p:nvSpPr>
        <p:spPr>
          <a:xfrm rot="16200000">
            <a:off x="5805627" y="2826866"/>
            <a:ext cx="676788" cy="369332"/>
          </a:xfrm>
          <a:prstGeom prst="rect">
            <a:avLst/>
          </a:prstGeom>
          <a:noFill/>
        </p:spPr>
        <p:txBody>
          <a:bodyPr wrap="square" rtlCol="0">
            <a:spAutoFit/>
          </a:bodyPr>
          <a:lstStyle/>
          <a:p>
            <a:r>
              <a:rPr lang="en-US" dirty="0">
                <a:solidFill>
                  <a:schemeClr val="accent1"/>
                </a:solidFill>
              </a:rPr>
              <a:t>(111)</a:t>
            </a:r>
            <a:endParaRPr lang="en-US" dirty="0">
              <a:solidFill>
                <a:schemeClr val="accent1"/>
              </a:solidFill>
            </a:endParaRPr>
          </a:p>
        </p:txBody>
      </p:sp>
      <p:sp>
        <p:nvSpPr>
          <p:cNvPr id="30" name="TextBox 29"/>
          <p:cNvSpPr txBox="1"/>
          <p:nvPr/>
        </p:nvSpPr>
        <p:spPr>
          <a:xfrm rot="16200000">
            <a:off x="5992426" y="4258881"/>
            <a:ext cx="676788" cy="369332"/>
          </a:xfrm>
          <a:prstGeom prst="rect">
            <a:avLst/>
          </a:prstGeom>
          <a:noFill/>
        </p:spPr>
        <p:txBody>
          <a:bodyPr wrap="square" rtlCol="0">
            <a:spAutoFit/>
          </a:bodyPr>
          <a:lstStyle/>
          <a:p>
            <a:r>
              <a:rPr lang="en-US" dirty="0">
                <a:solidFill>
                  <a:schemeClr val="accent1"/>
                </a:solidFill>
              </a:rPr>
              <a:t>(012)</a:t>
            </a:r>
            <a:endParaRPr lang="en-US" dirty="0">
              <a:solidFill>
                <a:schemeClr val="accent1"/>
              </a:solidFill>
            </a:endParaRPr>
          </a:p>
        </p:txBody>
      </p:sp>
      <p:sp>
        <p:nvSpPr>
          <p:cNvPr id="31" name="TextBox 30"/>
          <p:cNvSpPr txBox="1"/>
          <p:nvPr/>
        </p:nvSpPr>
        <p:spPr>
          <a:xfrm rot="16200000">
            <a:off x="6442608" y="4056016"/>
            <a:ext cx="676788" cy="369332"/>
          </a:xfrm>
          <a:prstGeom prst="rect">
            <a:avLst/>
          </a:prstGeom>
          <a:noFill/>
        </p:spPr>
        <p:txBody>
          <a:bodyPr wrap="square" rtlCol="0">
            <a:spAutoFit/>
          </a:bodyPr>
          <a:lstStyle/>
          <a:p>
            <a:r>
              <a:rPr lang="en-US" dirty="0">
                <a:solidFill>
                  <a:schemeClr val="accent1"/>
                </a:solidFill>
              </a:rPr>
              <a:t>(112)</a:t>
            </a:r>
            <a:endParaRPr lang="en-US" dirty="0">
              <a:solidFill>
                <a:schemeClr val="accent1"/>
              </a:solidFill>
            </a:endParaRPr>
          </a:p>
        </p:txBody>
      </p:sp>
      <p:sp>
        <p:nvSpPr>
          <p:cNvPr id="32" name="TextBox 31"/>
          <p:cNvSpPr txBox="1"/>
          <p:nvPr/>
        </p:nvSpPr>
        <p:spPr>
          <a:xfrm rot="16200000">
            <a:off x="6973640" y="4509286"/>
            <a:ext cx="676788" cy="369332"/>
          </a:xfrm>
          <a:prstGeom prst="rect">
            <a:avLst/>
          </a:prstGeom>
          <a:noFill/>
        </p:spPr>
        <p:txBody>
          <a:bodyPr wrap="square" rtlCol="0">
            <a:spAutoFit/>
          </a:bodyPr>
          <a:lstStyle/>
          <a:p>
            <a:r>
              <a:rPr lang="en-US" dirty="0">
                <a:solidFill>
                  <a:schemeClr val="accent1"/>
                </a:solidFill>
              </a:rPr>
              <a:t>(013)</a:t>
            </a:r>
            <a:endParaRPr lang="en-US" dirty="0">
              <a:solidFill>
                <a:schemeClr val="accent1"/>
              </a:solidFill>
            </a:endParaRPr>
          </a:p>
        </p:txBody>
      </p:sp>
      <p:sp>
        <p:nvSpPr>
          <p:cNvPr id="33" name="TextBox 32"/>
          <p:cNvSpPr txBox="1"/>
          <p:nvPr/>
        </p:nvSpPr>
        <p:spPr>
          <a:xfrm rot="16200000">
            <a:off x="7167207" y="4655162"/>
            <a:ext cx="676788" cy="369332"/>
          </a:xfrm>
          <a:prstGeom prst="rect">
            <a:avLst/>
          </a:prstGeom>
          <a:noFill/>
        </p:spPr>
        <p:txBody>
          <a:bodyPr wrap="square" rtlCol="0">
            <a:spAutoFit/>
          </a:bodyPr>
          <a:lstStyle/>
          <a:p>
            <a:r>
              <a:rPr lang="en-US" dirty="0">
                <a:solidFill>
                  <a:schemeClr val="accent1"/>
                </a:solidFill>
              </a:rPr>
              <a:t>(211)</a:t>
            </a:r>
            <a:endParaRPr lang="en-US" dirty="0">
              <a:solidFill>
                <a:schemeClr val="accent1"/>
              </a:solidFill>
            </a:endParaRPr>
          </a:p>
        </p:txBody>
      </p:sp>
      <p:sp>
        <p:nvSpPr>
          <p:cNvPr id="34" name="TextBox 33"/>
          <p:cNvSpPr txBox="1"/>
          <p:nvPr/>
        </p:nvSpPr>
        <p:spPr>
          <a:xfrm rot="16200000">
            <a:off x="7351873" y="4766507"/>
            <a:ext cx="676788" cy="369332"/>
          </a:xfrm>
          <a:prstGeom prst="rect">
            <a:avLst/>
          </a:prstGeom>
          <a:noFill/>
        </p:spPr>
        <p:txBody>
          <a:bodyPr wrap="square" rtlCol="0">
            <a:spAutoFit/>
          </a:bodyPr>
          <a:lstStyle/>
          <a:p>
            <a:r>
              <a:rPr lang="en-US" dirty="0">
                <a:solidFill>
                  <a:schemeClr val="accent1"/>
                </a:solidFill>
              </a:rPr>
              <a:t>(113)</a:t>
            </a:r>
            <a:endParaRPr lang="en-US" dirty="0">
              <a:solidFill>
                <a:schemeClr val="accent1"/>
              </a:solidFill>
            </a:endParaRPr>
          </a:p>
        </p:txBody>
      </p:sp>
      <p:sp>
        <p:nvSpPr>
          <p:cNvPr id="35" name="TextBox 34"/>
          <p:cNvSpPr txBox="1"/>
          <p:nvPr/>
        </p:nvSpPr>
        <p:spPr>
          <a:xfrm rot="16200000">
            <a:off x="7466818" y="5216246"/>
            <a:ext cx="676788" cy="369332"/>
          </a:xfrm>
          <a:prstGeom prst="rect">
            <a:avLst/>
          </a:prstGeom>
          <a:noFill/>
        </p:spPr>
        <p:txBody>
          <a:bodyPr wrap="square" rtlCol="0">
            <a:spAutoFit/>
          </a:bodyPr>
          <a:lstStyle/>
          <a:p>
            <a:r>
              <a:rPr lang="en-US" dirty="0">
                <a:solidFill>
                  <a:schemeClr val="accent1"/>
                </a:solidFill>
              </a:rPr>
              <a:t>(030)</a:t>
            </a:r>
            <a:endParaRPr lang="en-US" dirty="0">
              <a:solidFill>
                <a:schemeClr val="accent1"/>
              </a:solidFill>
            </a:endParaRPr>
          </a:p>
        </p:txBody>
      </p:sp>
      <p:sp>
        <p:nvSpPr>
          <p:cNvPr id="36" name="TextBox 35"/>
          <p:cNvSpPr txBox="1"/>
          <p:nvPr/>
        </p:nvSpPr>
        <p:spPr>
          <a:xfrm rot="16200000">
            <a:off x="7566658" y="4732804"/>
            <a:ext cx="676788" cy="369332"/>
          </a:xfrm>
          <a:prstGeom prst="rect">
            <a:avLst/>
          </a:prstGeom>
          <a:noFill/>
        </p:spPr>
        <p:txBody>
          <a:bodyPr wrap="square" rtlCol="0">
            <a:spAutoFit/>
          </a:bodyPr>
          <a:lstStyle/>
          <a:p>
            <a:r>
              <a:rPr lang="en-US" dirty="0">
                <a:solidFill>
                  <a:schemeClr val="accent1"/>
                </a:solidFill>
              </a:rPr>
              <a:t>(031)</a:t>
            </a:r>
            <a:endParaRPr lang="en-US" dirty="0">
              <a:solidFill>
                <a:schemeClr val="accent1"/>
              </a:solidFill>
            </a:endParaRPr>
          </a:p>
        </p:txBody>
      </p:sp>
      <p:sp>
        <p:nvSpPr>
          <p:cNvPr id="37" name="TextBox 36"/>
          <p:cNvSpPr txBox="1"/>
          <p:nvPr/>
        </p:nvSpPr>
        <p:spPr>
          <a:xfrm rot="16200000">
            <a:off x="7719058" y="4885204"/>
            <a:ext cx="676788" cy="369332"/>
          </a:xfrm>
          <a:prstGeom prst="rect">
            <a:avLst/>
          </a:prstGeom>
          <a:noFill/>
        </p:spPr>
        <p:txBody>
          <a:bodyPr wrap="square" rtlCol="0">
            <a:spAutoFit/>
          </a:bodyPr>
          <a:lstStyle/>
          <a:p>
            <a:r>
              <a:rPr lang="en-US" dirty="0">
                <a:solidFill>
                  <a:schemeClr val="accent1"/>
                </a:solidFill>
              </a:rPr>
              <a:t>(212)</a:t>
            </a:r>
            <a:endParaRPr lang="en-US" dirty="0">
              <a:solidFill>
                <a:schemeClr val="accent1"/>
              </a:solidFill>
            </a:endParaRPr>
          </a:p>
        </p:txBody>
      </p:sp>
      <p:pic>
        <p:nvPicPr>
          <p:cNvPr id="39" name="Picture 38"/>
          <p:cNvPicPr>
            <a:picLocks noChangeAspect="1"/>
          </p:cNvPicPr>
          <p:nvPr/>
        </p:nvPicPr>
        <p:blipFill>
          <a:blip r:embed="rId3"/>
          <a:stretch>
            <a:fillRect/>
          </a:stretch>
        </p:blipFill>
        <p:spPr>
          <a:xfrm>
            <a:off x="8312463" y="2563153"/>
            <a:ext cx="3571202" cy="3782250"/>
          </a:xfrm>
          <a:prstGeom prst="rect">
            <a:avLst/>
          </a:prstGeom>
        </p:spPr>
      </p:pic>
      <p:sp>
        <p:nvSpPr>
          <p:cNvPr id="44" name="TextBox 43"/>
          <p:cNvSpPr txBox="1"/>
          <p:nvPr/>
        </p:nvSpPr>
        <p:spPr>
          <a:xfrm rot="16200000">
            <a:off x="8786832" y="2791416"/>
            <a:ext cx="676788" cy="369332"/>
          </a:xfrm>
          <a:prstGeom prst="rect">
            <a:avLst/>
          </a:prstGeom>
          <a:noFill/>
        </p:spPr>
        <p:txBody>
          <a:bodyPr wrap="square" rtlCol="0">
            <a:spAutoFit/>
          </a:bodyPr>
          <a:lstStyle/>
          <a:p>
            <a:r>
              <a:rPr lang="en-US" dirty="0">
                <a:solidFill>
                  <a:srgbClr val="00B0F0"/>
                </a:solidFill>
              </a:rPr>
              <a:t>(001)</a:t>
            </a:r>
            <a:endParaRPr lang="en-US" dirty="0">
              <a:solidFill>
                <a:srgbClr val="00B0F0"/>
              </a:solidFill>
            </a:endParaRPr>
          </a:p>
        </p:txBody>
      </p:sp>
      <p:sp>
        <p:nvSpPr>
          <p:cNvPr id="46" name="TextBox 45"/>
          <p:cNvSpPr txBox="1"/>
          <p:nvPr/>
        </p:nvSpPr>
        <p:spPr>
          <a:xfrm rot="16200000">
            <a:off x="9154777" y="2791416"/>
            <a:ext cx="676788" cy="369332"/>
          </a:xfrm>
          <a:prstGeom prst="rect">
            <a:avLst/>
          </a:prstGeom>
          <a:noFill/>
        </p:spPr>
        <p:txBody>
          <a:bodyPr wrap="square" rtlCol="0">
            <a:spAutoFit/>
          </a:bodyPr>
          <a:lstStyle/>
          <a:p>
            <a:r>
              <a:rPr lang="en-US" dirty="0">
                <a:solidFill>
                  <a:srgbClr val="00B0F0"/>
                </a:solidFill>
              </a:rPr>
              <a:t>(011)</a:t>
            </a:r>
            <a:endParaRPr lang="en-US" dirty="0">
              <a:solidFill>
                <a:srgbClr val="00B0F0"/>
              </a:solidFill>
            </a:endParaRPr>
          </a:p>
        </p:txBody>
      </p:sp>
      <p:sp>
        <p:nvSpPr>
          <p:cNvPr id="47" name="TextBox 46"/>
          <p:cNvSpPr txBox="1"/>
          <p:nvPr/>
        </p:nvSpPr>
        <p:spPr>
          <a:xfrm rot="16200000">
            <a:off x="9385311" y="3554462"/>
            <a:ext cx="676788" cy="369332"/>
          </a:xfrm>
          <a:prstGeom prst="rect">
            <a:avLst/>
          </a:prstGeom>
          <a:noFill/>
        </p:spPr>
        <p:txBody>
          <a:bodyPr wrap="square" rtlCol="0">
            <a:spAutoFit/>
          </a:bodyPr>
          <a:lstStyle/>
          <a:p>
            <a:r>
              <a:rPr lang="en-US" dirty="0">
                <a:solidFill>
                  <a:srgbClr val="00B0F0"/>
                </a:solidFill>
              </a:rPr>
              <a:t>(011)</a:t>
            </a:r>
            <a:endParaRPr lang="en-US" dirty="0">
              <a:solidFill>
                <a:srgbClr val="00B0F0"/>
              </a:solidFill>
            </a:endParaRPr>
          </a:p>
        </p:txBody>
      </p:sp>
      <p:sp>
        <p:nvSpPr>
          <p:cNvPr id="48" name="TextBox 47"/>
          <p:cNvSpPr txBox="1"/>
          <p:nvPr/>
        </p:nvSpPr>
        <p:spPr>
          <a:xfrm rot="16200000">
            <a:off x="9728454" y="3062028"/>
            <a:ext cx="676788" cy="369332"/>
          </a:xfrm>
          <a:prstGeom prst="rect">
            <a:avLst/>
          </a:prstGeom>
          <a:noFill/>
        </p:spPr>
        <p:txBody>
          <a:bodyPr wrap="square" rtlCol="0">
            <a:spAutoFit/>
          </a:bodyPr>
          <a:lstStyle/>
          <a:p>
            <a:r>
              <a:rPr lang="en-US" dirty="0">
                <a:solidFill>
                  <a:srgbClr val="00B0F0"/>
                </a:solidFill>
              </a:rPr>
              <a:t>(111)</a:t>
            </a:r>
            <a:endParaRPr lang="en-US" dirty="0">
              <a:solidFill>
                <a:srgbClr val="00B0F0"/>
              </a:solidFill>
            </a:endParaRPr>
          </a:p>
        </p:txBody>
      </p:sp>
      <p:sp>
        <p:nvSpPr>
          <p:cNvPr id="49" name="TextBox 48"/>
          <p:cNvSpPr txBox="1"/>
          <p:nvPr/>
        </p:nvSpPr>
        <p:spPr>
          <a:xfrm rot="16200000">
            <a:off x="10097786" y="4722154"/>
            <a:ext cx="676788" cy="369332"/>
          </a:xfrm>
          <a:prstGeom prst="rect">
            <a:avLst/>
          </a:prstGeom>
          <a:noFill/>
        </p:spPr>
        <p:txBody>
          <a:bodyPr wrap="square" rtlCol="0">
            <a:spAutoFit/>
          </a:bodyPr>
          <a:lstStyle/>
          <a:p>
            <a:r>
              <a:rPr lang="en-US" dirty="0">
                <a:solidFill>
                  <a:srgbClr val="00B0F0"/>
                </a:solidFill>
              </a:rPr>
              <a:t>(021)</a:t>
            </a:r>
            <a:endParaRPr lang="en-US" dirty="0">
              <a:solidFill>
                <a:srgbClr val="00B0F0"/>
              </a:solidFill>
            </a:endParaRPr>
          </a:p>
        </p:txBody>
      </p:sp>
      <p:sp>
        <p:nvSpPr>
          <p:cNvPr id="52" name="TextBox 51"/>
          <p:cNvSpPr txBox="1"/>
          <p:nvPr/>
        </p:nvSpPr>
        <p:spPr>
          <a:xfrm rot="16200000">
            <a:off x="10515918" y="4254422"/>
            <a:ext cx="676788" cy="369332"/>
          </a:xfrm>
          <a:prstGeom prst="rect">
            <a:avLst/>
          </a:prstGeom>
          <a:noFill/>
        </p:spPr>
        <p:txBody>
          <a:bodyPr wrap="square" rtlCol="0">
            <a:spAutoFit/>
          </a:bodyPr>
          <a:lstStyle/>
          <a:p>
            <a:r>
              <a:rPr lang="en-US" dirty="0">
                <a:solidFill>
                  <a:srgbClr val="00B0F0"/>
                </a:solidFill>
              </a:rPr>
              <a:t>(003)</a:t>
            </a:r>
            <a:endParaRPr lang="en-US" dirty="0">
              <a:solidFill>
                <a:srgbClr val="00B0F0"/>
              </a:solidFill>
            </a:endParaRPr>
          </a:p>
        </p:txBody>
      </p:sp>
      <p:sp>
        <p:nvSpPr>
          <p:cNvPr id="53" name="TextBox 52"/>
          <p:cNvSpPr txBox="1"/>
          <p:nvPr/>
        </p:nvSpPr>
        <p:spPr>
          <a:xfrm rot="16200000">
            <a:off x="10636275" y="5104901"/>
            <a:ext cx="676788" cy="369332"/>
          </a:xfrm>
          <a:prstGeom prst="rect">
            <a:avLst/>
          </a:prstGeom>
          <a:noFill/>
        </p:spPr>
        <p:txBody>
          <a:bodyPr wrap="square" rtlCol="0">
            <a:spAutoFit/>
          </a:bodyPr>
          <a:lstStyle/>
          <a:p>
            <a:r>
              <a:rPr lang="en-US" dirty="0">
                <a:solidFill>
                  <a:srgbClr val="00B0F0"/>
                </a:solidFill>
              </a:rPr>
              <a:t>(103)</a:t>
            </a:r>
            <a:endParaRPr lang="en-US" dirty="0">
              <a:solidFill>
                <a:srgbClr val="00B0F0"/>
              </a:solidFill>
            </a:endParaRPr>
          </a:p>
        </p:txBody>
      </p:sp>
      <p:sp>
        <p:nvSpPr>
          <p:cNvPr id="54" name="TextBox 53"/>
          <p:cNvSpPr txBox="1"/>
          <p:nvPr/>
        </p:nvSpPr>
        <p:spPr>
          <a:xfrm rot="16200000">
            <a:off x="10729195" y="4594677"/>
            <a:ext cx="676788" cy="369332"/>
          </a:xfrm>
          <a:prstGeom prst="rect">
            <a:avLst/>
          </a:prstGeom>
          <a:noFill/>
        </p:spPr>
        <p:txBody>
          <a:bodyPr wrap="square" rtlCol="0">
            <a:spAutoFit/>
          </a:bodyPr>
          <a:lstStyle/>
          <a:p>
            <a:r>
              <a:rPr lang="en-US" dirty="0">
                <a:solidFill>
                  <a:srgbClr val="00B0F0"/>
                </a:solidFill>
              </a:rPr>
              <a:t>(013)</a:t>
            </a:r>
            <a:endParaRPr lang="en-US" dirty="0">
              <a:solidFill>
                <a:srgbClr val="00B0F0"/>
              </a:solidFill>
            </a:endParaRPr>
          </a:p>
        </p:txBody>
      </p:sp>
      <p:sp>
        <p:nvSpPr>
          <p:cNvPr id="55" name="TextBox 54"/>
          <p:cNvSpPr txBox="1"/>
          <p:nvPr/>
        </p:nvSpPr>
        <p:spPr>
          <a:xfrm rot="16200000">
            <a:off x="10891286" y="4847680"/>
            <a:ext cx="676788" cy="369332"/>
          </a:xfrm>
          <a:prstGeom prst="rect">
            <a:avLst/>
          </a:prstGeom>
          <a:noFill/>
        </p:spPr>
        <p:txBody>
          <a:bodyPr wrap="square" rtlCol="0">
            <a:spAutoFit/>
          </a:bodyPr>
          <a:lstStyle/>
          <a:p>
            <a:r>
              <a:rPr lang="en-US" dirty="0">
                <a:solidFill>
                  <a:srgbClr val="00B0F0"/>
                </a:solidFill>
              </a:rPr>
              <a:t>(103)</a:t>
            </a:r>
            <a:endParaRPr lang="en-US" dirty="0">
              <a:solidFill>
                <a:srgbClr val="00B0F0"/>
              </a:solidFill>
            </a:endParaRPr>
          </a:p>
        </p:txBody>
      </p:sp>
      <p:sp>
        <p:nvSpPr>
          <p:cNvPr id="56" name="TextBox 55"/>
          <p:cNvSpPr txBox="1"/>
          <p:nvPr/>
        </p:nvSpPr>
        <p:spPr>
          <a:xfrm rot="16200000">
            <a:off x="10936103" y="4358100"/>
            <a:ext cx="676788" cy="369332"/>
          </a:xfrm>
          <a:prstGeom prst="rect">
            <a:avLst/>
          </a:prstGeom>
          <a:noFill/>
        </p:spPr>
        <p:txBody>
          <a:bodyPr wrap="square" rtlCol="0">
            <a:spAutoFit/>
          </a:bodyPr>
          <a:lstStyle/>
          <a:p>
            <a:r>
              <a:rPr lang="en-US" dirty="0">
                <a:solidFill>
                  <a:srgbClr val="00B0F0"/>
                </a:solidFill>
              </a:rPr>
              <a:t>(211)</a:t>
            </a:r>
            <a:endParaRPr lang="en-US" dirty="0">
              <a:solidFill>
                <a:srgbClr val="00B0F0"/>
              </a:solidFill>
            </a:endParaRPr>
          </a:p>
        </p:txBody>
      </p:sp>
      <p:sp>
        <p:nvSpPr>
          <p:cNvPr id="57" name="TextBox 56"/>
          <p:cNvSpPr txBox="1"/>
          <p:nvPr/>
        </p:nvSpPr>
        <p:spPr>
          <a:xfrm rot="16200000">
            <a:off x="11083018" y="4941285"/>
            <a:ext cx="676788" cy="369332"/>
          </a:xfrm>
          <a:prstGeom prst="rect">
            <a:avLst/>
          </a:prstGeom>
          <a:noFill/>
        </p:spPr>
        <p:txBody>
          <a:bodyPr wrap="square" rtlCol="0">
            <a:spAutoFit/>
          </a:bodyPr>
          <a:lstStyle/>
          <a:p>
            <a:r>
              <a:rPr lang="en-US" dirty="0">
                <a:solidFill>
                  <a:srgbClr val="00B0F0"/>
                </a:solidFill>
              </a:rPr>
              <a:t>(113)</a:t>
            </a:r>
            <a:endParaRPr lang="en-US" dirty="0">
              <a:solidFill>
                <a:srgbClr val="00B0F0"/>
              </a:solidFill>
            </a:endParaRPr>
          </a:p>
        </p:txBody>
      </p:sp>
      <p:sp>
        <p:nvSpPr>
          <p:cNvPr id="58" name="TextBox 57"/>
          <p:cNvSpPr txBox="1"/>
          <p:nvPr/>
        </p:nvSpPr>
        <p:spPr>
          <a:xfrm rot="16200000">
            <a:off x="11254974" y="5223597"/>
            <a:ext cx="676788" cy="369332"/>
          </a:xfrm>
          <a:prstGeom prst="rect">
            <a:avLst/>
          </a:prstGeom>
          <a:noFill/>
        </p:spPr>
        <p:txBody>
          <a:bodyPr wrap="square" rtlCol="0">
            <a:spAutoFit/>
          </a:bodyPr>
          <a:lstStyle/>
          <a:p>
            <a:r>
              <a:rPr lang="en-US" dirty="0">
                <a:solidFill>
                  <a:srgbClr val="00B0F0"/>
                </a:solidFill>
              </a:rPr>
              <a:t>(031)</a:t>
            </a:r>
            <a:endParaRPr lang="en-US" dirty="0">
              <a:solidFill>
                <a:srgbClr val="00B0F0"/>
              </a:solidFill>
            </a:endParaRPr>
          </a:p>
        </p:txBody>
      </p:sp>
      <p:sp>
        <p:nvSpPr>
          <p:cNvPr id="59" name="TextBox 58"/>
          <p:cNvSpPr txBox="1"/>
          <p:nvPr/>
        </p:nvSpPr>
        <p:spPr>
          <a:xfrm rot="16200000">
            <a:off x="11426930" y="5282247"/>
            <a:ext cx="676788" cy="369332"/>
          </a:xfrm>
          <a:prstGeom prst="rect">
            <a:avLst/>
          </a:prstGeom>
          <a:noFill/>
        </p:spPr>
        <p:txBody>
          <a:bodyPr wrap="square" rtlCol="0">
            <a:spAutoFit/>
          </a:bodyPr>
          <a:lstStyle/>
          <a:p>
            <a:r>
              <a:rPr lang="en-US" dirty="0">
                <a:solidFill>
                  <a:srgbClr val="00B0F0"/>
                </a:solidFill>
              </a:rPr>
              <a:t>(023)</a:t>
            </a:r>
            <a:endParaRPr lang="en-US" dirty="0">
              <a:solidFill>
                <a:srgbClr val="00B0F0"/>
              </a:solidFill>
            </a:endParaRPr>
          </a:p>
        </p:txBody>
      </p:sp>
      <p:pic>
        <p:nvPicPr>
          <p:cNvPr id="60" name="Picture 59" descr="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8695" y="926476"/>
            <a:ext cx="1556259" cy="1547126"/>
          </a:xfrm>
          <a:prstGeom prst="rect">
            <a:avLst/>
          </a:prstGeom>
          <a:solidFill>
            <a:srgbClr val="FFFF00"/>
          </a:solidFill>
          <a:ln>
            <a:noFill/>
          </a:ln>
        </p:spPr>
      </p:pic>
      <p:sp>
        <p:nvSpPr>
          <p:cNvPr id="61" name="Oval 60"/>
          <p:cNvSpPr/>
          <p:nvPr/>
        </p:nvSpPr>
        <p:spPr>
          <a:xfrm>
            <a:off x="578371" y="2176466"/>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1717914" y="2190625"/>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578371" y="1095378"/>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1711156" y="1095378"/>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2011200" y="1346200"/>
            <a:ext cx="524503" cy="523220"/>
          </a:xfrm>
          <a:prstGeom prst="rect">
            <a:avLst/>
          </a:prstGeom>
          <a:noFill/>
        </p:spPr>
        <p:txBody>
          <a:bodyPr wrap="none" rtlCol="0">
            <a:spAutoFit/>
          </a:bodyPr>
          <a:lstStyle/>
          <a:p>
            <a:r>
              <a:rPr lang="en-US" sz="2800" b="1" i="1" dirty="0">
                <a:solidFill>
                  <a:srgbClr val="0070C0"/>
                </a:solidFill>
                <a:latin typeface="Times New Roman" panose="02020603050405020304" pitchFamily="18" charset="0"/>
                <a:cs typeface="Times New Roman" panose="02020603050405020304" pitchFamily="18" charset="0"/>
              </a:rPr>
              <a:t>P</a:t>
            </a:r>
            <a:r>
              <a:rPr lang="en-US" sz="2800" b="1" i="1" baseline="-25000" dirty="0">
                <a:solidFill>
                  <a:srgbClr val="0070C0"/>
                </a:solidFill>
                <a:latin typeface="Times New Roman" panose="02020603050405020304" pitchFamily="18" charset="0"/>
                <a:cs typeface="Times New Roman" panose="02020603050405020304" pitchFamily="18" charset="0"/>
              </a:rPr>
              <a:t>a</a:t>
            </a:r>
            <a:endParaRPr lang="en-US" sz="2800" b="1" i="1" baseline="-25000" dirty="0">
              <a:solidFill>
                <a:srgbClr val="0070C0"/>
              </a:solidFill>
              <a:latin typeface="Times New Roman" panose="02020603050405020304" pitchFamily="18" charset="0"/>
              <a:cs typeface="Times New Roman" panose="02020603050405020304" pitchFamily="18" charset="0"/>
            </a:endParaRPr>
          </a:p>
        </p:txBody>
      </p:sp>
      <p:sp>
        <p:nvSpPr>
          <p:cNvPr id="66" name="TextBox 65"/>
          <p:cNvSpPr txBox="1"/>
          <p:nvPr/>
        </p:nvSpPr>
        <p:spPr>
          <a:xfrm>
            <a:off x="5943600" y="1361321"/>
            <a:ext cx="524503" cy="523220"/>
          </a:xfrm>
          <a:prstGeom prst="rect">
            <a:avLst/>
          </a:prstGeom>
          <a:noFill/>
        </p:spPr>
        <p:txBody>
          <a:bodyPr wrap="non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P</a:t>
            </a:r>
            <a:r>
              <a:rPr lang="en-US" sz="2800" b="1" i="1" baseline="-25000" dirty="0">
                <a:solidFill>
                  <a:srgbClr val="FF0000"/>
                </a:solidFill>
                <a:latin typeface="Times New Roman" panose="02020603050405020304" pitchFamily="18" charset="0"/>
                <a:cs typeface="Times New Roman" panose="02020603050405020304" pitchFamily="18" charset="0"/>
              </a:rPr>
              <a:t>b</a:t>
            </a:r>
            <a:endParaRPr lang="en-US" sz="2800" b="1" i="1" baseline="-25000" dirty="0">
              <a:solidFill>
                <a:srgbClr val="FF0000"/>
              </a:solidFill>
              <a:latin typeface="Times New Roman" panose="02020603050405020304" pitchFamily="18" charset="0"/>
              <a:cs typeface="Times New Roman" panose="02020603050405020304" pitchFamily="18" charset="0"/>
            </a:endParaRPr>
          </a:p>
        </p:txBody>
      </p:sp>
      <p:sp>
        <p:nvSpPr>
          <p:cNvPr id="67" name="TextBox 66"/>
          <p:cNvSpPr txBox="1"/>
          <p:nvPr/>
        </p:nvSpPr>
        <p:spPr>
          <a:xfrm>
            <a:off x="9741892" y="1460863"/>
            <a:ext cx="510076" cy="523220"/>
          </a:xfrm>
          <a:prstGeom prst="rect">
            <a:avLst/>
          </a:prstGeom>
          <a:noFill/>
        </p:spPr>
        <p:txBody>
          <a:bodyPr wrap="none" rtlCol="0">
            <a:spAutoFit/>
          </a:bodyPr>
          <a:lstStyle/>
          <a:p>
            <a:r>
              <a:rPr lang="en-US" sz="2800" b="1" i="1" dirty="0">
                <a:solidFill>
                  <a:srgbClr val="A110B0"/>
                </a:solidFill>
                <a:latin typeface="Times New Roman" panose="02020603050405020304" pitchFamily="18" charset="0"/>
                <a:cs typeface="Times New Roman" panose="02020603050405020304" pitchFamily="18" charset="0"/>
              </a:rPr>
              <a:t>P</a:t>
            </a:r>
            <a:r>
              <a:rPr lang="en-US" sz="2800" b="1" i="1" baseline="-25000" dirty="0">
                <a:solidFill>
                  <a:srgbClr val="A110B0"/>
                </a:solidFill>
                <a:latin typeface="Times New Roman" panose="02020603050405020304" pitchFamily="18" charset="0"/>
                <a:cs typeface="Times New Roman" panose="02020603050405020304" pitchFamily="18" charset="0"/>
              </a:rPr>
              <a:t>c</a:t>
            </a:r>
            <a:endParaRPr lang="en-US" sz="2800" b="1" i="1" baseline="-25000" dirty="0">
              <a:solidFill>
                <a:srgbClr val="A110B0"/>
              </a:solidFill>
              <a:latin typeface="Times New Roman" panose="02020603050405020304" pitchFamily="18" charset="0"/>
              <a:cs typeface="Times New Roman" panose="02020603050405020304" pitchFamily="18" charset="0"/>
            </a:endParaRPr>
          </a:p>
        </p:txBody>
      </p:sp>
      <p:pic>
        <p:nvPicPr>
          <p:cNvPr id="68" name="Picture 67" descr="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948910"/>
            <a:ext cx="1556259" cy="1547126"/>
          </a:xfrm>
          <a:prstGeom prst="rect">
            <a:avLst/>
          </a:prstGeom>
          <a:solidFill>
            <a:srgbClr val="FFFF00"/>
          </a:solidFill>
          <a:ln>
            <a:noFill/>
          </a:ln>
        </p:spPr>
      </p:pic>
      <p:sp>
        <p:nvSpPr>
          <p:cNvPr id="69" name="Oval 68"/>
          <p:cNvSpPr/>
          <p:nvPr/>
        </p:nvSpPr>
        <p:spPr>
          <a:xfrm>
            <a:off x="5034785" y="2360540"/>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5267484" y="977547"/>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5284822" y="2058635"/>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5029200" y="1287284"/>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descr="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880788"/>
            <a:ext cx="1556259" cy="1547126"/>
          </a:xfrm>
          <a:prstGeom prst="rect">
            <a:avLst/>
          </a:prstGeom>
          <a:solidFill>
            <a:srgbClr val="FFFF00"/>
          </a:solidFill>
          <a:ln>
            <a:noFill/>
          </a:ln>
        </p:spPr>
      </p:pic>
      <p:sp>
        <p:nvSpPr>
          <p:cNvPr id="74" name="Oval 73"/>
          <p:cNvSpPr/>
          <p:nvPr/>
        </p:nvSpPr>
        <p:spPr>
          <a:xfrm>
            <a:off x="9363407" y="1728918"/>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8503000" y="1489979"/>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9627298" y="1460863"/>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8229600" y="1698273"/>
            <a:ext cx="130742" cy="117831"/>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p:cNvSpPr txBox="1"/>
          <p:nvPr/>
        </p:nvSpPr>
        <p:spPr>
          <a:xfrm>
            <a:off x="2446105" y="1000363"/>
            <a:ext cx="1980029" cy="1692771"/>
          </a:xfrm>
          <a:prstGeom prst="rect">
            <a:avLst/>
          </a:prstGeom>
          <a:noFill/>
        </p:spPr>
        <p:txBody>
          <a:bodyPr wrap="none" rtlCol="0">
            <a:spAutoFit/>
          </a:bodyPr>
          <a:lstStyle/>
          <a:p>
            <a:r>
              <a:rPr lang="en-US" sz="2400" b="1" dirty="0">
                <a:solidFill>
                  <a:srgbClr val="0070C0"/>
                </a:solidFill>
                <a:latin typeface="Times New Roman" panose="02020603050405020304" pitchFamily="18" charset="0"/>
                <a:cs typeface="Times New Roman" panose="02020603050405020304" pitchFamily="18" charset="0"/>
              </a:rPr>
              <a:t>(</a:t>
            </a:r>
            <a:r>
              <a:rPr lang="en-US" sz="2400" b="1" i="1" dirty="0" err="1">
                <a:solidFill>
                  <a:srgbClr val="0070C0"/>
                </a:solidFill>
                <a:latin typeface="Times New Roman" panose="02020603050405020304" pitchFamily="18" charset="0"/>
                <a:cs typeface="Times New Roman" panose="02020603050405020304" pitchFamily="18" charset="0"/>
              </a:rPr>
              <a:t>hkl</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i="1" dirty="0">
                <a:solidFill>
                  <a:srgbClr val="0070C0"/>
                </a:solidFill>
                <a:latin typeface="Times New Roman" panose="02020603050405020304" pitchFamily="18" charset="0"/>
                <a:cs typeface="Times New Roman" panose="02020603050405020304" pitchFamily="18" charset="0"/>
              </a:rPr>
              <a:t>h</a:t>
            </a:r>
            <a:r>
              <a:rPr lang="en-US" sz="2400" b="1" dirty="0">
                <a:solidFill>
                  <a:srgbClr val="0070C0"/>
                </a:solidFill>
                <a:latin typeface="Times New Roman" panose="02020603050405020304" pitchFamily="18" charset="0"/>
                <a:cs typeface="Times New Roman" panose="02020603050405020304" pitchFamily="18" charset="0"/>
              </a:rPr>
              <a:t>=2n+1</a:t>
            </a:r>
            <a:endParaRPr lang="en-US" sz="24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hk0</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h</a:t>
            </a:r>
            <a:r>
              <a:rPr lang="en-US" sz="2000" dirty="0">
                <a:solidFill>
                  <a:srgbClr val="0070C0"/>
                </a:solidFill>
                <a:latin typeface="Times New Roman" panose="02020603050405020304" pitchFamily="18" charset="0"/>
                <a:cs typeface="Times New Roman" panose="02020603050405020304" pitchFamily="18" charset="0"/>
              </a:rPr>
              <a:t>=2n+1</a:t>
            </a:r>
            <a:endParaRPr lang="en-US" sz="20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h0l</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h</a:t>
            </a:r>
            <a:r>
              <a:rPr lang="en-US" sz="2000" dirty="0">
                <a:solidFill>
                  <a:srgbClr val="0070C0"/>
                </a:solidFill>
                <a:latin typeface="Times New Roman" panose="02020603050405020304" pitchFamily="18" charset="0"/>
                <a:cs typeface="Times New Roman" panose="02020603050405020304" pitchFamily="18" charset="0"/>
              </a:rPr>
              <a:t>=2n+1</a:t>
            </a:r>
            <a:endParaRPr lang="en-US" sz="2000" dirty="0">
              <a:solidFill>
                <a:srgbClr val="0070C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a:t>
            </a:r>
            <a:r>
              <a:rPr lang="en-US" sz="2000" i="1" dirty="0">
                <a:solidFill>
                  <a:srgbClr val="0070C0"/>
                </a:solidFill>
                <a:latin typeface="Times New Roman" panose="02020603050405020304" pitchFamily="18" charset="0"/>
                <a:cs typeface="Times New Roman" panose="02020603050405020304" pitchFamily="18" charset="0"/>
              </a:rPr>
              <a:t>h00</a:t>
            </a:r>
            <a:r>
              <a:rPr lang="en-US" sz="2000" dirty="0">
                <a:solidFill>
                  <a:srgbClr val="0070C0"/>
                </a:solidFill>
                <a:latin typeface="Times New Roman" panose="02020603050405020304" pitchFamily="18" charset="0"/>
                <a:cs typeface="Times New Roman" panose="02020603050405020304" pitchFamily="18" charset="0"/>
              </a:rPr>
              <a:t>): </a:t>
            </a:r>
            <a:r>
              <a:rPr lang="en-US" sz="2000" i="1" dirty="0">
                <a:solidFill>
                  <a:srgbClr val="0070C0"/>
                </a:solidFill>
                <a:latin typeface="Times New Roman" panose="02020603050405020304" pitchFamily="18" charset="0"/>
                <a:cs typeface="Times New Roman" panose="02020603050405020304" pitchFamily="18" charset="0"/>
              </a:rPr>
              <a:t>h</a:t>
            </a:r>
            <a:r>
              <a:rPr lang="en-US" sz="2000" dirty="0">
                <a:solidFill>
                  <a:srgbClr val="0070C0"/>
                </a:solidFill>
                <a:latin typeface="Times New Roman" panose="02020603050405020304" pitchFamily="18" charset="0"/>
                <a:cs typeface="Times New Roman" panose="02020603050405020304" pitchFamily="18" charset="0"/>
              </a:rPr>
              <a:t>=2n+1</a:t>
            </a:r>
            <a:endParaRPr lang="en-US" sz="2000" dirty="0">
              <a:solidFill>
                <a:srgbClr val="0070C0"/>
              </a:solidFill>
              <a:latin typeface="Times New Roman" panose="02020603050405020304" pitchFamily="18" charset="0"/>
              <a:cs typeface="Times New Roman" panose="02020603050405020304" pitchFamily="18" charset="0"/>
            </a:endParaRPr>
          </a:p>
          <a:p>
            <a:endParaRPr lang="en-US" sz="2000" dirty="0">
              <a:solidFill>
                <a:srgbClr val="0070C0"/>
              </a:solidFill>
              <a:latin typeface="Times New Roman" panose="02020603050405020304" pitchFamily="18" charset="0"/>
              <a:cs typeface="Times New Roman" panose="02020603050405020304" pitchFamily="18" charset="0"/>
            </a:endParaRPr>
          </a:p>
        </p:txBody>
      </p:sp>
      <p:sp>
        <p:nvSpPr>
          <p:cNvPr id="80" name="TextBox 79"/>
          <p:cNvSpPr txBox="1"/>
          <p:nvPr/>
        </p:nvSpPr>
        <p:spPr>
          <a:xfrm>
            <a:off x="6324600" y="1041921"/>
            <a:ext cx="1962397" cy="1692771"/>
          </a:xfrm>
          <a:prstGeom prst="rect">
            <a:avLst/>
          </a:prstGeom>
          <a:noFill/>
        </p:spPr>
        <p:txBody>
          <a:bodyPr wrap="non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a:t>
            </a:r>
            <a:r>
              <a:rPr lang="en-US" sz="2400" b="1" i="1" dirty="0" err="1">
                <a:solidFill>
                  <a:srgbClr val="FF0000"/>
                </a:solidFill>
                <a:latin typeface="Times New Roman" panose="02020603050405020304" pitchFamily="18" charset="0"/>
                <a:cs typeface="Times New Roman" panose="02020603050405020304" pitchFamily="18" charset="0"/>
              </a:rPr>
              <a:t>hkl</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i="1" dirty="0">
                <a:solidFill>
                  <a:srgbClr val="FF0000"/>
                </a:solidFill>
                <a:latin typeface="Times New Roman" panose="02020603050405020304" pitchFamily="18" charset="0"/>
                <a:cs typeface="Times New Roman" panose="02020603050405020304" pitchFamily="18" charset="0"/>
              </a:rPr>
              <a:t>k</a:t>
            </a:r>
            <a:r>
              <a:rPr lang="en-US" sz="2400" b="1" dirty="0">
                <a:solidFill>
                  <a:srgbClr val="FF0000"/>
                </a:solidFill>
                <a:latin typeface="Times New Roman" panose="02020603050405020304" pitchFamily="18" charset="0"/>
                <a:cs typeface="Times New Roman" panose="02020603050405020304" pitchFamily="18" charset="0"/>
              </a:rPr>
              <a:t>=2n+1</a:t>
            </a:r>
            <a:endParaRPr lang="en-US" sz="24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hk0</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k</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0kl</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k</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r>
              <a:rPr lang="en-US" sz="2000" dirty="0">
                <a:solidFill>
                  <a:srgbClr val="FF0000"/>
                </a:solidFill>
                <a:latin typeface="Times New Roman" panose="02020603050405020304" pitchFamily="18" charset="0"/>
                <a:cs typeface="Times New Roman" panose="02020603050405020304" pitchFamily="18" charset="0"/>
              </a:rPr>
              <a:t>(</a:t>
            </a:r>
            <a:r>
              <a:rPr lang="en-US" sz="2000" i="1" dirty="0">
                <a:solidFill>
                  <a:srgbClr val="FF0000"/>
                </a:solidFill>
                <a:latin typeface="Times New Roman" panose="02020603050405020304" pitchFamily="18" charset="0"/>
                <a:cs typeface="Times New Roman" panose="02020603050405020304" pitchFamily="18" charset="0"/>
              </a:rPr>
              <a:t>0k0</a:t>
            </a:r>
            <a:r>
              <a:rPr lang="en-US" sz="2000" dirty="0">
                <a:solidFill>
                  <a:srgbClr val="FF0000"/>
                </a:solidFill>
                <a:latin typeface="Times New Roman" panose="02020603050405020304" pitchFamily="18" charset="0"/>
                <a:cs typeface="Times New Roman" panose="02020603050405020304" pitchFamily="18" charset="0"/>
              </a:rPr>
              <a:t>): </a:t>
            </a:r>
            <a:r>
              <a:rPr lang="en-US" sz="2000" i="1" dirty="0">
                <a:solidFill>
                  <a:srgbClr val="FF0000"/>
                </a:solidFill>
                <a:latin typeface="Times New Roman" panose="02020603050405020304" pitchFamily="18" charset="0"/>
                <a:cs typeface="Times New Roman" panose="02020603050405020304" pitchFamily="18" charset="0"/>
              </a:rPr>
              <a:t>k</a:t>
            </a:r>
            <a:r>
              <a:rPr lang="en-US" sz="2000" dirty="0">
                <a:solidFill>
                  <a:srgbClr val="FF0000"/>
                </a:solidFill>
                <a:latin typeface="Times New Roman" panose="02020603050405020304" pitchFamily="18" charset="0"/>
                <a:cs typeface="Times New Roman" panose="02020603050405020304" pitchFamily="18" charset="0"/>
              </a:rPr>
              <a:t>=2n+1</a:t>
            </a:r>
            <a:endParaRPr lang="en-US" sz="2000" dirty="0">
              <a:solidFill>
                <a:srgbClr val="FF0000"/>
              </a:solidFill>
              <a:latin typeface="Times New Roman" panose="02020603050405020304" pitchFamily="18" charset="0"/>
              <a:cs typeface="Times New Roman" panose="02020603050405020304" pitchFamily="18" charset="0"/>
            </a:endParaRPr>
          </a:p>
          <a:p>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81" name="TextBox 80"/>
          <p:cNvSpPr txBox="1"/>
          <p:nvPr/>
        </p:nvSpPr>
        <p:spPr>
          <a:xfrm>
            <a:off x="10134600" y="997521"/>
            <a:ext cx="1893467" cy="1692771"/>
          </a:xfrm>
          <a:prstGeom prst="rect">
            <a:avLst/>
          </a:prstGeom>
          <a:noFill/>
        </p:spPr>
        <p:txBody>
          <a:bodyPr wrap="none" rtlCol="0">
            <a:spAutoFit/>
          </a:bodyPr>
          <a:lstStyle/>
          <a:p>
            <a:r>
              <a:rPr lang="en-US" sz="2400" b="1" dirty="0">
                <a:solidFill>
                  <a:srgbClr val="A110B0"/>
                </a:solidFill>
                <a:latin typeface="Times New Roman" panose="02020603050405020304" pitchFamily="18" charset="0"/>
                <a:cs typeface="Times New Roman" panose="02020603050405020304" pitchFamily="18" charset="0"/>
              </a:rPr>
              <a:t>(</a:t>
            </a:r>
            <a:r>
              <a:rPr lang="en-US" sz="2400" b="1" i="1" dirty="0" err="1">
                <a:solidFill>
                  <a:srgbClr val="A110B0"/>
                </a:solidFill>
                <a:latin typeface="Times New Roman" panose="02020603050405020304" pitchFamily="18" charset="0"/>
                <a:cs typeface="Times New Roman" panose="02020603050405020304" pitchFamily="18" charset="0"/>
              </a:rPr>
              <a:t>hkl</a:t>
            </a:r>
            <a:r>
              <a:rPr lang="en-US" sz="2400" b="1" dirty="0">
                <a:solidFill>
                  <a:srgbClr val="A110B0"/>
                </a:solidFill>
                <a:latin typeface="Times New Roman" panose="02020603050405020304" pitchFamily="18" charset="0"/>
                <a:cs typeface="Times New Roman" panose="02020603050405020304" pitchFamily="18" charset="0"/>
              </a:rPr>
              <a:t>): </a:t>
            </a:r>
            <a:r>
              <a:rPr lang="en-US" sz="2400" b="1" i="1" dirty="0">
                <a:solidFill>
                  <a:srgbClr val="A110B0"/>
                </a:solidFill>
                <a:latin typeface="Times New Roman" panose="02020603050405020304" pitchFamily="18" charset="0"/>
                <a:cs typeface="Times New Roman" panose="02020603050405020304" pitchFamily="18" charset="0"/>
              </a:rPr>
              <a:t>l</a:t>
            </a:r>
            <a:r>
              <a:rPr lang="en-US" sz="2400" b="1" dirty="0">
                <a:solidFill>
                  <a:srgbClr val="A110B0"/>
                </a:solidFill>
                <a:latin typeface="Times New Roman" panose="02020603050405020304" pitchFamily="18" charset="0"/>
                <a:cs typeface="Times New Roman" panose="02020603050405020304" pitchFamily="18" charset="0"/>
              </a:rPr>
              <a:t>=2n+1</a:t>
            </a:r>
            <a:endParaRPr lang="en-US" sz="2400" dirty="0">
              <a:solidFill>
                <a:srgbClr val="A110B0"/>
              </a:solidFill>
              <a:latin typeface="Times New Roman" panose="02020603050405020304" pitchFamily="18" charset="0"/>
              <a:cs typeface="Times New Roman" panose="02020603050405020304" pitchFamily="18" charset="0"/>
            </a:endParaRPr>
          </a:p>
          <a:p>
            <a:r>
              <a:rPr lang="en-US" sz="2000" dirty="0">
                <a:solidFill>
                  <a:srgbClr val="A110B0"/>
                </a:solidFill>
                <a:latin typeface="Times New Roman" panose="02020603050405020304" pitchFamily="18" charset="0"/>
                <a:cs typeface="Times New Roman" panose="02020603050405020304" pitchFamily="18" charset="0"/>
              </a:rPr>
              <a:t>(</a:t>
            </a:r>
            <a:r>
              <a:rPr lang="en-US" sz="2000" i="1" dirty="0">
                <a:solidFill>
                  <a:srgbClr val="A110B0"/>
                </a:solidFill>
                <a:latin typeface="Times New Roman" panose="02020603050405020304" pitchFamily="18" charset="0"/>
                <a:cs typeface="Times New Roman" panose="02020603050405020304" pitchFamily="18" charset="0"/>
              </a:rPr>
              <a:t>0kl</a:t>
            </a:r>
            <a:r>
              <a:rPr lang="en-US" sz="2000" dirty="0">
                <a:solidFill>
                  <a:srgbClr val="A110B0"/>
                </a:solidFill>
                <a:latin typeface="Times New Roman" panose="02020603050405020304" pitchFamily="18" charset="0"/>
                <a:cs typeface="Times New Roman" panose="02020603050405020304" pitchFamily="18" charset="0"/>
              </a:rPr>
              <a:t>): </a:t>
            </a:r>
            <a:r>
              <a:rPr lang="en-US" sz="2000" i="1" dirty="0">
                <a:solidFill>
                  <a:srgbClr val="A110B0"/>
                </a:solidFill>
                <a:latin typeface="Times New Roman" panose="02020603050405020304" pitchFamily="18" charset="0"/>
                <a:cs typeface="Times New Roman" panose="02020603050405020304" pitchFamily="18" charset="0"/>
              </a:rPr>
              <a:t>l</a:t>
            </a:r>
            <a:r>
              <a:rPr lang="en-US" sz="2000" dirty="0">
                <a:solidFill>
                  <a:srgbClr val="A110B0"/>
                </a:solidFill>
                <a:latin typeface="Times New Roman" panose="02020603050405020304" pitchFamily="18" charset="0"/>
                <a:cs typeface="Times New Roman" panose="02020603050405020304" pitchFamily="18" charset="0"/>
              </a:rPr>
              <a:t>=2n+1</a:t>
            </a:r>
            <a:endParaRPr lang="en-US" sz="2000" dirty="0">
              <a:solidFill>
                <a:srgbClr val="A110B0"/>
              </a:solidFill>
              <a:latin typeface="Times New Roman" panose="02020603050405020304" pitchFamily="18" charset="0"/>
              <a:cs typeface="Times New Roman" panose="02020603050405020304" pitchFamily="18" charset="0"/>
            </a:endParaRPr>
          </a:p>
          <a:p>
            <a:r>
              <a:rPr lang="en-US" sz="2000" dirty="0">
                <a:solidFill>
                  <a:srgbClr val="A110B0"/>
                </a:solidFill>
                <a:latin typeface="Times New Roman" panose="02020603050405020304" pitchFamily="18" charset="0"/>
                <a:cs typeface="Times New Roman" panose="02020603050405020304" pitchFamily="18" charset="0"/>
              </a:rPr>
              <a:t>(</a:t>
            </a:r>
            <a:r>
              <a:rPr lang="en-US" sz="2000" i="1" dirty="0">
                <a:solidFill>
                  <a:srgbClr val="A110B0"/>
                </a:solidFill>
                <a:latin typeface="Times New Roman" panose="02020603050405020304" pitchFamily="18" charset="0"/>
                <a:cs typeface="Times New Roman" panose="02020603050405020304" pitchFamily="18" charset="0"/>
              </a:rPr>
              <a:t>h0l</a:t>
            </a:r>
            <a:r>
              <a:rPr lang="en-US" sz="2000" dirty="0">
                <a:solidFill>
                  <a:srgbClr val="A110B0"/>
                </a:solidFill>
                <a:latin typeface="Times New Roman" panose="02020603050405020304" pitchFamily="18" charset="0"/>
                <a:cs typeface="Times New Roman" panose="02020603050405020304" pitchFamily="18" charset="0"/>
              </a:rPr>
              <a:t>): </a:t>
            </a:r>
            <a:r>
              <a:rPr lang="en-US" sz="2000" i="1" dirty="0">
                <a:solidFill>
                  <a:srgbClr val="A110B0"/>
                </a:solidFill>
                <a:latin typeface="Times New Roman" panose="02020603050405020304" pitchFamily="18" charset="0"/>
                <a:cs typeface="Times New Roman" panose="02020603050405020304" pitchFamily="18" charset="0"/>
              </a:rPr>
              <a:t>l</a:t>
            </a:r>
            <a:r>
              <a:rPr lang="en-US" sz="2000" dirty="0">
                <a:solidFill>
                  <a:srgbClr val="A110B0"/>
                </a:solidFill>
                <a:latin typeface="Times New Roman" panose="02020603050405020304" pitchFamily="18" charset="0"/>
                <a:cs typeface="Times New Roman" panose="02020603050405020304" pitchFamily="18" charset="0"/>
              </a:rPr>
              <a:t>=2n+1</a:t>
            </a:r>
            <a:endParaRPr lang="en-US" sz="2000" dirty="0">
              <a:solidFill>
                <a:srgbClr val="A110B0"/>
              </a:solidFill>
              <a:latin typeface="Times New Roman" panose="02020603050405020304" pitchFamily="18" charset="0"/>
              <a:cs typeface="Times New Roman" panose="02020603050405020304" pitchFamily="18" charset="0"/>
            </a:endParaRPr>
          </a:p>
          <a:p>
            <a:r>
              <a:rPr lang="en-US" sz="2000" dirty="0">
                <a:solidFill>
                  <a:srgbClr val="A110B0"/>
                </a:solidFill>
                <a:latin typeface="Times New Roman" panose="02020603050405020304" pitchFamily="18" charset="0"/>
                <a:cs typeface="Times New Roman" panose="02020603050405020304" pitchFamily="18" charset="0"/>
              </a:rPr>
              <a:t>(</a:t>
            </a:r>
            <a:r>
              <a:rPr lang="en-US" sz="2000" i="1" dirty="0">
                <a:solidFill>
                  <a:srgbClr val="A110B0"/>
                </a:solidFill>
                <a:latin typeface="Times New Roman" panose="02020603050405020304" pitchFamily="18" charset="0"/>
                <a:cs typeface="Times New Roman" panose="02020603050405020304" pitchFamily="18" charset="0"/>
              </a:rPr>
              <a:t>00l</a:t>
            </a:r>
            <a:r>
              <a:rPr lang="en-US" sz="2000" dirty="0">
                <a:solidFill>
                  <a:srgbClr val="A110B0"/>
                </a:solidFill>
                <a:latin typeface="Times New Roman" panose="02020603050405020304" pitchFamily="18" charset="0"/>
                <a:cs typeface="Times New Roman" panose="02020603050405020304" pitchFamily="18" charset="0"/>
              </a:rPr>
              <a:t>): </a:t>
            </a:r>
            <a:r>
              <a:rPr lang="en-US" sz="2000" i="1" dirty="0">
                <a:solidFill>
                  <a:srgbClr val="A110B0"/>
                </a:solidFill>
                <a:latin typeface="Times New Roman" panose="02020603050405020304" pitchFamily="18" charset="0"/>
                <a:cs typeface="Times New Roman" panose="02020603050405020304" pitchFamily="18" charset="0"/>
              </a:rPr>
              <a:t>l</a:t>
            </a:r>
            <a:r>
              <a:rPr lang="en-US" sz="2000" dirty="0">
                <a:solidFill>
                  <a:srgbClr val="A110B0"/>
                </a:solidFill>
                <a:latin typeface="Times New Roman" panose="02020603050405020304" pitchFamily="18" charset="0"/>
                <a:cs typeface="Times New Roman" panose="02020603050405020304" pitchFamily="18" charset="0"/>
              </a:rPr>
              <a:t>=2n+1</a:t>
            </a:r>
            <a:endParaRPr lang="en-US" sz="2000" dirty="0">
              <a:solidFill>
                <a:srgbClr val="A110B0"/>
              </a:solidFill>
              <a:latin typeface="Times New Roman" panose="02020603050405020304" pitchFamily="18" charset="0"/>
              <a:cs typeface="Times New Roman" panose="02020603050405020304" pitchFamily="18" charset="0"/>
            </a:endParaRPr>
          </a:p>
          <a:p>
            <a:endParaRPr lang="en-US" sz="2000" dirty="0">
              <a:solidFill>
                <a:srgbClr val="A110B0"/>
              </a:solidFill>
              <a:latin typeface="Times New Roman" panose="02020603050405020304" pitchFamily="18" charset="0"/>
              <a:cs typeface="Times New Roman" panose="02020603050405020304" pitchFamily="18" charset="0"/>
            </a:endParaRPr>
          </a:p>
        </p:txBody>
      </p:sp>
      <p:sp>
        <p:nvSpPr>
          <p:cNvPr id="2" name="Rectangle 7"/>
          <p:cNvSpPr/>
          <p:nvPr/>
        </p:nvSpPr>
        <p:spPr>
          <a:xfrm>
            <a:off x="0" y="3809"/>
            <a:ext cx="12192000" cy="782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文本框 39"/>
          <p:cNvSpPr txBox="1"/>
          <p:nvPr/>
        </p:nvSpPr>
        <p:spPr>
          <a:xfrm>
            <a:off x="1186168" y="180199"/>
            <a:ext cx="10050578" cy="523220"/>
          </a:xfrm>
          <a:prstGeom prst="rect">
            <a:avLst/>
          </a:prstGeom>
          <a:noFill/>
        </p:spPr>
        <p:txBody>
          <a:bodyPr wrap="square" rtlCol="0">
            <a:spAutoFit/>
          </a:bodyPr>
          <a:lstStyle/>
          <a:p>
            <a:r>
              <a:rPr lang="en-US" altLang="zh-CN" sz="2800" b="1" dirty="0">
                <a:solidFill>
                  <a:srgbClr val="C00000"/>
                </a:solidFill>
                <a:latin typeface="Arial" panose="020B0604020202020204" pitchFamily="34" charset="0"/>
                <a:cs typeface="Arial" panose="020B0604020202020204" pitchFamily="34" charset="0"/>
              </a:rPr>
              <a:t>Reflection Conditions for Magnetic Lattices </a:t>
            </a:r>
            <a:r>
              <a:rPr lang="en-US" altLang="zh-CN" sz="2800" b="1" i="1" dirty="0">
                <a:solidFill>
                  <a:srgbClr val="0070C0"/>
                </a:solidFill>
                <a:latin typeface="Times New Roman" panose="02020603050405020304" pitchFamily="18" charset="0"/>
                <a:cs typeface="Times New Roman" panose="02020603050405020304" pitchFamily="18" charset="0"/>
              </a:rPr>
              <a:t>P</a:t>
            </a:r>
            <a:r>
              <a:rPr lang="en-US" altLang="zh-CN" sz="2800" b="1" i="1" baseline="-25000" dirty="0">
                <a:solidFill>
                  <a:srgbClr val="0070C0"/>
                </a:solidFill>
                <a:latin typeface="Times New Roman" panose="02020603050405020304" pitchFamily="18" charset="0"/>
                <a:cs typeface="Times New Roman" panose="02020603050405020304" pitchFamily="18" charset="0"/>
              </a:rPr>
              <a:t>a</a:t>
            </a:r>
            <a:r>
              <a:rPr lang="en-US" altLang="zh-CN" sz="2800" b="1" dirty="0">
                <a:solidFill>
                  <a:srgbClr val="C00000"/>
                </a:solidFill>
                <a:latin typeface="Arial" panose="020B0604020202020204" pitchFamily="34" charset="0"/>
                <a:cs typeface="Arial" panose="020B0604020202020204" pitchFamily="34" charset="0"/>
              </a:rPr>
              <a:t>, </a:t>
            </a:r>
            <a:r>
              <a:rPr lang="en-US" altLang="zh-CN" sz="2800" b="1" i="1" dirty="0">
                <a:solidFill>
                  <a:srgbClr val="FF0000"/>
                </a:solidFill>
                <a:latin typeface="Times New Roman" panose="02020603050405020304" pitchFamily="18" charset="0"/>
                <a:cs typeface="Times New Roman" panose="02020603050405020304" pitchFamily="18" charset="0"/>
              </a:rPr>
              <a:t>P</a:t>
            </a:r>
            <a:r>
              <a:rPr lang="en-US" altLang="zh-CN" sz="2800" b="1" i="1" baseline="-25000" dirty="0">
                <a:solidFill>
                  <a:srgbClr val="FF0000"/>
                </a:solidFill>
                <a:latin typeface="Times New Roman" panose="02020603050405020304" pitchFamily="18" charset="0"/>
                <a:cs typeface="Times New Roman" panose="02020603050405020304" pitchFamily="18" charset="0"/>
              </a:rPr>
              <a:t>b</a:t>
            </a:r>
            <a:r>
              <a:rPr lang="en-US" altLang="zh-CN" sz="2800" b="1" dirty="0">
                <a:solidFill>
                  <a:srgbClr val="C00000"/>
                </a:solidFill>
                <a:latin typeface="Arial" panose="020B0604020202020204" pitchFamily="34" charset="0"/>
                <a:cs typeface="Arial" panose="020B0604020202020204" pitchFamily="34" charset="0"/>
              </a:rPr>
              <a:t>, and </a:t>
            </a:r>
            <a:r>
              <a:rPr lang="en-US" altLang="zh-CN" sz="2800" b="1" i="1" dirty="0">
                <a:solidFill>
                  <a:srgbClr val="A426EA"/>
                </a:solidFill>
                <a:latin typeface="Times New Roman" panose="02020603050405020304" pitchFamily="18" charset="0"/>
                <a:cs typeface="Times New Roman" panose="02020603050405020304" pitchFamily="18" charset="0"/>
              </a:rPr>
              <a:t>P</a:t>
            </a:r>
            <a:r>
              <a:rPr lang="en-US" altLang="zh-CN" sz="2800" b="1" i="1" baseline="-25000" dirty="0">
                <a:solidFill>
                  <a:srgbClr val="A426EA"/>
                </a:solidFill>
                <a:latin typeface="Times New Roman" panose="02020603050405020304" pitchFamily="18" charset="0"/>
                <a:cs typeface="Times New Roman" panose="02020603050405020304" pitchFamily="18" charset="0"/>
              </a:rPr>
              <a:t>c</a:t>
            </a:r>
            <a:endParaRPr lang="en-US" altLang="zh-CN" sz="2800" b="1" i="1" baseline="-25000" dirty="0">
              <a:solidFill>
                <a:srgbClr val="A426EA"/>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9803"/>
            <a:ext cx="12192000" cy="112415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6" name="TextBox 5"/>
          <p:cNvSpPr txBox="1"/>
          <p:nvPr/>
        </p:nvSpPr>
        <p:spPr>
          <a:xfrm>
            <a:off x="849630" y="273685"/>
            <a:ext cx="10553065" cy="583565"/>
          </a:xfrm>
          <a:prstGeom prst="rect">
            <a:avLst/>
          </a:prstGeom>
          <a:noFill/>
        </p:spPr>
        <p:txBody>
          <a:bodyPr wrap="square">
            <a:spAutoFit/>
          </a:bodyPr>
          <a:lstStyle/>
          <a:p>
            <a:pPr algn="ctr"/>
            <a:r>
              <a:rPr lang="en-US" altLang="en-US" sz="2800" b="1" dirty="0">
                <a:solidFill>
                  <a:srgbClr val="C00000"/>
                </a:solidFill>
                <a:latin typeface="Arial" panose="020B0604020202020204" pitchFamily="34" charset="0"/>
                <a:ea typeface="宋体" panose="02010600030101010101" pitchFamily="2" charset="-122"/>
                <a:cs typeface="Arial" panose="020B0604020202020204" pitchFamily="34" charset="0"/>
              </a:rPr>
              <a:t>Integral Reflection Conditions of </a:t>
            </a:r>
            <a:r>
              <a:rPr lang="en-US" altLang="en-US" sz="2800" b="1" dirty="0" err="1">
                <a:solidFill>
                  <a:srgbClr val="C00000"/>
                </a:solidFill>
                <a:latin typeface="Arial" panose="020B0604020202020204" pitchFamily="34" charset="0"/>
                <a:ea typeface="宋体" panose="02010600030101010101" pitchFamily="2" charset="-122"/>
                <a:cs typeface="Arial" panose="020B0604020202020204" pitchFamily="34" charset="0"/>
              </a:rPr>
              <a:t>Centred</a:t>
            </a:r>
            <a:r>
              <a:rPr lang="en-US" altLang="en-US" sz="2800" b="1" dirty="0">
                <a:solidFill>
                  <a:srgbClr val="C00000"/>
                </a:solidFill>
                <a:latin typeface="Arial" panose="020B0604020202020204" pitchFamily="34" charset="0"/>
                <a:ea typeface="宋体" panose="02010600030101010101" pitchFamily="2" charset="-122"/>
                <a:cs typeface="Arial" panose="020B0604020202020204" pitchFamily="34" charset="0"/>
              </a:rPr>
              <a:t> Magnetic Lattices</a:t>
            </a:r>
            <a:r>
              <a:rPr lang="en-US" altLang="en-US" sz="3200" b="1" dirty="0">
                <a:solidFill>
                  <a:srgbClr val="C00000"/>
                </a:solidFill>
                <a:latin typeface="Arial" panose="020B0604020202020204" pitchFamily="34" charset="0"/>
                <a:ea typeface="宋体" panose="02010600030101010101" pitchFamily="2" charset="-122"/>
                <a:cs typeface="Arial" panose="020B0604020202020204" pitchFamily="34" charset="0"/>
              </a:rPr>
              <a:t> </a:t>
            </a:r>
            <a:endParaRPr lang="en-US" altLang="en-US" sz="3200" b="1" dirty="0">
              <a:solidFill>
                <a:srgbClr val="C00000"/>
              </a:solidFill>
              <a:latin typeface="Arial" panose="020B0604020202020204" pitchFamily="34" charset="0"/>
              <a:ea typeface="宋体" panose="02010600030101010101" pitchFamily="2" charset="-122"/>
              <a:cs typeface="Arial" panose="020B0604020202020204" pitchFamily="34" charset="0"/>
            </a:endParaRPr>
          </a:p>
        </p:txBody>
      </p:sp>
      <p:pic>
        <p:nvPicPr>
          <p:cNvPr id="8" name="Picture 7"/>
          <p:cNvPicPr>
            <a:picLocks noChangeAspect="1"/>
          </p:cNvPicPr>
          <p:nvPr/>
        </p:nvPicPr>
        <p:blipFill>
          <a:blip r:embed="rId1"/>
          <a:stretch>
            <a:fillRect/>
          </a:stretch>
        </p:blipFill>
        <p:spPr>
          <a:xfrm>
            <a:off x="2362200" y="1676400"/>
            <a:ext cx="9379670" cy="4025245"/>
          </a:xfrm>
          <a:prstGeom prst="rect">
            <a:avLst/>
          </a:prstGeom>
        </p:spPr>
      </p:pic>
      <p:pic>
        <p:nvPicPr>
          <p:cNvPr id="3" name="Picture 2"/>
          <p:cNvPicPr>
            <a:picLocks noChangeAspect="1"/>
          </p:cNvPicPr>
          <p:nvPr/>
        </p:nvPicPr>
        <p:blipFill>
          <a:blip r:embed="rId2"/>
          <a:stretch>
            <a:fillRect/>
          </a:stretch>
        </p:blipFill>
        <p:spPr>
          <a:xfrm>
            <a:off x="1364127" y="2143128"/>
            <a:ext cx="965090" cy="978311"/>
          </a:xfrm>
          <a:prstGeom prst="rect">
            <a:avLst/>
          </a:prstGeom>
        </p:spPr>
      </p:pic>
      <p:pic>
        <p:nvPicPr>
          <p:cNvPr id="7" name="Picture 6"/>
          <p:cNvPicPr>
            <a:picLocks noChangeAspect="1"/>
          </p:cNvPicPr>
          <p:nvPr/>
        </p:nvPicPr>
        <p:blipFill>
          <a:blip r:embed="rId3"/>
          <a:stretch>
            <a:fillRect/>
          </a:stretch>
        </p:blipFill>
        <p:spPr>
          <a:xfrm>
            <a:off x="379274" y="2637004"/>
            <a:ext cx="951870" cy="951870"/>
          </a:xfrm>
          <a:prstGeom prst="rect">
            <a:avLst/>
          </a:prstGeom>
        </p:spPr>
      </p:pic>
      <p:pic>
        <p:nvPicPr>
          <p:cNvPr id="10" name="Picture 9"/>
          <p:cNvPicPr>
            <a:picLocks noChangeAspect="1"/>
          </p:cNvPicPr>
          <p:nvPr/>
        </p:nvPicPr>
        <p:blipFill>
          <a:blip r:embed="rId4"/>
          <a:stretch>
            <a:fillRect/>
          </a:stretch>
        </p:blipFill>
        <p:spPr>
          <a:xfrm>
            <a:off x="1334485" y="3178727"/>
            <a:ext cx="1057634" cy="965090"/>
          </a:xfrm>
          <a:prstGeom prst="rect">
            <a:avLst/>
          </a:prstGeom>
        </p:spPr>
      </p:pic>
      <p:pic>
        <p:nvPicPr>
          <p:cNvPr id="12" name="Picture 11"/>
          <p:cNvPicPr>
            <a:picLocks noChangeAspect="1"/>
          </p:cNvPicPr>
          <p:nvPr/>
        </p:nvPicPr>
        <p:blipFill>
          <a:blip r:embed="rId5"/>
          <a:stretch>
            <a:fillRect/>
          </a:stretch>
        </p:blipFill>
        <p:spPr>
          <a:xfrm>
            <a:off x="253828" y="3656012"/>
            <a:ext cx="1024582" cy="958480"/>
          </a:xfrm>
          <a:prstGeom prst="rect">
            <a:avLst/>
          </a:prstGeom>
        </p:spPr>
      </p:pic>
      <p:pic>
        <p:nvPicPr>
          <p:cNvPr id="14" name="Picture 13"/>
          <p:cNvPicPr>
            <a:picLocks noChangeAspect="1"/>
          </p:cNvPicPr>
          <p:nvPr/>
        </p:nvPicPr>
        <p:blipFill>
          <a:blip r:embed="rId6"/>
          <a:stretch>
            <a:fillRect/>
          </a:stretch>
        </p:blipFill>
        <p:spPr>
          <a:xfrm>
            <a:off x="1368337" y="4155925"/>
            <a:ext cx="918819" cy="965090"/>
          </a:xfrm>
          <a:prstGeom prst="rect">
            <a:avLst/>
          </a:prstGeom>
        </p:spPr>
      </p:pic>
      <p:pic>
        <p:nvPicPr>
          <p:cNvPr id="16" name="Picture 15"/>
          <p:cNvPicPr>
            <a:picLocks noChangeAspect="1"/>
          </p:cNvPicPr>
          <p:nvPr/>
        </p:nvPicPr>
        <p:blipFill>
          <a:blip r:embed="rId7"/>
          <a:stretch>
            <a:fillRect/>
          </a:stretch>
        </p:blipFill>
        <p:spPr>
          <a:xfrm>
            <a:off x="313320" y="4617710"/>
            <a:ext cx="965090" cy="958480"/>
          </a:xfrm>
          <a:prstGeom prst="rect">
            <a:avLst/>
          </a:prstGeom>
        </p:spPr>
      </p:pic>
      <p:pic>
        <p:nvPicPr>
          <p:cNvPr id="19" name="Picture 18"/>
          <p:cNvPicPr>
            <a:picLocks noChangeAspect="1"/>
          </p:cNvPicPr>
          <p:nvPr/>
        </p:nvPicPr>
        <p:blipFill>
          <a:blip r:embed="rId8"/>
          <a:stretch>
            <a:fillRect/>
          </a:stretch>
        </p:blipFill>
        <p:spPr>
          <a:xfrm>
            <a:off x="1254249" y="5121015"/>
            <a:ext cx="965091" cy="901599"/>
          </a:xfrm>
          <a:prstGeom prst="rect">
            <a:avLst/>
          </a:prstGeom>
        </p:spPr>
      </p:pic>
      <p:cxnSp>
        <p:nvCxnSpPr>
          <p:cNvPr id="21" name="Straight Arrow Connector 20"/>
          <p:cNvCxnSpPr/>
          <p:nvPr/>
        </p:nvCxnSpPr>
        <p:spPr>
          <a:xfrm>
            <a:off x="2181838" y="5397964"/>
            <a:ext cx="927324" cy="0"/>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22" name="Straight Arrow Connector 21"/>
          <p:cNvCxnSpPr/>
          <p:nvPr/>
        </p:nvCxnSpPr>
        <p:spPr>
          <a:xfrm>
            <a:off x="1190864" y="5121625"/>
            <a:ext cx="1981949" cy="11498"/>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24" name="Straight Arrow Connector 23"/>
          <p:cNvCxnSpPr/>
          <p:nvPr/>
        </p:nvCxnSpPr>
        <p:spPr>
          <a:xfrm>
            <a:off x="2287156" y="4582509"/>
            <a:ext cx="885657" cy="0"/>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26" name="Straight Arrow Connector 25"/>
          <p:cNvCxnSpPr/>
          <p:nvPr/>
        </p:nvCxnSpPr>
        <p:spPr>
          <a:xfrm>
            <a:off x="1217013" y="4152536"/>
            <a:ext cx="1981949" cy="11498"/>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0" name="Straight Arrow Connector 29"/>
          <p:cNvCxnSpPr/>
          <p:nvPr/>
        </p:nvCxnSpPr>
        <p:spPr>
          <a:xfrm>
            <a:off x="1278410" y="3157121"/>
            <a:ext cx="1894403" cy="37824"/>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2" name="Straight Arrow Connector 31"/>
          <p:cNvCxnSpPr/>
          <p:nvPr/>
        </p:nvCxnSpPr>
        <p:spPr>
          <a:xfrm>
            <a:off x="2359036" y="3777377"/>
            <a:ext cx="885657" cy="0"/>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33" name="Straight Arrow Connector 32"/>
          <p:cNvCxnSpPr/>
          <p:nvPr/>
        </p:nvCxnSpPr>
        <p:spPr>
          <a:xfrm>
            <a:off x="2241121" y="2662558"/>
            <a:ext cx="319217" cy="245300"/>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sp>
        <p:nvSpPr>
          <p:cNvPr id="2" name="TextBox 1"/>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1"/>
          <a:stretch>
            <a:fillRect/>
          </a:stretch>
        </p:blipFill>
        <p:spPr>
          <a:xfrm>
            <a:off x="2551188" y="1134604"/>
            <a:ext cx="9172279" cy="546337"/>
          </a:xfrm>
          <a:prstGeom prst="rect">
            <a:avLst/>
          </a:prstGeom>
        </p:spPr>
      </p:pic>
      <p:sp>
        <p:nvSpPr>
          <p:cNvPr id="8" name="Rectangle 7"/>
          <p:cNvSpPr/>
          <p:nvPr/>
        </p:nvSpPr>
        <p:spPr>
          <a:xfrm>
            <a:off x="3175" y="4962"/>
            <a:ext cx="12192000" cy="101119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C00000"/>
              </a:solidFill>
            </a:endParaRPr>
          </a:p>
        </p:txBody>
      </p:sp>
      <p:sp>
        <p:nvSpPr>
          <p:cNvPr id="9" name="TextBox 8"/>
          <p:cNvSpPr txBox="1"/>
          <p:nvPr/>
        </p:nvSpPr>
        <p:spPr>
          <a:xfrm>
            <a:off x="414020" y="170588"/>
            <a:ext cx="11363960" cy="829945"/>
          </a:xfrm>
          <a:prstGeom prst="rect">
            <a:avLst/>
          </a:prstGeom>
          <a:noFill/>
        </p:spPr>
        <p:txBody>
          <a:bodyPr wrap="square">
            <a:spAutoFit/>
          </a:bodyPr>
          <a:lstStyle/>
          <a:p>
            <a:pPr algn="ctr"/>
            <a:r>
              <a:rPr lang="en-US" altLang="en-US" sz="2400" b="1" dirty="0">
                <a:solidFill>
                  <a:srgbClr val="C00000"/>
                </a:solidFill>
                <a:latin typeface="Arial" panose="020B0604020202020204" pitchFamily="34" charset="0"/>
                <a:ea typeface="宋体" panose="02010600030101010101" pitchFamily="2" charset="-122"/>
                <a:cs typeface="Arial" panose="020B0604020202020204" pitchFamily="34" charset="0"/>
              </a:rPr>
              <a:t>Integral reflection conditions of </a:t>
            </a:r>
            <a:r>
              <a:rPr lang="en-US" altLang="en-US" sz="2400" b="1" dirty="0" err="1">
                <a:solidFill>
                  <a:srgbClr val="C00000"/>
                </a:solidFill>
                <a:latin typeface="Arial" panose="020B0604020202020204" pitchFamily="34" charset="0"/>
                <a:ea typeface="宋体" panose="02010600030101010101" pitchFamily="2" charset="-122"/>
                <a:cs typeface="Arial" panose="020B0604020202020204" pitchFamily="34" charset="0"/>
              </a:rPr>
              <a:t>centred</a:t>
            </a:r>
            <a:r>
              <a:rPr lang="en-US" altLang="en-US" sz="2400" b="1" dirty="0">
                <a:solidFill>
                  <a:srgbClr val="C00000"/>
                </a:solidFill>
                <a:latin typeface="Arial" panose="020B0604020202020204" pitchFamily="34" charset="0"/>
                <a:ea typeface="宋体" panose="02010600030101010101" pitchFamily="2" charset="-122"/>
                <a:cs typeface="Arial" panose="020B0604020202020204" pitchFamily="34" charset="0"/>
              </a:rPr>
              <a:t> magnetic lattices</a:t>
            </a:r>
            <a:endParaRPr lang="en-US" altLang="en-US" sz="2400" b="1" dirty="0">
              <a:solidFill>
                <a:srgbClr val="C00000"/>
              </a:solidFill>
              <a:latin typeface="Arial" panose="020B0604020202020204" pitchFamily="34" charset="0"/>
              <a:ea typeface="宋体" panose="02010600030101010101" pitchFamily="2" charset="-122"/>
              <a:cs typeface="Arial" panose="020B0604020202020204" pitchFamily="34" charset="0"/>
            </a:endParaRPr>
          </a:p>
          <a:p>
            <a:pPr algn="ctr"/>
            <a:r>
              <a:rPr lang="en-US" altLang="en-US" sz="2400" b="1" dirty="0">
                <a:solidFill>
                  <a:srgbClr val="C00000"/>
                </a:solidFill>
                <a:latin typeface="Blackadder ITC" panose="04020505051007020D02" pitchFamily="82" charset="0"/>
                <a:ea typeface="宋体" panose="02010600030101010101" pitchFamily="2" charset="-122"/>
                <a:cs typeface="Arial" panose="020B0604020202020204" pitchFamily="34" charset="0"/>
              </a:rPr>
              <a:t>continues </a:t>
            </a:r>
            <a:endParaRPr lang="en-US" altLang="en-US" sz="2400" b="1" dirty="0">
              <a:solidFill>
                <a:srgbClr val="C00000"/>
              </a:solidFill>
              <a:latin typeface="Blackadder ITC" panose="04020505051007020D02" pitchFamily="82" charset="0"/>
              <a:ea typeface="宋体" panose="02010600030101010101" pitchFamily="2" charset="-122"/>
              <a:cs typeface="Arial" panose="020B0604020202020204" pitchFamily="34" charset="0"/>
            </a:endParaRPr>
          </a:p>
        </p:txBody>
      </p:sp>
      <p:pic>
        <p:nvPicPr>
          <p:cNvPr id="13" name="Picture 12"/>
          <p:cNvPicPr>
            <a:picLocks noChangeAspect="1"/>
          </p:cNvPicPr>
          <p:nvPr/>
        </p:nvPicPr>
        <p:blipFill>
          <a:blip r:embed="rId2"/>
          <a:stretch>
            <a:fillRect/>
          </a:stretch>
        </p:blipFill>
        <p:spPr>
          <a:xfrm>
            <a:off x="2545715" y="2012315"/>
            <a:ext cx="9137650" cy="4433570"/>
          </a:xfrm>
          <a:prstGeom prst="rect">
            <a:avLst/>
          </a:prstGeom>
          <a:solidFill>
            <a:schemeClr val="tx2">
              <a:lumMod val="40000"/>
              <a:lumOff val="60000"/>
            </a:schemeClr>
          </a:solidFill>
          <a:ln>
            <a:noFill/>
          </a:ln>
        </p:spPr>
      </p:pic>
      <p:pic>
        <p:nvPicPr>
          <p:cNvPr id="3" name="图片 2"/>
          <p:cNvPicPr>
            <a:picLocks noChangeAspect="1"/>
          </p:cNvPicPr>
          <p:nvPr/>
        </p:nvPicPr>
        <p:blipFill>
          <a:blip r:embed="rId3"/>
          <a:stretch>
            <a:fillRect/>
          </a:stretch>
        </p:blipFill>
        <p:spPr>
          <a:xfrm>
            <a:off x="2544445" y="1610995"/>
            <a:ext cx="9138920" cy="466090"/>
          </a:xfrm>
          <a:prstGeom prst="rect">
            <a:avLst/>
          </a:prstGeom>
        </p:spPr>
      </p:pic>
      <p:pic>
        <p:nvPicPr>
          <p:cNvPr id="2" name="图片 1"/>
          <p:cNvPicPr>
            <a:picLocks noChangeAspect="1"/>
          </p:cNvPicPr>
          <p:nvPr/>
        </p:nvPicPr>
        <p:blipFill>
          <a:blip r:embed="rId4"/>
          <a:stretch>
            <a:fillRect/>
          </a:stretch>
        </p:blipFill>
        <p:spPr>
          <a:xfrm>
            <a:off x="591185" y="1680845"/>
            <a:ext cx="990600" cy="814705"/>
          </a:xfrm>
          <a:prstGeom prst="rect">
            <a:avLst/>
          </a:prstGeom>
        </p:spPr>
      </p:pic>
      <p:pic>
        <p:nvPicPr>
          <p:cNvPr id="6" name="图片 5"/>
          <p:cNvPicPr>
            <a:picLocks noChangeAspect="1"/>
          </p:cNvPicPr>
          <p:nvPr/>
        </p:nvPicPr>
        <p:blipFill>
          <a:blip r:embed="rId5"/>
          <a:stretch>
            <a:fillRect/>
          </a:stretch>
        </p:blipFill>
        <p:spPr>
          <a:xfrm>
            <a:off x="1536065" y="1191895"/>
            <a:ext cx="890270" cy="890270"/>
          </a:xfrm>
          <a:prstGeom prst="rect">
            <a:avLst/>
          </a:prstGeom>
        </p:spPr>
      </p:pic>
      <p:pic>
        <p:nvPicPr>
          <p:cNvPr id="15" name="图片 14" descr="屏幕截图 2024-04-15 095643"/>
          <p:cNvPicPr>
            <a:picLocks noChangeAspect="1"/>
          </p:cNvPicPr>
          <p:nvPr/>
        </p:nvPicPr>
        <p:blipFill>
          <a:blip r:embed="rId6"/>
          <a:stretch>
            <a:fillRect/>
          </a:stretch>
        </p:blipFill>
        <p:spPr>
          <a:xfrm>
            <a:off x="1642110" y="2348230"/>
            <a:ext cx="843280" cy="800735"/>
          </a:xfrm>
          <a:prstGeom prst="rect">
            <a:avLst/>
          </a:prstGeom>
        </p:spPr>
      </p:pic>
      <p:pic>
        <p:nvPicPr>
          <p:cNvPr id="16" name="图片 15"/>
          <p:cNvPicPr>
            <a:picLocks noChangeAspect="1"/>
          </p:cNvPicPr>
          <p:nvPr/>
        </p:nvPicPr>
        <p:blipFill>
          <a:blip r:embed="rId7"/>
          <a:stretch>
            <a:fillRect/>
          </a:stretch>
        </p:blipFill>
        <p:spPr>
          <a:xfrm>
            <a:off x="591185" y="3416935"/>
            <a:ext cx="929640" cy="842010"/>
          </a:xfrm>
          <a:prstGeom prst="rect">
            <a:avLst/>
          </a:prstGeom>
        </p:spPr>
      </p:pic>
      <p:cxnSp>
        <p:nvCxnSpPr>
          <p:cNvPr id="17" name="直接箭头连接符 16"/>
          <p:cNvCxnSpPr/>
          <p:nvPr/>
        </p:nvCxnSpPr>
        <p:spPr>
          <a:xfrm>
            <a:off x="2313940" y="1963420"/>
            <a:ext cx="464820" cy="23939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cxnSp>
        <p:nvCxnSpPr>
          <p:cNvPr id="18" name="直接箭头连接符 17"/>
          <p:cNvCxnSpPr/>
          <p:nvPr/>
        </p:nvCxnSpPr>
        <p:spPr>
          <a:xfrm>
            <a:off x="1482090" y="2012315"/>
            <a:ext cx="1349375" cy="497840"/>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cxnSp>
        <p:nvCxnSpPr>
          <p:cNvPr id="19" name="直接箭头连接符 18"/>
          <p:cNvCxnSpPr/>
          <p:nvPr/>
        </p:nvCxnSpPr>
        <p:spPr>
          <a:xfrm>
            <a:off x="2426335" y="2762250"/>
            <a:ext cx="389890" cy="13017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pic>
        <p:nvPicPr>
          <p:cNvPr id="21" name="图片 20"/>
          <p:cNvPicPr>
            <a:picLocks noChangeAspect="1"/>
          </p:cNvPicPr>
          <p:nvPr/>
        </p:nvPicPr>
        <p:blipFill>
          <a:blip r:embed="rId8"/>
          <a:stretch>
            <a:fillRect/>
          </a:stretch>
        </p:blipFill>
        <p:spPr>
          <a:xfrm>
            <a:off x="1581785" y="3251835"/>
            <a:ext cx="697230" cy="687705"/>
          </a:xfrm>
          <a:prstGeom prst="rect">
            <a:avLst/>
          </a:prstGeom>
        </p:spPr>
      </p:pic>
      <p:cxnSp>
        <p:nvCxnSpPr>
          <p:cNvPr id="23" name="直接箭头连接符 22"/>
          <p:cNvCxnSpPr/>
          <p:nvPr/>
        </p:nvCxnSpPr>
        <p:spPr>
          <a:xfrm>
            <a:off x="2261235" y="3484880"/>
            <a:ext cx="465455" cy="134620"/>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pic>
        <p:nvPicPr>
          <p:cNvPr id="25" name="图片 24"/>
          <p:cNvPicPr>
            <a:picLocks noChangeAspect="1"/>
          </p:cNvPicPr>
          <p:nvPr/>
        </p:nvPicPr>
        <p:blipFill>
          <a:blip r:embed="rId9"/>
          <a:stretch>
            <a:fillRect/>
          </a:stretch>
        </p:blipFill>
        <p:spPr>
          <a:xfrm>
            <a:off x="556260" y="2550795"/>
            <a:ext cx="964565" cy="838835"/>
          </a:xfrm>
          <a:prstGeom prst="rect">
            <a:avLst/>
          </a:prstGeom>
        </p:spPr>
      </p:pic>
      <p:cxnSp>
        <p:nvCxnSpPr>
          <p:cNvPr id="26" name="直接箭头连接符 25"/>
          <p:cNvCxnSpPr/>
          <p:nvPr/>
        </p:nvCxnSpPr>
        <p:spPr>
          <a:xfrm>
            <a:off x="1437005" y="3124835"/>
            <a:ext cx="1341755" cy="12763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cxnSp>
        <p:nvCxnSpPr>
          <p:cNvPr id="27" name="直接箭头连接符 26"/>
          <p:cNvCxnSpPr/>
          <p:nvPr/>
        </p:nvCxnSpPr>
        <p:spPr>
          <a:xfrm>
            <a:off x="1475105" y="3942080"/>
            <a:ext cx="1270000" cy="45656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pic>
        <p:nvPicPr>
          <p:cNvPr id="28" name="图片 27"/>
          <p:cNvPicPr>
            <a:picLocks noChangeAspect="1"/>
          </p:cNvPicPr>
          <p:nvPr/>
        </p:nvPicPr>
        <p:blipFill>
          <a:blip r:embed="rId10"/>
          <a:stretch>
            <a:fillRect/>
          </a:stretch>
        </p:blipFill>
        <p:spPr>
          <a:xfrm>
            <a:off x="1475105" y="4267835"/>
            <a:ext cx="875665" cy="838200"/>
          </a:xfrm>
          <a:prstGeom prst="rect">
            <a:avLst/>
          </a:prstGeom>
        </p:spPr>
      </p:pic>
      <p:cxnSp>
        <p:nvCxnSpPr>
          <p:cNvPr id="29" name="直接箭头连接符 28"/>
          <p:cNvCxnSpPr/>
          <p:nvPr/>
        </p:nvCxnSpPr>
        <p:spPr>
          <a:xfrm>
            <a:off x="2246630" y="4931410"/>
            <a:ext cx="427355" cy="127000"/>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pic>
        <p:nvPicPr>
          <p:cNvPr id="30" name="图片 29"/>
          <p:cNvPicPr>
            <a:picLocks noChangeAspect="1"/>
          </p:cNvPicPr>
          <p:nvPr/>
        </p:nvPicPr>
        <p:blipFill>
          <a:blip r:embed="rId11"/>
          <a:stretch>
            <a:fillRect/>
          </a:stretch>
        </p:blipFill>
        <p:spPr>
          <a:xfrm>
            <a:off x="655955" y="4696460"/>
            <a:ext cx="826135" cy="770255"/>
          </a:xfrm>
          <a:prstGeom prst="rect">
            <a:avLst/>
          </a:prstGeom>
        </p:spPr>
      </p:pic>
      <p:pic>
        <p:nvPicPr>
          <p:cNvPr id="32" name="图片 31"/>
          <p:cNvPicPr>
            <a:picLocks noChangeAspect="1"/>
          </p:cNvPicPr>
          <p:nvPr/>
        </p:nvPicPr>
        <p:blipFill>
          <a:blip r:embed="rId12"/>
          <a:stretch>
            <a:fillRect/>
          </a:stretch>
        </p:blipFill>
        <p:spPr>
          <a:xfrm>
            <a:off x="1581785" y="5243195"/>
            <a:ext cx="802005" cy="756920"/>
          </a:xfrm>
          <a:prstGeom prst="rect">
            <a:avLst/>
          </a:prstGeom>
        </p:spPr>
      </p:pic>
      <p:cxnSp>
        <p:nvCxnSpPr>
          <p:cNvPr id="33" name="直接箭头连接符 32"/>
          <p:cNvCxnSpPr/>
          <p:nvPr/>
        </p:nvCxnSpPr>
        <p:spPr>
          <a:xfrm>
            <a:off x="1472565" y="5165725"/>
            <a:ext cx="1254125" cy="237490"/>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cxnSp>
        <p:nvCxnSpPr>
          <p:cNvPr id="34" name="直接箭头连接符 33"/>
          <p:cNvCxnSpPr/>
          <p:nvPr/>
        </p:nvCxnSpPr>
        <p:spPr>
          <a:xfrm>
            <a:off x="2261235" y="5687695"/>
            <a:ext cx="532765" cy="14287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pic>
        <p:nvPicPr>
          <p:cNvPr id="35" name="图片 34"/>
          <p:cNvPicPr>
            <a:picLocks noChangeAspect="1"/>
          </p:cNvPicPr>
          <p:nvPr/>
        </p:nvPicPr>
        <p:blipFill>
          <a:blip r:embed="rId13"/>
          <a:stretch>
            <a:fillRect/>
          </a:stretch>
        </p:blipFill>
        <p:spPr>
          <a:xfrm>
            <a:off x="611505" y="5638165"/>
            <a:ext cx="888365" cy="807720"/>
          </a:xfrm>
          <a:prstGeom prst="rect">
            <a:avLst/>
          </a:prstGeom>
        </p:spPr>
      </p:pic>
      <p:cxnSp>
        <p:nvCxnSpPr>
          <p:cNvPr id="36" name="直接箭头连接符 35"/>
          <p:cNvCxnSpPr/>
          <p:nvPr/>
        </p:nvCxnSpPr>
        <p:spPr>
          <a:xfrm>
            <a:off x="1472565" y="6099175"/>
            <a:ext cx="1246505" cy="9842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sp>
        <p:nvSpPr>
          <p:cNvPr id="37" name="文本框 36"/>
          <p:cNvSpPr txBox="1"/>
          <p:nvPr/>
        </p:nvSpPr>
        <p:spPr>
          <a:xfrm>
            <a:off x="3521075" y="5243195"/>
            <a:ext cx="379095" cy="368300"/>
          </a:xfrm>
          <a:prstGeom prst="rect">
            <a:avLst/>
          </a:prstGeom>
          <a:solidFill>
            <a:schemeClr val="bg1">
              <a:lumMod val="95000"/>
            </a:schemeClr>
          </a:solidFill>
        </p:spPr>
        <p:txBody>
          <a:bodyPr wrap="none" rtlCol="0">
            <a:spAutoFit/>
          </a:bodyPr>
          <a:lstStyle/>
          <a:p>
            <a:r>
              <a:rPr lang="en-US" altLang="zh-CN" b="1" i="1">
                <a:latin typeface="Times New Roman" panose="02020603050405020304" pitchFamily="18" charset="0"/>
                <a:cs typeface="Times New Roman" panose="02020603050405020304" pitchFamily="18" charset="0"/>
              </a:rPr>
              <a:t>I</a:t>
            </a:r>
            <a:r>
              <a:rPr lang="en-US" altLang="zh-CN" b="1" i="1" baseline="-25000">
                <a:latin typeface="Times New Roman" panose="02020603050405020304" pitchFamily="18" charset="0"/>
                <a:cs typeface="Times New Roman" panose="02020603050405020304" pitchFamily="18" charset="0"/>
              </a:rPr>
              <a:t>C</a:t>
            </a:r>
            <a:endParaRPr lang="en-US" altLang="zh-CN" b="1" i="1" baseline="-25000">
              <a:latin typeface="Times New Roman" panose="02020603050405020304" pitchFamily="18" charset="0"/>
              <a:cs typeface="Times New Roman" panose="02020603050405020304" pitchFamily="18" charset="0"/>
            </a:endParaRPr>
          </a:p>
        </p:txBody>
      </p:sp>
      <p:sp>
        <p:nvSpPr>
          <p:cNvPr id="4" name="TextBox 3"/>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5" name="矩形 4"/>
          <p:cNvSpPr/>
          <p:nvPr/>
        </p:nvSpPr>
        <p:spPr>
          <a:xfrm>
            <a:off x="8001000" y="2762250"/>
            <a:ext cx="1371600" cy="276225"/>
          </a:xfrm>
          <a:prstGeom prst="rect">
            <a:avLst/>
          </a:prstGeom>
          <a:solidFill>
            <a:schemeClr val="accent1">
              <a:lumMod val="20000"/>
              <a:lumOff val="8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24800" y="4267835"/>
            <a:ext cx="1371600" cy="276225"/>
          </a:xfrm>
          <a:prstGeom prst="rect">
            <a:avLst/>
          </a:prstGeom>
          <a:solidFill>
            <a:schemeClr val="accent1">
              <a:lumMod val="20000"/>
              <a:lumOff val="8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77200" y="3886200"/>
            <a:ext cx="1371600" cy="276225"/>
          </a:xfrm>
          <a:prstGeom prst="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24800" y="5243195"/>
            <a:ext cx="13716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001000" y="3113405"/>
            <a:ext cx="1371600" cy="276225"/>
          </a:xfrm>
          <a:prstGeom prst="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077200" y="4573270"/>
            <a:ext cx="1371600" cy="276225"/>
          </a:xfrm>
          <a:prstGeom prst="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687310" y="6033135"/>
            <a:ext cx="1887855" cy="3390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987665" y="2438400"/>
            <a:ext cx="1371600" cy="276225"/>
          </a:xfrm>
          <a:prstGeom prst="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7600" y="1892136"/>
            <a:ext cx="6750054" cy="2376264"/>
          </a:xfrm>
          <a:prstGeom prst="rect">
            <a:avLst/>
          </a:prstGeom>
        </p:spPr>
      </p:pic>
      <p:sp>
        <p:nvSpPr>
          <p:cNvPr id="3" name="TextBox 2"/>
          <p:cNvSpPr txBox="1"/>
          <p:nvPr/>
        </p:nvSpPr>
        <p:spPr>
          <a:xfrm>
            <a:off x="3689897" y="3202860"/>
            <a:ext cx="1525905" cy="829945"/>
          </a:xfrm>
          <a:prstGeom prst="rect">
            <a:avLst/>
          </a:prstGeom>
          <a:noFill/>
        </p:spPr>
        <p:txBody>
          <a:bodyPr wrap="none" rtlCol="0">
            <a:spAutoFit/>
          </a:bodyPr>
          <a:lstStyle/>
          <a:p>
            <a:pPr algn="ctr"/>
            <a:r>
              <a:rPr lang="en-US" altLang="zh-CN" sz="2400" dirty="0">
                <a:solidFill>
                  <a:srgbClr val="FF0000"/>
                </a:solidFill>
                <a:latin typeface="Times New Roman" panose="02020603050405020304" pitchFamily="18" charset="0"/>
                <a:cs typeface="Times New Roman" panose="02020603050405020304" pitchFamily="18" charset="0"/>
              </a:rPr>
              <a:t>(</a:t>
            </a:r>
            <a:r>
              <a:rPr lang="en-US" altLang="zh-CN" sz="2400" i="1" dirty="0">
                <a:solidFill>
                  <a:srgbClr val="FF0000"/>
                </a:solidFill>
                <a:latin typeface="Times New Roman" panose="02020603050405020304" pitchFamily="18" charset="0"/>
                <a:cs typeface="Times New Roman" panose="02020603050405020304" pitchFamily="18" charset="0"/>
              </a:rPr>
              <a:t>x y z</a:t>
            </a:r>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00B0F0"/>
              </a:solidFill>
              <a:latin typeface="Times New Roman" panose="02020603050405020304" pitchFamily="18" charset="0"/>
              <a:cs typeface="Times New Roman" panose="02020603050405020304" pitchFamily="18" charset="0"/>
            </a:endParaRPr>
          </a:p>
          <a:p>
            <a:pPr algn="ctr"/>
            <a:r>
              <a:rPr lang="en-US" sz="2400" dirty="0">
                <a:latin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cs typeface="Times New Roman" panose="02020603050405020304" pitchFamily="18" charset="0"/>
              </a:rPr>
              <a:t>M</a:t>
            </a:r>
            <a:r>
              <a:rPr lang="en-US" sz="2400" i="1" baseline="-25000" dirty="0">
                <a:latin typeface="Times New Roman" panose="02020603050405020304" pitchFamily="18" charset="0"/>
                <a:cs typeface="Times New Roman" panose="02020603050405020304" pitchFamily="18" charset="0"/>
              </a:rPr>
              <a:t>x</a:t>
            </a:r>
            <a:r>
              <a:rPr lang="en-US" sz="2400" i="1" dirty="0">
                <a:latin typeface="Times New Roman" panose="02020603050405020304" pitchFamily="18" charset="0"/>
                <a:cs typeface="Times New Roman" panose="02020603050405020304" pitchFamily="18" charset="0"/>
              </a:rPr>
              <a:t> M</a:t>
            </a:r>
            <a:r>
              <a:rPr lang="en-US" sz="2400" i="1" baseline="-25000" dirty="0">
                <a:latin typeface="Times New Roman" panose="02020603050405020304" pitchFamily="18" charset="0"/>
                <a:cs typeface="Times New Roman" panose="02020603050405020304" pitchFamily="18" charset="0"/>
              </a:rPr>
              <a:t>y </a:t>
            </a:r>
            <a:r>
              <a:rPr lang="en-US" sz="2400" i="1" dirty="0" err="1">
                <a:latin typeface="Times New Roman" panose="02020603050405020304" pitchFamily="18" charset="0"/>
                <a:cs typeface="Times New Roman" panose="02020603050405020304" pitchFamily="18" charset="0"/>
              </a:rPr>
              <a:t>M</a:t>
            </a:r>
            <a:r>
              <a:rPr lang="en-US" sz="2400" i="1" baseline="-25000" dirty="0" err="1">
                <a:latin typeface="Times New Roman" panose="02020603050405020304" pitchFamily="18" charset="0"/>
                <a:cs typeface="Times New Roman" panose="02020603050405020304" pitchFamily="18" charset="0"/>
              </a:rPr>
              <a:t>z</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6487635" y="4126073"/>
            <a:ext cx="1525905" cy="829945"/>
          </a:xfrm>
          <a:prstGeom prst="rect">
            <a:avLst/>
          </a:prstGeom>
          <a:noFill/>
        </p:spPr>
        <p:txBody>
          <a:bodyPr wrap="none" rtlCol="0">
            <a:spAutoFit/>
          </a:bodyPr>
          <a:lstStyle/>
          <a:p>
            <a:pPr algn="ctr"/>
            <a:r>
              <a:rPr lang="en-US" altLang="zh-CN" sz="2400" dirty="0">
                <a:solidFill>
                  <a:srgbClr val="FF0000"/>
                </a:solidFill>
                <a:latin typeface="Times New Roman" panose="02020603050405020304" pitchFamily="18" charset="0"/>
                <a:cs typeface="Times New Roman" panose="02020603050405020304" pitchFamily="18" charset="0"/>
              </a:rPr>
              <a:t>(</a:t>
            </a:r>
            <a:r>
              <a:rPr lang="en-US" altLang="zh-CN" sz="2400" i="1" dirty="0">
                <a:solidFill>
                  <a:srgbClr val="FF0000"/>
                </a:solidFill>
                <a:latin typeface="Times New Roman" panose="02020603050405020304" pitchFamily="18" charset="0"/>
                <a:cs typeface="Times New Roman" panose="02020603050405020304" pitchFamily="18" charset="0"/>
              </a:rPr>
              <a:t>x y z</a:t>
            </a:r>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00B0F0"/>
              </a:solidFill>
              <a:latin typeface="Times New Roman" panose="02020603050405020304" pitchFamily="18" charset="0"/>
              <a:cs typeface="Times New Roman" panose="02020603050405020304" pitchFamily="18" charset="0"/>
            </a:endParaRPr>
          </a:p>
          <a:p>
            <a:pPr algn="ctr"/>
            <a:r>
              <a:rPr lang="en-US" sz="2400" dirty="0">
                <a:latin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cs typeface="Times New Roman" panose="02020603050405020304" pitchFamily="18" charset="0"/>
              </a:rPr>
              <a:t>M</a:t>
            </a:r>
            <a:r>
              <a:rPr lang="en-US" sz="2400" i="1" baseline="-25000" dirty="0">
                <a:latin typeface="Times New Roman" panose="02020603050405020304" pitchFamily="18" charset="0"/>
                <a:cs typeface="Times New Roman" panose="02020603050405020304" pitchFamily="18" charset="0"/>
              </a:rPr>
              <a:t>x</a:t>
            </a:r>
            <a:r>
              <a:rPr lang="en-US" sz="2400" i="1" dirty="0">
                <a:latin typeface="Times New Roman" panose="02020603050405020304" pitchFamily="18" charset="0"/>
                <a:cs typeface="Times New Roman" panose="02020603050405020304" pitchFamily="18" charset="0"/>
              </a:rPr>
              <a:t> M</a:t>
            </a:r>
            <a:r>
              <a:rPr lang="en-US" sz="2400" i="1" baseline="-25000" dirty="0">
                <a:latin typeface="Times New Roman" panose="02020603050405020304" pitchFamily="18" charset="0"/>
                <a:cs typeface="Times New Roman" panose="02020603050405020304" pitchFamily="18" charset="0"/>
              </a:rPr>
              <a:t>y </a:t>
            </a:r>
            <a:r>
              <a:rPr lang="en-US" sz="2400" i="1" dirty="0" err="1">
                <a:latin typeface="Times New Roman" panose="02020603050405020304" pitchFamily="18" charset="0"/>
                <a:cs typeface="Times New Roman" panose="02020603050405020304" pitchFamily="18" charset="0"/>
              </a:rPr>
              <a:t>M</a:t>
            </a:r>
            <a:r>
              <a:rPr lang="en-US" sz="2400" i="1" baseline="-25000" dirty="0" err="1">
                <a:latin typeface="Times New Roman" panose="02020603050405020304" pitchFamily="18" charset="0"/>
                <a:cs typeface="Times New Roman" panose="02020603050405020304" pitchFamily="18" charset="0"/>
              </a:rPr>
              <a:t>z</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9205949" y="2885057"/>
            <a:ext cx="1921510" cy="829945"/>
          </a:xfrm>
          <a:prstGeom prst="rect">
            <a:avLst/>
          </a:prstGeom>
          <a:noFill/>
        </p:spPr>
        <p:txBody>
          <a:bodyPr wrap="square" rtlCol="0">
            <a:spAutoFit/>
          </a:bodyPr>
          <a:lstStyle/>
          <a:p>
            <a:pPr algn="ctr"/>
            <a:r>
              <a:rPr lang="en-US" altLang="zh-CN" sz="2400" dirty="0">
                <a:solidFill>
                  <a:srgbClr val="00B0F0"/>
                </a:solidFill>
                <a:latin typeface="Times New Roman" panose="02020603050405020304" pitchFamily="18" charset="0"/>
                <a:cs typeface="Times New Roman" panose="02020603050405020304" pitchFamily="18" charset="0"/>
              </a:rPr>
              <a:t>( </a:t>
            </a:r>
            <a:r>
              <a:rPr lang="en-US" altLang="zh-CN" sz="2400" i="1" dirty="0">
                <a:solidFill>
                  <a:srgbClr val="00B0F0"/>
                </a:solidFill>
                <a:latin typeface="Times New Roman" panose="02020603050405020304" pitchFamily="18" charset="0"/>
                <a:cs typeface="Times New Roman" panose="02020603050405020304" pitchFamily="18" charset="0"/>
              </a:rPr>
              <a:t>x y z </a:t>
            </a:r>
            <a:r>
              <a:rPr lang="en-US" altLang="zh-CN" sz="2400" dirty="0">
                <a:solidFill>
                  <a:srgbClr val="00B0F0"/>
                </a:solidFill>
                <a:latin typeface="Times New Roman" panose="02020603050405020304" pitchFamily="18" charset="0"/>
                <a:cs typeface="Times New Roman" panose="02020603050405020304" pitchFamily="18" charset="0"/>
              </a:rPr>
              <a:t>)</a:t>
            </a:r>
            <a:endParaRPr lang="en-US" altLang="zh-CN" sz="2400" dirty="0">
              <a:solidFill>
                <a:srgbClr val="00B0F0"/>
              </a:solidFill>
              <a:latin typeface="Times New Roman" panose="02020603050405020304" pitchFamily="18" charset="0"/>
              <a:cs typeface="Times New Roman" panose="02020603050405020304" pitchFamily="18" charset="0"/>
            </a:endParaRPr>
          </a:p>
          <a:p>
            <a:pPr algn="ctr"/>
            <a:r>
              <a:rPr lang="en-US" sz="2400" dirty="0">
                <a:latin typeface="Times New Roman" panose="02020603050405020304" pitchFamily="18" charset="0"/>
                <a:cs typeface="Times New Roman" panose="02020603050405020304" pitchFamily="18" charset="0"/>
              </a:rPr>
              <a:t>(</a:t>
            </a:r>
            <a:r>
              <a:rPr lang="en-US" sz="2400" i="1" dirty="0">
                <a:latin typeface="Times New Roman" panose="02020603050405020304" pitchFamily="18" charset="0"/>
                <a:cs typeface="Times New Roman" panose="02020603050405020304" pitchFamily="18" charset="0"/>
              </a:rPr>
              <a:t>M</a:t>
            </a:r>
            <a:r>
              <a:rPr lang="en-US" sz="2400" i="1" baseline="-25000" dirty="0">
                <a:latin typeface="Times New Roman" panose="02020603050405020304" pitchFamily="18" charset="0"/>
                <a:cs typeface="Times New Roman" panose="02020603050405020304" pitchFamily="18" charset="0"/>
              </a:rPr>
              <a:t>x </a:t>
            </a:r>
            <a:r>
              <a:rPr lang="en-US" sz="2400" i="1" dirty="0">
                <a:latin typeface="Times New Roman" panose="02020603050405020304" pitchFamily="18" charset="0"/>
                <a:cs typeface="Times New Roman" panose="02020603050405020304" pitchFamily="18" charset="0"/>
              </a:rPr>
              <a:t>M</a:t>
            </a:r>
            <a:r>
              <a:rPr lang="en-US" sz="2400" i="1" baseline="-25000" dirty="0">
                <a:latin typeface="Times New Roman" panose="02020603050405020304" pitchFamily="18" charset="0"/>
                <a:cs typeface="Times New Roman" panose="02020603050405020304" pitchFamily="18" charset="0"/>
              </a:rPr>
              <a:t>y </a:t>
            </a:r>
            <a:r>
              <a:rPr lang="en-US" sz="2400" i="1" dirty="0" err="1">
                <a:latin typeface="Times New Roman" panose="02020603050405020304" pitchFamily="18" charset="0"/>
                <a:cs typeface="Times New Roman" panose="02020603050405020304" pitchFamily="18" charset="0"/>
              </a:rPr>
              <a:t>M</a:t>
            </a:r>
            <a:r>
              <a:rPr lang="en-US" sz="2400" i="1" baseline="-25000" dirty="0" err="1">
                <a:latin typeface="Times New Roman" panose="02020603050405020304" pitchFamily="18" charset="0"/>
                <a:cs typeface="Times New Roman" panose="02020603050405020304" pitchFamily="18" charset="0"/>
              </a:rPr>
              <a:t>z</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088239" y="1484076"/>
            <a:ext cx="1283970" cy="460375"/>
          </a:xfrm>
          <a:prstGeom prst="rect">
            <a:avLst/>
          </a:prstGeom>
          <a:noFill/>
        </p:spPr>
        <p:txBody>
          <a:bodyPr wrap="none" rtlCol="0">
            <a:spAutoFit/>
          </a:bodyPr>
          <a:lstStyle/>
          <a:p>
            <a:r>
              <a:rPr lang="en-US" altLang="zh-CN" sz="2400" dirty="0">
                <a:latin typeface="Arial" panose="020B0604020202020204" pitchFamily="34" charset="0"/>
                <a:cs typeface="Arial" panose="020B0604020202020204" pitchFamily="34" charset="0"/>
              </a:rPr>
              <a:t>Moment</a:t>
            </a:r>
            <a:endParaRPr lang="en-US" sz="2400" dirty="0">
              <a:latin typeface="Arial" panose="020B0604020202020204" pitchFamily="34" charset="0"/>
              <a:cs typeface="Arial" panose="020B0604020202020204" pitchFamily="34" charset="0"/>
            </a:endParaRPr>
          </a:p>
        </p:txBody>
      </p:sp>
      <p:sp>
        <p:nvSpPr>
          <p:cNvPr id="10" name="TextBox 9"/>
          <p:cNvSpPr txBox="1"/>
          <p:nvPr/>
        </p:nvSpPr>
        <p:spPr>
          <a:xfrm>
            <a:off x="3436618" y="1892136"/>
            <a:ext cx="801823" cy="460375"/>
          </a:xfrm>
          <a:prstGeom prst="rect">
            <a:avLst/>
          </a:prstGeom>
          <a:noFill/>
        </p:spPr>
        <p:txBody>
          <a:bodyPr wrap="square" rtlCol="0">
            <a:spAutoFit/>
          </a:bodyPr>
          <a:lstStyle/>
          <a:p>
            <a:r>
              <a:rPr lang="en-US" altLang="zh-CN" sz="2400" dirty="0">
                <a:solidFill>
                  <a:srgbClr val="E4AB1C"/>
                </a:solidFill>
                <a:latin typeface="Arial" panose="020B0604020202020204" pitchFamily="34" charset="0"/>
                <a:cs typeface="Arial" panose="020B0604020202020204" pitchFamily="34" charset="0"/>
              </a:rPr>
              <a:t>Spin</a:t>
            </a:r>
            <a:endParaRPr lang="en-US" sz="2400" dirty="0">
              <a:solidFill>
                <a:srgbClr val="E4AB1C"/>
              </a:solidFill>
              <a:latin typeface="Arial" panose="020B0604020202020204" pitchFamily="34" charset="0"/>
              <a:cs typeface="Arial" panose="020B0604020202020204" pitchFamily="34" charset="0"/>
            </a:endParaRPr>
          </a:p>
        </p:txBody>
      </p:sp>
      <p:sp>
        <p:nvSpPr>
          <p:cNvPr id="12" name="TextBox 11"/>
          <p:cNvSpPr txBox="1"/>
          <p:nvPr/>
        </p:nvSpPr>
        <p:spPr>
          <a:xfrm>
            <a:off x="1752600" y="5105400"/>
            <a:ext cx="9077960" cy="1322070"/>
          </a:xfrm>
          <a:prstGeom prst="rect">
            <a:avLst/>
          </a:prstGeom>
          <a:noFill/>
        </p:spPr>
        <p:txBody>
          <a:bodyPr wrap="square" rtlCol="0">
            <a:spAutoFit/>
          </a:bodyPr>
          <a:lstStyle/>
          <a:p>
            <a:pPr algn="l"/>
            <a:r>
              <a:rPr lang="en-US" altLang="zh-CN" sz="1600" b="1" dirty="0">
                <a:latin typeface="Times New Roman" panose="02020603050405020304" pitchFamily="18" charset="0"/>
                <a:cs typeface="Times New Roman" panose="02020603050405020304" pitchFamily="18" charset="0"/>
              </a:rPr>
              <a:t>(1) Magnetic moment direction: It is determined by the right-hand rule of spin direction. </a:t>
            </a:r>
            <a:endParaRPr lang="en-US" altLang="zh-CN" sz="1600" b="1" dirty="0">
              <a:latin typeface="Times New Roman" panose="02020603050405020304" pitchFamily="18" charset="0"/>
              <a:cs typeface="Times New Roman" panose="02020603050405020304" pitchFamily="18" charset="0"/>
            </a:endParaRPr>
          </a:p>
          <a:p>
            <a:pPr algn="l"/>
            <a:r>
              <a:rPr lang="en-US" altLang="zh-CN" sz="1600" b="1" dirty="0">
                <a:latin typeface="Times New Roman" panose="02020603050405020304" pitchFamily="18" charset="0"/>
                <a:cs typeface="Times New Roman" panose="02020603050405020304" pitchFamily="18" charset="0"/>
              </a:rPr>
              <a:t>(2) Magnetic symmetry operation: Symmetric elements operate on spin units, such as center symmetric operation: </a:t>
            </a:r>
            <a:r>
              <a:rPr lang="en-US" altLang="zh-CN" sz="1600" b="1" dirty="0">
                <a:solidFill>
                  <a:srgbClr val="FF0000"/>
                </a:solidFill>
                <a:latin typeface="Times New Roman" panose="02020603050405020304" pitchFamily="18" charset="0"/>
                <a:cs typeface="Times New Roman" panose="02020603050405020304" pitchFamily="18" charset="0"/>
              </a:rPr>
              <a:t>A</a:t>
            </a:r>
            <a:r>
              <a:rPr lang="en-US" altLang="zh-CN" sz="1600" b="1" dirty="0">
                <a:latin typeface="Times New Roman" panose="02020603050405020304" pitchFamily="18" charset="0"/>
                <a:cs typeface="Times New Roman" panose="02020603050405020304" pitchFamily="18" charset="0"/>
              </a:rPr>
              <a:t> to </a:t>
            </a:r>
            <a:r>
              <a:rPr lang="en-US" altLang="zh-CN" sz="1600" b="1" dirty="0">
                <a:solidFill>
                  <a:srgbClr val="FF0000"/>
                </a:solidFill>
                <a:latin typeface="Times New Roman" panose="02020603050405020304" pitchFamily="18" charset="0"/>
                <a:cs typeface="Times New Roman" panose="02020603050405020304" pitchFamily="18" charset="0"/>
              </a:rPr>
              <a:t>B</a:t>
            </a:r>
            <a:r>
              <a:rPr lang="en-US" altLang="zh-CN" sz="1600" b="1" dirty="0">
                <a:latin typeface="Times New Roman" panose="02020603050405020304" pitchFamily="18" charset="0"/>
                <a:cs typeface="Times New Roman" panose="02020603050405020304" pitchFamily="18" charset="0"/>
              </a:rPr>
              <a:t>. </a:t>
            </a:r>
            <a:endParaRPr lang="en-US" altLang="zh-CN" sz="1600" b="1" dirty="0">
              <a:latin typeface="Times New Roman" panose="02020603050405020304" pitchFamily="18" charset="0"/>
              <a:cs typeface="Times New Roman" panose="02020603050405020304" pitchFamily="18" charset="0"/>
            </a:endParaRPr>
          </a:p>
          <a:p>
            <a:pPr algn="l"/>
            <a:r>
              <a:rPr lang="en-US" altLang="zh-CN" sz="1600" b="1" dirty="0">
                <a:latin typeface="Times New Roman" panose="02020603050405020304" pitchFamily="18" charset="0"/>
                <a:cs typeface="Times New Roman" panose="02020603050405020304" pitchFamily="18" charset="0"/>
              </a:rPr>
              <a:t>(3) Perform an inversion operation follows the operating (2), </a:t>
            </a:r>
            <a:r>
              <a:rPr lang="en-US" altLang="zh-CN" sz="1600" b="1" i="1" dirty="0">
                <a:latin typeface="Times New Roman" panose="02020603050405020304" pitchFamily="18" charset="0"/>
                <a:cs typeface="Times New Roman" panose="02020603050405020304" pitchFamily="18" charset="0"/>
              </a:rPr>
              <a:t>i.e.</a:t>
            </a:r>
            <a:r>
              <a:rPr lang="en-US" altLang="zh-CN" sz="1600" b="1" dirty="0">
                <a:latin typeface="Times New Roman" panose="02020603050405020304" pitchFamily="18" charset="0"/>
                <a:cs typeface="Times New Roman" panose="02020603050405020304" pitchFamily="18" charset="0"/>
              </a:rPr>
              <a:t> from </a:t>
            </a:r>
            <a:r>
              <a:rPr lang="en-US" altLang="zh-CN" sz="1600" b="1" dirty="0">
                <a:solidFill>
                  <a:srgbClr val="FF0000"/>
                </a:solidFill>
                <a:latin typeface="Times New Roman" panose="02020603050405020304" pitchFamily="18" charset="0"/>
                <a:cs typeface="Times New Roman" panose="02020603050405020304" pitchFamily="18" charset="0"/>
              </a:rPr>
              <a:t>B</a:t>
            </a:r>
            <a:r>
              <a:rPr lang="en-US" altLang="zh-CN" sz="1600" b="1" dirty="0">
                <a:latin typeface="Times New Roman" panose="02020603050405020304" pitchFamily="18" charset="0"/>
                <a:cs typeface="Times New Roman" panose="02020603050405020304" pitchFamily="18" charset="0"/>
              </a:rPr>
              <a:t> to </a:t>
            </a:r>
            <a:r>
              <a:rPr lang="en-US" altLang="zh-CN" sz="1600" b="1" dirty="0">
                <a:solidFill>
                  <a:schemeClr val="accent1"/>
                </a:solidFill>
                <a:latin typeface="Times New Roman" panose="02020603050405020304" pitchFamily="18" charset="0"/>
                <a:cs typeface="Times New Roman" panose="02020603050405020304" pitchFamily="18" charset="0"/>
              </a:rPr>
              <a:t>C, </a:t>
            </a:r>
            <a:r>
              <a:rPr lang="en-US" altLang="zh-CN" sz="1600" b="1" dirty="0">
                <a:solidFill>
                  <a:schemeClr val="tx1"/>
                </a:solidFill>
                <a:latin typeface="Times New Roman" panose="02020603050405020304" pitchFamily="18" charset="0"/>
                <a:cs typeface="Times New Roman" panose="02020603050405020304" pitchFamily="18" charset="0"/>
              </a:rPr>
              <a:t>represented by</a:t>
            </a:r>
            <a:r>
              <a:rPr lang="en-US" altLang="zh-CN" sz="1600" b="1" dirty="0">
                <a:solidFill>
                  <a:schemeClr val="accent1"/>
                </a:solidFill>
                <a:latin typeface="Times New Roman" panose="02020603050405020304" pitchFamily="18" charset="0"/>
                <a:cs typeface="Times New Roman" panose="02020603050405020304" pitchFamily="18" charset="0"/>
              </a:rPr>
              <a:t> </a:t>
            </a:r>
            <a:r>
              <a:rPr lang="en-US" altLang="zh-CN" sz="1600" b="1" dirty="0">
                <a:solidFill>
                  <a:schemeClr val="tx1"/>
                </a:solidFill>
                <a:latin typeface="Times New Roman" panose="02020603050405020304" pitchFamily="18" charset="0"/>
                <a:cs typeface="Times New Roman" panose="02020603050405020304" pitchFamily="18" charset="0"/>
              </a:rPr>
              <a:t>“</a:t>
            </a:r>
            <a:r>
              <a:rPr lang="en-US" altLang="zh-CN" sz="1600" b="1" dirty="0">
                <a:solidFill>
                  <a:srgbClr val="00B0F0"/>
                </a:solidFill>
                <a:latin typeface="Times New Roman" panose="02020603050405020304" pitchFamily="18" charset="0"/>
                <a:cs typeface="Times New Roman" panose="02020603050405020304" pitchFamily="18" charset="0"/>
              </a:rPr>
              <a:t>add a prime on the symmetry element</a:t>
            </a:r>
            <a:r>
              <a:rPr lang="en-US" altLang="zh-CN" sz="1600" b="1" dirty="0">
                <a:solidFill>
                  <a:schemeClr val="tx1"/>
                </a:solidFill>
                <a:latin typeface="Times New Roman" panose="02020603050405020304" pitchFamily="18" charset="0"/>
                <a:cs typeface="Times New Roman" panose="02020603050405020304" pitchFamily="18" charset="0"/>
              </a:rPr>
              <a:t>”, such as </a:t>
            </a:r>
            <a:r>
              <a:rPr lang="en-US" altLang="zh-CN" sz="1600" b="1" i="1" dirty="0">
                <a:solidFill>
                  <a:srgbClr val="FF0000"/>
                </a:solidFill>
                <a:latin typeface="Times New Roman" panose="02020603050405020304" pitchFamily="18" charset="0"/>
                <a:cs typeface="Times New Roman" panose="02020603050405020304" pitchFamily="18" charset="0"/>
              </a:rPr>
              <a:t>I</a:t>
            </a:r>
            <a:r>
              <a:rPr lang="en-US" altLang="zh-CN" sz="1600" b="1" i="1" dirty="0">
                <a:solidFill>
                  <a:srgbClr val="FF0000"/>
                </a:solidFill>
                <a:cs typeface="+mn-lt"/>
              </a:rPr>
              <a:t>’</a:t>
            </a:r>
            <a:r>
              <a:rPr lang="en-US" altLang="zh-CN" sz="1600" b="1" dirty="0">
                <a:solidFill>
                  <a:schemeClr val="tx1"/>
                </a:solidFill>
                <a:latin typeface="Times New Roman" panose="02020603050405020304" pitchFamily="18" charset="0"/>
                <a:cs typeface="Times New Roman" panose="02020603050405020304" pitchFamily="18" charset="0"/>
              </a:rPr>
              <a:t>, </a:t>
            </a:r>
            <a:r>
              <a:rPr lang="en-US" altLang="zh-CN" sz="1600" b="1" dirty="0">
                <a:solidFill>
                  <a:srgbClr val="FF0000"/>
                </a:solidFill>
                <a:latin typeface="Times New Roman" panose="02020603050405020304" pitchFamily="18" charset="0"/>
                <a:cs typeface="Times New Roman" panose="02020603050405020304" pitchFamily="18" charset="0"/>
              </a:rPr>
              <a:t>2</a:t>
            </a:r>
            <a:r>
              <a:rPr lang="en-US" altLang="zh-CN" sz="1600" b="1" dirty="0">
                <a:solidFill>
                  <a:srgbClr val="FF0000"/>
                </a:solidFill>
                <a:cs typeface="+mn-lt"/>
              </a:rPr>
              <a:t>’</a:t>
            </a:r>
            <a:r>
              <a:rPr lang="en-US" altLang="zh-CN" sz="1600" b="1" dirty="0">
                <a:solidFill>
                  <a:schemeClr val="tx1"/>
                </a:solidFill>
                <a:latin typeface="Times New Roman" panose="02020603050405020304" pitchFamily="18" charset="0"/>
                <a:cs typeface="Times New Roman" panose="02020603050405020304" pitchFamily="18" charset="0"/>
              </a:rPr>
              <a:t>, </a:t>
            </a:r>
            <a:r>
              <a:rPr lang="en-US" altLang="zh-CN" sz="1600" b="1" dirty="0">
                <a:solidFill>
                  <a:srgbClr val="FF0000"/>
                </a:solidFill>
                <a:latin typeface="Times New Roman" panose="02020603050405020304" pitchFamily="18" charset="0"/>
                <a:cs typeface="Times New Roman" panose="02020603050405020304" pitchFamily="18" charset="0"/>
              </a:rPr>
              <a:t>3</a:t>
            </a:r>
            <a:r>
              <a:rPr lang="en-US" altLang="zh-CN" sz="1600" b="1" dirty="0">
                <a:solidFill>
                  <a:srgbClr val="FF0000"/>
                </a:solidFill>
                <a:cs typeface="+mn-lt"/>
              </a:rPr>
              <a:t>’</a:t>
            </a:r>
            <a:r>
              <a:rPr lang="en-US" altLang="zh-CN" sz="1600" b="1" dirty="0">
                <a:solidFill>
                  <a:schemeClr val="tx1"/>
                </a:solidFill>
                <a:latin typeface="Times New Roman" panose="02020603050405020304" pitchFamily="18" charset="0"/>
                <a:cs typeface="Times New Roman" panose="02020603050405020304" pitchFamily="18" charset="0"/>
              </a:rPr>
              <a:t>, </a:t>
            </a:r>
            <a:r>
              <a:rPr lang="en-US" altLang="zh-CN" sz="1600" b="1" i="1" dirty="0">
                <a:solidFill>
                  <a:srgbClr val="FF0000"/>
                </a:solidFill>
                <a:latin typeface="Times New Roman" panose="02020603050405020304" pitchFamily="18" charset="0"/>
                <a:cs typeface="Times New Roman" panose="02020603050405020304" pitchFamily="18" charset="0"/>
              </a:rPr>
              <a:t>m</a:t>
            </a:r>
            <a:r>
              <a:rPr lang="en-US" altLang="zh-CN" sz="1600" b="1" dirty="0">
                <a:solidFill>
                  <a:srgbClr val="FF0000"/>
                </a:solidFill>
                <a:cs typeface="+mn-lt"/>
              </a:rPr>
              <a:t>’</a:t>
            </a:r>
            <a:r>
              <a:rPr lang="en-US" altLang="zh-CN" sz="1600" b="1" dirty="0">
                <a:solidFill>
                  <a:schemeClr val="tx1"/>
                </a:solidFill>
                <a:latin typeface="Times New Roman" panose="02020603050405020304" pitchFamily="18" charset="0"/>
                <a:cs typeface="Times New Roman" panose="02020603050405020304" pitchFamily="18" charset="0"/>
              </a:rPr>
              <a:t>, ...</a:t>
            </a:r>
            <a:endParaRPr lang="en-US" sz="1600" b="1" dirty="0">
              <a:latin typeface="Times New Roman" panose="02020603050405020304" pitchFamily="18" charset="0"/>
              <a:cs typeface="Times New Roman" panose="02020603050405020304" pitchFamily="18" charset="0"/>
            </a:endParaRPr>
          </a:p>
        </p:txBody>
      </p:sp>
      <p:cxnSp>
        <p:nvCxnSpPr>
          <p:cNvPr id="9" name="直接连接符 8"/>
          <p:cNvCxnSpPr/>
          <p:nvPr/>
        </p:nvCxnSpPr>
        <p:spPr>
          <a:xfrm flipV="1">
            <a:off x="10332829" y="3034518"/>
            <a:ext cx="146050" cy="508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691479" y="3339953"/>
            <a:ext cx="2228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092799" y="3339953"/>
            <a:ext cx="2228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478879" y="3346303"/>
            <a:ext cx="2228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9925794" y="3033248"/>
            <a:ext cx="146050" cy="508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123924" y="2275058"/>
            <a:ext cx="420370" cy="521970"/>
          </a:xfrm>
          <a:prstGeom prst="rect">
            <a:avLst/>
          </a:prstGeom>
          <a:noFill/>
        </p:spPr>
        <p:txBody>
          <a:bodyPr wrap="none" rtlCol="0">
            <a:spAutoFit/>
          </a:bodyPr>
          <a:lstStyle/>
          <a:p>
            <a:r>
              <a:rPr lang="en-US" altLang="zh-CN" sz="2800">
                <a:solidFill>
                  <a:srgbClr val="FF0000"/>
                </a:solidFill>
                <a:latin typeface="Arial" panose="020B0604020202020204" pitchFamily="34" charset="0"/>
                <a:cs typeface="Arial" panose="020B0604020202020204" pitchFamily="34" charset="0"/>
              </a:rPr>
              <a:t>A</a:t>
            </a:r>
            <a:endParaRPr lang="en-US" altLang="zh-CN" sz="2800">
              <a:solidFill>
                <a:srgbClr val="FF0000"/>
              </a:solidFill>
              <a:latin typeface="Arial" panose="020B0604020202020204" pitchFamily="34" charset="0"/>
              <a:cs typeface="Arial" panose="020B0604020202020204" pitchFamily="34" charset="0"/>
            </a:endParaRPr>
          </a:p>
        </p:txBody>
      </p:sp>
      <p:sp>
        <p:nvSpPr>
          <p:cNvPr id="21" name="文本框 20"/>
          <p:cNvSpPr txBox="1"/>
          <p:nvPr/>
        </p:nvSpPr>
        <p:spPr>
          <a:xfrm>
            <a:off x="6747619" y="2774803"/>
            <a:ext cx="420370" cy="521970"/>
          </a:xfrm>
          <a:prstGeom prst="rect">
            <a:avLst/>
          </a:prstGeom>
          <a:noFill/>
        </p:spPr>
        <p:txBody>
          <a:bodyPr wrap="none" rtlCol="0">
            <a:spAutoFit/>
          </a:bodyPr>
          <a:lstStyle/>
          <a:p>
            <a:r>
              <a:rPr lang="en-US" altLang="zh-CN" sz="2800">
                <a:solidFill>
                  <a:srgbClr val="FF0000"/>
                </a:solidFill>
                <a:latin typeface="Arial" panose="020B0604020202020204" pitchFamily="34" charset="0"/>
                <a:cs typeface="Arial" panose="020B0604020202020204" pitchFamily="34" charset="0"/>
              </a:rPr>
              <a:t>B</a:t>
            </a:r>
            <a:endParaRPr lang="en-US" altLang="zh-CN" sz="2800">
              <a:solidFill>
                <a:srgbClr val="FF0000"/>
              </a:solidFill>
              <a:latin typeface="Arial" panose="020B0604020202020204" pitchFamily="34" charset="0"/>
              <a:cs typeface="Arial" panose="020B0604020202020204" pitchFamily="34" charset="0"/>
            </a:endParaRPr>
          </a:p>
        </p:txBody>
      </p:sp>
      <p:sp>
        <p:nvSpPr>
          <p:cNvPr id="22" name="文本框 21"/>
          <p:cNvSpPr txBox="1"/>
          <p:nvPr/>
        </p:nvSpPr>
        <p:spPr>
          <a:xfrm>
            <a:off x="8237964" y="2019153"/>
            <a:ext cx="439420" cy="521970"/>
          </a:xfrm>
          <a:prstGeom prst="rect">
            <a:avLst/>
          </a:prstGeom>
          <a:noFill/>
        </p:spPr>
        <p:txBody>
          <a:bodyPr wrap="none" rtlCol="0">
            <a:spAutoFit/>
          </a:bodyPr>
          <a:lstStyle/>
          <a:p>
            <a:r>
              <a:rPr lang="en-US" altLang="zh-CN" sz="2800">
                <a:solidFill>
                  <a:srgbClr val="0070C0"/>
                </a:solidFill>
                <a:latin typeface="Arial" panose="020B0604020202020204" pitchFamily="34" charset="0"/>
                <a:cs typeface="Arial" panose="020B0604020202020204" pitchFamily="34" charset="0"/>
              </a:rPr>
              <a:t>C</a:t>
            </a:r>
            <a:endParaRPr lang="en-US" altLang="zh-CN" sz="2800">
              <a:solidFill>
                <a:srgbClr val="0070C0"/>
              </a:solidFill>
              <a:latin typeface="Arial" panose="020B0604020202020204" pitchFamily="34" charset="0"/>
              <a:cs typeface="Arial" panose="020B0604020202020204" pitchFamily="34" charset="0"/>
            </a:endParaRPr>
          </a:p>
        </p:txBody>
      </p:sp>
      <p:cxnSp>
        <p:nvCxnSpPr>
          <p:cNvPr id="23" name="直接箭头连接符 22"/>
          <p:cNvCxnSpPr/>
          <p:nvPr/>
        </p:nvCxnSpPr>
        <p:spPr>
          <a:xfrm>
            <a:off x="5555724" y="2581763"/>
            <a:ext cx="1176655" cy="389890"/>
          </a:xfrm>
          <a:prstGeom prst="straightConnector1">
            <a:avLst/>
          </a:prstGeom>
          <a:ln w="28575">
            <a:solidFill>
              <a:srgbClr val="EE864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7164179" y="2358878"/>
            <a:ext cx="1148715" cy="591820"/>
          </a:xfrm>
          <a:prstGeom prst="straightConnector1">
            <a:avLst/>
          </a:prstGeom>
          <a:ln w="28575">
            <a:prstDash val="dash"/>
            <a:tailEnd type="arrow" w="med" len="med"/>
          </a:ln>
        </p:spPr>
        <p:style>
          <a:lnRef idx="1">
            <a:schemeClr val="accent2"/>
          </a:lnRef>
          <a:fillRef idx="0">
            <a:schemeClr val="accent2"/>
          </a:fillRef>
          <a:effectRef idx="0">
            <a:schemeClr val="accent2"/>
          </a:effectRef>
          <a:fontRef idx="minor">
            <a:schemeClr val="tx1"/>
          </a:fontRef>
        </p:style>
      </p:cxnSp>
      <p:sp>
        <p:nvSpPr>
          <p:cNvPr id="7" name="Rectangle 6"/>
          <p:cNvSpPr/>
          <p:nvPr/>
        </p:nvSpPr>
        <p:spPr>
          <a:xfrm>
            <a:off x="0" y="1"/>
            <a:ext cx="12192000" cy="96265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25" name="文本框 1"/>
          <p:cNvSpPr txBox="1"/>
          <p:nvPr/>
        </p:nvSpPr>
        <p:spPr>
          <a:xfrm>
            <a:off x="883107" y="288890"/>
            <a:ext cx="10549683" cy="461665"/>
          </a:xfrm>
          <a:prstGeom prst="rect">
            <a:avLst/>
          </a:prstGeom>
          <a:noFill/>
        </p:spPr>
        <p:txBody>
          <a:bodyPr wrap="none" rtlCol="0" anchor="t">
            <a:spAutoFit/>
          </a:bodyPr>
          <a:lstStyle/>
          <a:p>
            <a:r>
              <a:rPr lang="en-US" altLang="zh-CN" sz="2400" b="1" dirty="0">
                <a:solidFill>
                  <a:srgbClr val="C00000"/>
                </a:solidFill>
                <a:latin typeface="Arial" panose="020B0604020202020204" pitchFamily="34" charset="0"/>
                <a:cs typeface="Arial" panose="020B0604020202020204" pitchFamily="34" charset="0"/>
                <a:sym typeface="+mn-ea"/>
              </a:rPr>
              <a:t>Magnetic symmetry elements and corresponding symmetry operations</a:t>
            </a:r>
            <a:endParaRPr lang="en-US" altLang="zh-CN" sz="2400" b="1" dirty="0">
              <a:solidFill>
                <a:srgbClr val="C00000"/>
              </a:solidFill>
              <a:latin typeface="Arial" panose="020B0604020202020204" pitchFamily="34" charset="0"/>
              <a:cs typeface="Arial" panose="020B0604020202020204" pitchFamily="34" charset="0"/>
              <a:sym typeface="+mn-ea"/>
            </a:endParaRPr>
          </a:p>
        </p:txBody>
      </p:sp>
      <p:sp>
        <p:nvSpPr>
          <p:cNvPr id="2" name="TextBox 1"/>
          <p:cNvSpPr txBox="1"/>
          <p:nvPr/>
        </p:nvSpPr>
        <p:spPr>
          <a:xfrm rot="1174489">
            <a:off x="9152686" y="1721242"/>
            <a:ext cx="1401346" cy="461665"/>
          </a:xfrm>
          <a:prstGeom prst="rect">
            <a:avLst/>
          </a:prstGeom>
          <a:noFill/>
        </p:spPr>
        <p:txBody>
          <a:bodyPr wrap="none" rtlCol="0">
            <a:spAutoFit/>
          </a:bodyPr>
          <a:lstStyle/>
          <a:p>
            <a:pPr algn="ctr"/>
            <a:r>
              <a:rPr lang="en-US" sz="2400" dirty="0">
                <a:solidFill>
                  <a:srgbClr val="FF00FF"/>
                </a:solidFill>
                <a:latin typeface="Arial" panose="020B0604020202020204" pitchFamily="34" charset="0"/>
                <a:cs typeface="Arial" panose="020B0604020202020204" pitchFamily="34" charset="0"/>
              </a:rPr>
              <a:t>Reversal</a:t>
            </a:r>
            <a:endParaRPr lang="en-US" sz="2400" dirty="0">
              <a:solidFill>
                <a:srgbClr val="FF00FF"/>
              </a:solidFill>
              <a:latin typeface="Arial" panose="020B0604020202020204" pitchFamily="34" charset="0"/>
              <a:cs typeface="Arial" panose="020B0604020202020204" pitchFamily="34" charset="0"/>
            </a:endParaRPr>
          </a:p>
        </p:txBody>
      </p:sp>
      <p:sp>
        <p:nvSpPr>
          <p:cNvPr id="26" name="TextBox 25"/>
          <p:cNvSpPr txBox="1"/>
          <p:nvPr/>
        </p:nvSpPr>
        <p:spPr>
          <a:xfrm>
            <a:off x="762000" y="2209800"/>
            <a:ext cx="2273935" cy="2030095"/>
          </a:xfrm>
          <a:prstGeom prst="rect">
            <a:avLst/>
          </a:prstGeom>
          <a:noFill/>
        </p:spPr>
        <p:txBody>
          <a:bodyPr wrap="square">
            <a:spAutoFit/>
          </a:bodyPr>
          <a:lstStyle/>
          <a:p>
            <a:pPr algn="l"/>
            <a:r>
              <a:rPr lang="en-US" sz="1400" b="0" i="0" u="none" strike="noStrike" baseline="0" dirty="0">
                <a:solidFill>
                  <a:schemeClr val="accent2"/>
                </a:solidFill>
                <a:latin typeface="Times New Roman" panose="02020603050405020304" pitchFamily="18" charset="0"/>
                <a:cs typeface="Times New Roman" panose="02020603050405020304" pitchFamily="18" charset="0"/>
              </a:rPr>
              <a:t>We discus symmetry of magnetics not only the crystallographic elements of symmetry (rotations, reflections and translations) but also the time-inversion element 1’, which causes the reversal of the magnetic moment density vector </a:t>
            </a:r>
            <a:r>
              <a:rPr lang="en-US" sz="1400" b="1" i="0" u="none" strike="noStrike" baseline="0" dirty="0">
                <a:solidFill>
                  <a:schemeClr val="accent2"/>
                </a:solidFill>
                <a:latin typeface="Times New Roman" panose="02020603050405020304" pitchFamily="18" charset="0"/>
                <a:cs typeface="Times New Roman" panose="02020603050405020304" pitchFamily="18" charset="0"/>
              </a:rPr>
              <a:t>m</a:t>
            </a:r>
            <a:r>
              <a:rPr lang="en-US" sz="1400" b="0" i="0" u="none" strike="noStrike" baseline="0" dirty="0">
                <a:solidFill>
                  <a:schemeClr val="accent2"/>
                </a:solidFill>
                <a:latin typeface="Times New Roman" panose="02020603050405020304" pitchFamily="18" charset="0"/>
                <a:cs typeface="Times New Roman" panose="02020603050405020304" pitchFamily="18" charset="0"/>
              </a:rPr>
              <a:t>.</a:t>
            </a:r>
            <a:endParaRPr lang="en-US" sz="1400" b="0" i="0" u="none" strike="noStrike" baseline="0" dirty="0">
              <a:solidFill>
                <a:schemeClr val="accent2"/>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3522980" y="1048385"/>
            <a:ext cx="7430135" cy="398780"/>
          </a:xfrm>
          <a:prstGeom prst="rect">
            <a:avLst/>
          </a:prstGeom>
          <a:noFill/>
        </p:spPr>
        <p:txBody>
          <a:bodyPr wrap="square">
            <a:spAutoFit/>
          </a:bodyPr>
          <a:lstStyle/>
          <a:p>
            <a:pPr algn="ctr"/>
            <a:r>
              <a:rPr lang="en-US" sz="2000" b="1" i="0" u="none" strike="noStrike" baseline="0" dirty="0">
                <a:solidFill>
                  <a:srgbClr val="0070C0"/>
                </a:solidFill>
                <a:latin typeface="Arial" panose="020B0604020202020204" pitchFamily="34" charset="0"/>
                <a:cs typeface="Arial" panose="020B0604020202020204" pitchFamily="34" charset="0"/>
              </a:rPr>
              <a:t>The operation of time-inversion 1</a:t>
            </a:r>
            <a:r>
              <a:rPr lang="en-US" sz="2000" b="1" i="0" u="none" strike="noStrike" baseline="0" dirty="0">
                <a:solidFill>
                  <a:srgbClr val="0070C0"/>
                </a:solidFill>
                <a:latin typeface="Avenir Next LT Pro" panose="020B0504020202020204" pitchFamily="34" charset="0"/>
                <a:cs typeface="Arial" panose="020B0604020202020204" pitchFamily="34" charset="0"/>
              </a:rPr>
              <a:t>’</a:t>
            </a:r>
            <a:r>
              <a:rPr lang="en-US" sz="2000" b="1" i="0" u="none" strike="noStrike" baseline="0" dirty="0">
                <a:solidFill>
                  <a:srgbClr val="0070C0"/>
                </a:solidFill>
                <a:latin typeface="Arial" panose="020B0604020202020204" pitchFamily="34" charset="0"/>
                <a:cs typeface="Arial" panose="020B0604020202020204" pitchFamily="34" charset="0"/>
              </a:rPr>
              <a:t> (black–white exchange)</a:t>
            </a:r>
            <a:endParaRPr lang="en-US" sz="2000" b="1" dirty="0">
              <a:solidFill>
                <a:srgbClr val="0070C0"/>
              </a:solidFill>
              <a:latin typeface="Arial" panose="020B0604020202020204" pitchFamily="34" charset="0"/>
              <a:cs typeface="Arial" panose="020B0604020202020204" pitchFamily="34" charset="0"/>
            </a:endParaRPr>
          </a:p>
        </p:txBody>
      </p:sp>
      <p:cxnSp>
        <p:nvCxnSpPr>
          <p:cNvPr id="29" name="直接连接符 8"/>
          <p:cNvCxnSpPr/>
          <p:nvPr/>
        </p:nvCxnSpPr>
        <p:spPr>
          <a:xfrm flipV="1">
            <a:off x="10133363" y="3034518"/>
            <a:ext cx="146050" cy="508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26708" y="4106394"/>
            <a:ext cx="2341351" cy="707886"/>
          </a:xfrm>
          <a:prstGeom prst="rect">
            <a:avLst/>
          </a:prstGeom>
          <a:solidFill>
            <a:srgbClr val="C00000"/>
          </a:solidFill>
          <a:ln>
            <a:solidFill>
              <a:schemeClr val="accent1"/>
            </a:solidFill>
          </a:ln>
        </p:spPr>
        <p:txBody>
          <a:bodyPr wrap="square">
            <a:spAutoFit/>
          </a:bodyPr>
          <a:lstStyle/>
          <a:p>
            <a:pPr algn="ctr"/>
            <a:r>
              <a:rPr lang="en-US" sz="2000" b="1" i="0" u="none" strike="noStrike" baseline="0" dirty="0">
                <a:solidFill>
                  <a:schemeClr val="bg1"/>
                </a:solidFill>
                <a:latin typeface="Times-Roman"/>
              </a:rPr>
              <a:t>Inversion through </a:t>
            </a:r>
            <a:endParaRPr lang="en-US" sz="2000" b="1" i="0" u="none" strike="noStrike" baseline="0" dirty="0">
              <a:solidFill>
                <a:schemeClr val="bg1"/>
              </a:solidFill>
              <a:latin typeface="Times-Roman"/>
            </a:endParaRPr>
          </a:p>
          <a:p>
            <a:pPr algn="ctr"/>
            <a:r>
              <a:rPr lang="en-US" sz="2000" b="1" i="0" u="none" strike="noStrike" baseline="0" dirty="0">
                <a:solidFill>
                  <a:schemeClr val="bg1"/>
                </a:solidFill>
                <a:latin typeface="Times-Roman"/>
              </a:rPr>
              <a:t>the point</a:t>
            </a:r>
            <a:r>
              <a:rPr lang="en-US" sz="2000" b="1" dirty="0">
                <a:solidFill>
                  <a:schemeClr val="bg1"/>
                </a:solidFill>
                <a:latin typeface="Times-Roman"/>
              </a:rPr>
              <a:t>, 1</a:t>
            </a:r>
            <a:endParaRPr lang="en-US" sz="2000" b="1" dirty="0">
              <a:solidFill>
                <a:schemeClr val="bg1"/>
              </a:solidFill>
            </a:endParaRPr>
          </a:p>
        </p:txBody>
      </p:sp>
      <p:sp>
        <p:nvSpPr>
          <p:cNvPr id="37" name="TextBox 36"/>
          <p:cNvSpPr txBox="1"/>
          <p:nvPr/>
        </p:nvSpPr>
        <p:spPr>
          <a:xfrm>
            <a:off x="5670261" y="4124283"/>
            <a:ext cx="338554" cy="461665"/>
          </a:xfrm>
          <a:prstGeom prst="rect">
            <a:avLst/>
          </a:prstGeom>
          <a:noFill/>
        </p:spPr>
        <p:txBody>
          <a:bodyPr wrap="none" rtlCol="0">
            <a:spAutoFit/>
          </a:bodyPr>
          <a:lstStyle/>
          <a:p>
            <a:r>
              <a:rPr lang="en-US" sz="2400" dirty="0">
                <a:solidFill>
                  <a:schemeClr val="bg1"/>
                </a:solidFill>
              </a:rPr>
              <a:t>_</a:t>
            </a:r>
            <a:endParaRPr lang="en-US" sz="2400" dirty="0">
              <a:solidFill>
                <a:schemeClr val="bg1"/>
              </a:solidFill>
            </a:endParaRPr>
          </a:p>
        </p:txBody>
      </p:sp>
      <p:sp>
        <p:nvSpPr>
          <p:cNvPr id="38" name="TextBox 37"/>
          <p:cNvSpPr txBox="1"/>
          <p:nvPr/>
        </p:nvSpPr>
        <p:spPr>
          <a:xfrm>
            <a:off x="8238539" y="3836635"/>
            <a:ext cx="2341351" cy="1015663"/>
          </a:xfrm>
          <a:prstGeom prst="rect">
            <a:avLst/>
          </a:prstGeom>
          <a:solidFill>
            <a:srgbClr val="C00000"/>
          </a:solidFill>
          <a:ln>
            <a:solidFill>
              <a:schemeClr val="accent1"/>
            </a:solidFill>
          </a:ln>
        </p:spPr>
        <p:txBody>
          <a:bodyPr wrap="square">
            <a:spAutoFit/>
          </a:bodyPr>
          <a:lstStyle/>
          <a:p>
            <a:pPr algn="ctr"/>
            <a:r>
              <a:rPr lang="en-US" sz="2000" b="1" i="0" u="none" strike="noStrike" baseline="0" dirty="0">
                <a:solidFill>
                  <a:schemeClr val="bg1"/>
                </a:solidFill>
                <a:latin typeface="Times-Roman"/>
              </a:rPr>
              <a:t>Inversion through </a:t>
            </a:r>
            <a:endParaRPr lang="en-US" sz="2000" b="1" i="0" u="none" strike="noStrike" baseline="0" dirty="0">
              <a:solidFill>
                <a:schemeClr val="bg1"/>
              </a:solidFill>
              <a:latin typeface="Times-Roman"/>
            </a:endParaRPr>
          </a:p>
          <a:p>
            <a:pPr algn="ctr"/>
            <a:r>
              <a:rPr lang="en-US" sz="2000" b="1" i="0" u="none" strike="noStrike" baseline="0" dirty="0">
                <a:solidFill>
                  <a:schemeClr val="bg1"/>
                </a:solidFill>
                <a:latin typeface="Times-Roman"/>
              </a:rPr>
              <a:t>the point</a:t>
            </a:r>
            <a:endParaRPr lang="en-US" sz="2000" b="1" dirty="0">
              <a:solidFill>
                <a:schemeClr val="bg1"/>
              </a:solidFill>
              <a:latin typeface="Times-Roman"/>
            </a:endParaRPr>
          </a:p>
          <a:p>
            <a:pPr algn="ctr"/>
            <a:r>
              <a:rPr lang="en-US" sz="2000" b="1" i="0" u="none" strike="noStrike" baseline="0" dirty="0">
                <a:solidFill>
                  <a:schemeClr val="bg1"/>
                </a:solidFill>
                <a:latin typeface="Times-Roman"/>
              </a:rPr>
              <a:t>Then reversal, 1</a:t>
            </a:r>
            <a:r>
              <a:rPr lang="en-US" sz="2000" b="1" i="0" u="none" strike="noStrike" baseline="0" dirty="0">
                <a:solidFill>
                  <a:schemeClr val="bg1"/>
                </a:solidFill>
                <a:latin typeface="Abadi" panose="020F0502020204030204" pitchFamily="34" charset="0"/>
              </a:rPr>
              <a:t>’</a:t>
            </a:r>
            <a:endParaRPr lang="en-US" sz="2000" b="1" dirty="0">
              <a:solidFill>
                <a:schemeClr val="bg1"/>
              </a:solidFill>
              <a:latin typeface="Abadi" panose="020F0502020204030204" pitchFamily="34" charset="0"/>
            </a:endParaRPr>
          </a:p>
        </p:txBody>
      </p:sp>
      <p:sp>
        <p:nvSpPr>
          <p:cNvPr id="40" name="TextBox 39"/>
          <p:cNvSpPr txBox="1"/>
          <p:nvPr/>
        </p:nvSpPr>
        <p:spPr>
          <a:xfrm>
            <a:off x="10000158" y="4139072"/>
            <a:ext cx="338554" cy="461665"/>
          </a:xfrm>
          <a:prstGeom prst="rect">
            <a:avLst/>
          </a:prstGeom>
          <a:noFill/>
        </p:spPr>
        <p:txBody>
          <a:bodyPr wrap="none" rtlCol="0">
            <a:spAutoFit/>
          </a:bodyPr>
          <a:lstStyle/>
          <a:p>
            <a:r>
              <a:rPr lang="en-US" sz="2400" dirty="0">
                <a:solidFill>
                  <a:schemeClr val="bg1"/>
                </a:solidFill>
              </a:rPr>
              <a:t>_</a:t>
            </a:r>
            <a:endParaRPr lang="en-US" sz="2400" dirty="0">
              <a:solidFill>
                <a:schemeClr val="bg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company name&#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25598" y="852716"/>
            <a:ext cx="5940660" cy="5300035"/>
          </a:xfrm>
          <a:prstGeom prst="rect">
            <a:avLst/>
          </a:prstGeom>
        </p:spPr>
      </p:pic>
      <p:sp>
        <p:nvSpPr>
          <p:cNvPr id="3" name="TextBox 2"/>
          <p:cNvSpPr txBox="1"/>
          <p:nvPr/>
        </p:nvSpPr>
        <p:spPr>
          <a:xfrm>
            <a:off x="5410200" y="3227479"/>
            <a:ext cx="5196205" cy="707886"/>
          </a:xfrm>
          <a:prstGeom prst="rect">
            <a:avLst/>
          </a:prstGeom>
          <a:noFill/>
        </p:spPr>
        <p:txBody>
          <a:bodyPr wrap="square" rtlCol="0">
            <a:spAutoFit/>
          </a:bodyPr>
          <a:lstStyle/>
          <a:p>
            <a:pPr algn="ctr"/>
            <a:r>
              <a:rPr lang="en-US" sz="2000" b="1" dirty="0">
                <a:solidFill>
                  <a:srgbClr val="FF00FF"/>
                </a:solidFill>
                <a:latin typeface="Times New Roman" panose="02020603050405020304" pitchFamily="18" charset="0"/>
                <a:cs typeface="Times New Roman" panose="02020603050405020304" pitchFamily="18" charset="0"/>
              </a:rPr>
              <a:t>If a magnetic element at a symcenter, it magnetic moment will be ZERO.</a:t>
            </a:r>
            <a:endParaRPr lang="en-US" sz="2000" b="1" dirty="0">
              <a:solidFill>
                <a:srgbClr val="FF00FF"/>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3234975" y="6399292"/>
            <a:ext cx="5864225" cy="400110"/>
          </a:xfrm>
          <a:prstGeom prst="rect">
            <a:avLst/>
          </a:prstGeom>
          <a:noFill/>
        </p:spPr>
        <p:txBody>
          <a:bodyPr wrap="square" rtlCol="0">
            <a:spAutoFit/>
          </a:bodyPr>
          <a:lstStyle/>
          <a:p>
            <a:pPr algn="ctr"/>
            <a:r>
              <a:rPr lang="en-US" altLang="zh-CN" sz="2000" b="1" dirty="0">
                <a:solidFill>
                  <a:srgbClr val="FF00FF"/>
                </a:solidFill>
                <a:latin typeface="Times New Roman" panose="02020603050405020304" pitchFamily="18" charset="0"/>
                <a:cs typeface="Times New Roman" panose="02020603050405020304" pitchFamily="18" charset="0"/>
              </a:rPr>
              <a:t>Used in lattice, screw axis, and glide </a:t>
            </a:r>
            <a:r>
              <a:rPr lang="en-US" altLang="zh-CN" sz="2000" b="1" dirty="0">
                <a:solidFill>
                  <a:srgbClr val="FF00FF"/>
                </a:solidFill>
                <a:latin typeface="Times New Roman" panose="02020603050405020304" pitchFamily="18" charset="0"/>
                <a:cs typeface="Times New Roman" panose="02020603050405020304" pitchFamily="18" charset="0"/>
                <a:sym typeface="+mn-ea"/>
              </a:rPr>
              <a:t>oparetion </a:t>
            </a:r>
            <a:endParaRPr lang="en-US" sz="2000" b="1" dirty="0">
              <a:solidFill>
                <a:srgbClr val="FF00FF"/>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019881" y="4157353"/>
            <a:ext cx="630301" cy="460375"/>
          </a:xfrm>
          <a:prstGeom prst="rect">
            <a:avLst/>
          </a:prstGeom>
          <a:noFill/>
        </p:spPr>
        <p:txBody>
          <a:bodyPr wrap="square" rtlCol="0">
            <a:spAutoFit/>
          </a:bodyPr>
          <a:lstStyle/>
          <a:p>
            <a:r>
              <a:rPr lang="en-US" altLang="zh-CN" sz="2400" dirty="0">
                <a:highlight>
                  <a:srgbClr val="FFFF00"/>
                </a:highlight>
                <a:latin typeface="Times New Roman" panose="02020603050405020304" pitchFamily="18" charset="0"/>
                <a:cs typeface="Times New Roman" panose="02020603050405020304" pitchFamily="18" charset="0"/>
              </a:rPr>
              <a:t>FM</a:t>
            </a:r>
            <a:endParaRPr lang="en-US" sz="2400" dirty="0">
              <a:highlight>
                <a:srgbClr val="FFFF00"/>
              </a:highlight>
              <a:latin typeface="Times New Roman" panose="02020603050405020304" pitchFamily="18" charset="0"/>
              <a:cs typeface="Times New Roman" panose="02020603050405020304" pitchFamily="18" charset="0"/>
            </a:endParaRPr>
          </a:p>
        </p:txBody>
      </p:sp>
      <p:sp>
        <p:nvSpPr>
          <p:cNvPr id="10" name="TextBox 9"/>
          <p:cNvSpPr txBox="1"/>
          <p:nvPr/>
        </p:nvSpPr>
        <p:spPr>
          <a:xfrm>
            <a:off x="8158963" y="1099036"/>
            <a:ext cx="928322" cy="460375"/>
          </a:xfrm>
          <a:prstGeom prst="rect">
            <a:avLst/>
          </a:prstGeom>
          <a:noFill/>
        </p:spPr>
        <p:txBody>
          <a:bodyPr wrap="square" rtlCol="0">
            <a:spAutoFit/>
          </a:bodyPr>
          <a:lstStyle/>
          <a:p>
            <a:r>
              <a:rPr lang="en-US" altLang="zh-CN" sz="2400" dirty="0">
                <a:highlight>
                  <a:srgbClr val="00FFFF"/>
                </a:highlight>
                <a:latin typeface="Times New Roman" panose="02020603050405020304" pitchFamily="18" charset="0"/>
                <a:cs typeface="Times New Roman" panose="02020603050405020304" pitchFamily="18" charset="0"/>
              </a:rPr>
              <a:t>AFM</a:t>
            </a:r>
            <a:endParaRPr lang="en-US" sz="2400" dirty="0">
              <a:highlight>
                <a:srgbClr val="00FFFF"/>
              </a:highlight>
              <a:latin typeface="Times New Roman" panose="02020603050405020304" pitchFamily="18" charset="0"/>
              <a:cs typeface="Times New Roman" panose="02020603050405020304" pitchFamily="18" charset="0"/>
            </a:endParaRPr>
          </a:p>
        </p:txBody>
      </p:sp>
      <p:sp>
        <p:nvSpPr>
          <p:cNvPr id="16" name="TextBox 15"/>
          <p:cNvSpPr txBox="1"/>
          <p:nvPr/>
        </p:nvSpPr>
        <p:spPr>
          <a:xfrm>
            <a:off x="3379921" y="1089336"/>
            <a:ext cx="630301" cy="460375"/>
          </a:xfrm>
          <a:prstGeom prst="rect">
            <a:avLst/>
          </a:prstGeom>
          <a:noFill/>
        </p:spPr>
        <p:txBody>
          <a:bodyPr wrap="square" rtlCol="0">
            <a:spAutoFit/>
          </a:bodyPr>
          <a:lstStyle/>
          <a:p>
            <a:r>
              <a:rPr lang="en-US" altLang="zh-CN" sz="2400" dirty="0">
                <a:highlight>
                  <a:srgbClr val="FFFF00"/>
                </a:highlight>
                <a:latin typeface="Times New Roman" panose="02020603050405020304" pitchFamily="18" charset="0"/>
                <a:cs typeface="Times New Roman" panose="02020603050405020304" pitchFamily="18" charset="0"/>
              </a:rPr>
              <a:t>FM</a:t>
            </a:r>
            <a:endParaRPr lang="en-US" sz="2400" dirty="0">
              <a:highlight>
                <a:srgbClr val="FFFF00"/>
              </a:highlight>
              <a:latin typeface="Times New Roman" panose="02020603050405020304" pitchFamily="18" charset="0"/>
              <a:cs typeface="Times New Roman" panose="02020603050405020304" pitchFamily="18" charset="0"/>
            </a:endParaRPr>
          </a:p>
        </p:txBody>
      </p:sp>
      <p:sp>
        <p:nvSpPr>
          <p:cNvPr id="2" name="Rectangle 1"/>
          <p:cNvSpPr/>
          <p:nvPr/>
        </p:nvSpPr>
        <p:spPr>
          <a:xfrm>
            <a:off x="-14605" y="1"/>
            <a:ext cx="12192000" cy="70524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C00000"/>
                </a:solidFill>
                <a:latin typeface="Arial" panose="020B0604020202020204" pitchFamily="34" charset="0"/>
                <a:cs typeface="Arial" panose="020B0604020202020204" pitchFamily="34" charset="0"/>
              </a:rPr>
              <a:t>Inversion and Translation</a:t>
            </a:r>
            <a:endParaRPr lang="en-US" sz="2800" b="1" dirty="0">
              <a:solidFill>
                <a:srgbClr val="C00000"/>
              </a:solidFill>
              <a:latin typeface="Arial" panose="020B0604020202020204" pitchFamily="34" charset="0"/>
              <a:cs typeface="Arial" panose="020B0604020202020204" pitchFamily="34" charset="0"/>
            </a:endParaRPr>
          </a:p>
        </p:txBody>
      </p:sp>
      <p:sp>
        <p:nvSpPr>
          <p:cNvPr id="7" name="TextBox 6"/>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11" name="TextBox 10"/>
          <p:cNvSpPr txBox="1"/>
          <p:nvPr/>
        </p:nvSpPr>
        <p:spPr>
          <a:xfrm>
            <a:off x="7901436" y="2854490"/>
            <a:ext cx="1197764" cy="400110"/>
          </a:xfrm>
          <a:prstGeom prst="rect">
            <a:avLst/>
          </a:prstGeom>
          <a:solidFill>
            <a:srgbClr val="C00000"/>
          </a:solidFill>
        </p:spPr>
        <p:txBody>
          <a:bodyPr wrap="none" rtlCol="0">
            <a:spAutoFit/>
          </a:bodyPr>
          <a:lstStyle/>
          <a:p>
            <a:r>
              <a:rPr lang="en-US" sz="2000" dirty="0">
                <a:solidFill>
                  <a:schemeClr val="bg1"/>
                </a:solidFill>
                <a:latin typeface="Arial" panose="020B0604020202020204" pitchFamily="34" charset="0"/>
                <a:cs typeface="Arial" panose="020B0604020202020204" pitchFamily="34" charset="0"/>
              </a:rPr>
              <a:t>Reversal</a:t>
            </a:r>
            <a:endParaRPr lang="en-US" sz="2000" dirty="0">
              <a:solidFill>
                <a:schemeClr val="bg1"/>
              </a:solidFill>
              <a:latin typeface="Arial" panose="020B0604020202020204" pitchFamily="34" charset="0"/>
              <a:cs typeface="Arial" panose="020B0604020202020204" pitchFamily="34" charset="0"/>
            </a:endParaRPr>
          </a:p>
        </p:txBody>
      </p:sp>
      <p:sp>
        <p:nvSpPr>
          <p:cNvPr id="6" name="Rectangle 5"/>
          <p:cNvSpPr/>
          <p:nvPr/>
        </p:nvSpPr>
        <p:spPr>
          <a:xfrm>
            <a:off x="7901622" y="4386041"/>
            <a:ext cx="679133" cy="795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8130172" y="4130085"/>
            <a:ext cx="928321" cy="460375"/>
          </a:xfrm>
          <a:prstGeom prst="rect">
            <a:avLst/>
          </a:prstGeom>
          <a:noFill/>
        </p:spPr>
        <p:txBody>
          <a:bodyPr wrap="square" rtlCol="0">
            <a:spAutoFit/>
          </a:bodyPr>
          <a:lstStyle/>
          <a:p>
            <a:r>
              <a:rPr lang="en-US" altLang="zh-CN" sz="2400" dirty="0">
                <a:highlight>
                  <a:srgbClr val="00FFFF"/>
                </a:highlight>
                <a:latin typeface="Times New Roman" panose="02020603050405020304" pitchFamily="18" charset="0"/>
                <a:cs typeface="Times New Roman" panose="02020603050405020304" pitchFamily="18" charset="0"/>
              </a:rPr>
              <a:t>AFM</a:t>
            </a:r>
            <a:endParaRPr lang="en-US" sz="2400" dirty="0">
              <a:highlight>
                <a:srgbClr val="00FFFF"/>
              </a:highlight>
              <a:latin typeface="Times New Roman" panose="02020603050405020304" pitchFamily="18" charset="0"/>
              <a:cs typeface="Times New Roman" panose="02020603050405020304" pitchFamily="18" charset="0"/>
            </a:endParaRPr>
          </a:p>
        </p:txBody>
      </p:sp>
      <p:sp>
        <p:nvSpPr>
          <p:cNvPr id="13" name="Rectangle 12"/>
          <p:cNvSpPr/>
          <p:nvPr/>
        </p:nvSpPr>
        <p:spPr>
          <a:xfrm>
            <a:off x="6235065" y="5181600"/>
            <a:ext cx="2345690" cy="9711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p:nvPr/>
        </p:nvCxnSpPr>
        <p:spPr>
          <a:xfrm>
            <a:off x="6235065" y="5257800"/>
            <a:ext cx="138493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867400" y="5228668"/>
            <a:ext cx="2286203" cy="400110"/>
          </a:xfrm>
          <a:prstGeom prst="rect">
            <a:avLst/>
          </a:prstGeom>
          <a:noFill/>
        </p:spPr>
        <p:txBody>
          <a:bodyPr wrap="none" rtlCol="0">
            <a:spAutoFit/>
          </a:bodyPr>
          <a:lstStyle/>
          <a:p>
            <a:r>
              <a:rPr lang="en-US" sz="2000" dirty="0">
                <a:latin typeface="Times New Roman" panose="02020603050405020304" pitchFamily="18" charset="0"/>
                <a:cs typeface="Times New Roman" panose="02020603050405020304" pitchFamily="18" charset="0"/>
              </a:rPr>
              <a:t>Primed translation </a:t>
            </a:r>
            <a:r>
              <a:rPr lang="en-US" sz="2000" b="1" i="1" dirty="0">
                <a:latin typeface="Times New Roman" panose="02020603050405020304" pitchFamily="18" charset="0"/>
                <a:cs typeface="Times New Roman" panose="02020603050405020304" pitchFamily="18" charset="0"/>
              </a:rPr>
              <a:t>t</a:t>
            </a:r>
            <a:r>
              <a:rPr lang="en-US" sz="2000" b="1" i="1" dirty="0">
                <a:cs typeface="Times New Roman" panose="02020603050405020304" pitchFamily="18" charset="0"/>
              </a:rPr>
              <a:t>’</a:t>
            </a:r>
            <a:endParaRPr lang="en-US" sz="2000" b="1" i="1" dirty="0">
              <a:cs typeface="Times New Roman" panose="02020603050405020304" pitchFamily="18" charset="0"/>
            </a:endParaRPr>
          </a:p>
        </p:txBody>
      </p:sp>
      <p:pic>
        <p:nvPicPr>
          <p:cNvPr id="20" name="Picture 19"/>
          <p:cNvPicPr>
            <a:picLocks noChangeAspect="1"/>
          </p:cNvPicPr>
          <p:nvPr/>
        </p:nvPicPr>
        <p:blipFill>
          <a:blip r:embed="rId2"/>
          <a:stretch>
            <a:fillRect/>
          </a:stretch>
        </p:blipFill>
        <p:spPr>
          <a:xfrm>
            <a:off x="5956936" y="5508876"/>
            <a:ext cx="1005077" cy="904570"/>
          </a:xfrm>
          <a:prstGeom prst="rect">
            <a:avLst/>
          </a:prstGeom>
        </p:spPr>
      </p:pic>
      <p:pic>
        <p:nvPicPr>
          <p:cNvPr id="22" name="Picture 21"/>
          <p:cNvPicPr>
            <a:picLocks noChangeAspect="1"/>
          </p:cNvPicPr>
          <p:nvPr/>
        </p:nvPicPr>
        <p:blipFill>
          <a:blip r:embed="rId3"/>
          <a:stretch>
            <a:fillRect/>
          </a:stretch>
        </p:blipFill>
        <p:spPr>
          <a:xfrm>
            <a:off x="7110474" y="5555490"/>
            <a:ext cx="1016002" cy="843798"/>
          </a:xfrm>
          <a:prstGeom prst="rect">
            <a:avLst/>
          </a:prstGeom>
        </p:spPr>
      </p:pic>
      <p:sp>
        <p:nvSpPr>
          <p:cNvPr id="23" name="TextBox 22"/>
          <p:cNvSpPr txBox="1"/>
          <p:nvPr/>
        </p:nvSpPr>
        <p:spPr>
          <a:xfrm>
            <a:off x="7772400" y="4665147"/>
            <a:ext cx="1197764" cy="400110"/>
          </a:xfrm>
          <a:prstGeom prst="rect">
            <a:avLst/>
          </a:prstGeom>
          <a:solidFill>
            <a:srgbClr val="C00000"/>
          </a:solidFill>
        </p:spPr>
        <p:txBody>
          <a:bodyPr wrap="none" rtlCol="0">
            <a:spAutoFit/>
          </a:bodyPr>
          <a:lstStyle/>
          <a:p>
            <a:r>
              <a:rPr lang="en-US" sz="2000" dirty="0">
                <a:solidFill>
                  <a:schemeClr val="bg1"/>
                </a:solidFill>
                <a:latin typeface="Arial" panose="020B0604020202020204" pitchFamily="34" charset="0"/>
                <a:cs typeface="Arial" panose="020B0604020202020204" pitchFamily="34" charset="0"/>
              </a:rPr>
              <a:t>Reversal</a:t>
            </a:r>
            <a:endParaRPr lang="en-US" sz="2000" dirty="0">
              <a:solidFill>
                <a:schemeClr val="bg1"/>
              </a:solidFill>
              <a:latin typeface="Arial" panose="020B0604020202020204" pitchFamily="34" charset="0"/>
              <a:cs typeface="Arial" panose="020B0604020202020204" pitchFamily="34" charset="0"/>
            </a:endParaRPr>
          </a:p>
        </p:txBody>
      </p:sp>
      <p:pic>
        <p:nvPicPr>
          <p:cNvPr id="24" name="Picture 23"/>
          <p:cNvPicPr>
            <a:picLocks noChangeAspect="1"/>
          </p:cNvPicPr>
          <p:nvPr/>
        </p:nvPicPr>
        <p:blipFill>
          <a:blip r:embed="rId2"/>
          <a:stretch>
            <a:fillRect/>
          </a:stretch>
        </p:blipFill>
        <p:spPr>
          <a:xfrm>
            <a:off x="3993961" y="5524301"/>
            <a:ext cx="1005077" cy="904569"/>
          </a:xfrm>
          <a:prstGeom prst="rect">
            <a:avLst/>
          </a:prstGeom>
        </p:spPr>
      </p:pic>
      <p:pic>
        <p:nvPicPr>
          <p:cNvPr id="25" name="Picture 24"/>
          <p:cNvPicPr>
            <a:picLocks noChangeAspect="1"/>
          </p:cNvPicPr>
          <p:nvPr/>
        </p:nvPicPr>
        <p:blipFill>
          <a:blip r:embed="rId2"/>
          <a:stretch>
            <a:fillRect/>
          </a:stretch>
        </p:blipFill>
        <p:spPr>
          <a:xfrm>
            <a:off x="3432021" y="2101949"/>
            <a:ext cx="1156401" cy="1040761"/>
          </a:xfrm>
          <a:prstGeom prst="rect">
            <a:avLst/>
          </a:prstGeom>
        </p:spPr>
      </p:pic>
      <p:pic>
        <p:nvPicPr>
          <p:cNvPr id="26" name="Picture 25"/>
          <p:cNvPicPr>
            <a:picLocks noChangeAspect="1"/>
          </p:cNvPicPr>
          <p:nvPr/>
        </p:nvPicPr>
        <p:blipFill>
          <a:blip r:embed="rId3"/>
          <a:stretch>
            <a:fillRect/>
          </a:stretch>
        </p:blipFill>
        <p:spPr>
          <a:xfrm>
            <a:off x="7564753" y="1908618"/>
            <a:ext cx="1016002" cy="843798"/>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96086" y="1340768"/>
            <a:ext cx="7999827" cy="4807138"/>
          </a:xfrm>
          <a:prstGeom prst="rect">
            <a:avLst/>
          </a:prstGeom>
        </p:spPr>
      </p:pic>
      <p:sp>
        <p:nvSpPr>
          <p:cNvPr id="3" name="Rectangle 2"/>
          <p:cNvSpPr/>
          <p:nvPr/>
        </p:nvSpPr>
        <p:spPr>
          <a:xfrm>
            <a:off x="2783632" y="5157192"/>
            <a:ext cx="115212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endParaRPr lang="en-US" dirty="0"/>
          </a:p>
        </p:txBody>
      </p:sp>
      <p:sp>
        <p:nvSpPr>
          <p:cNvPr id="6" name="TextBox 5"/>
          <p:cNvSpPr txBox="1"/>
          <p:nvPr/>
        </p:nvSpPr>
        <p:spPr>
          <a:xfrm>
            <a:off x="2783632" y="5129825"/>
            <a:ext cx="919480" cy="429895"/>
          </a:xfrm>
          <a:prstGeom prst="rect">
            <a:avLst/>
          </a:prstGeom>
          <a:noFill/>
        </p:spPr>
        <p:txBody>
          <a:bodyPr wrap="none" rtlCol="0">
            <a:spAutoFit/>
          </a:bodyPr>
          <a:lstStyle/>
          <a:p>
            <a:r>
              <a:rPr lang="en-US" sz="2200" i="1" dirty="0">
                <a:latin typeface="Times New Roman" panose="02020603050405020304" pitchFamily="18" charset="0"/>
                <a:cs typeface="Times New Roman" panose="02020603050405020304" pitchFamily="18" charset="0"/>
              </a:rPr>
              <a:t>at axis</a:t>
            </a:r>
            <a:endParaRPr lang="en-US" sz="2200" i="1" dirty="0">
              <a:latin typeface="Times New Roman" panose="02020603050405020304" pitchFamily="18" charset="0"/>
              <a:cs typeface="Times New Roman" panose="02020603050405020304" pitchFamily="18" charset="0"/>
            </a:endParaRPr>
          </a:p>
        </p:txBody>
      </p:sp>
      <p:sp>
        <p:nvSpPr>
          <p:cNvPr id="7" name="Rectangle 6"/>
          <p:cNvSpPr/>
          <p:nvPr/>
        </p:nvSpPr>
        <p:spPr>
          <a:xfrm>
            <a:off x="9048328" y="5040543"/>
            <a:ext cx="115212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endParaRPr lang="en-US" dirty="0"/>
          </a:p>
        </p:txBody>
      </p:sp>
      <p:sp>
        <p:nvSpPr>
          <p:cNvPr id="8" name="TextBox 7"/>
          <p:cNvSpPr txBox="1"/>
          <p:nvPr/>
        </p:nvSpPr>
        <p:spPr>
          <a:xfrm>
            <a:off x="8995946" y="5040543"/>
            <a:ext cx="919480" cy="429895"/>
          </a:xfrm>
          <a:prstGeom prst="rect">
            <a:avLst/>
          </a:prstGeom>
          <a:noFill/>
        </p:spPr>
        <p:txBody>
          <a:bodyPr wrap="none" rtlCol="0">
            <a:spAutoFit/>
          </a:bodyPr>
          <a:lstStyle/>
          <a:p>
            <a:r>
              <a:rPr lang="en-US" sz="2200" i="1" dirty="0">
                <a:latin typeface="Times New Roman" panose="02020603050405020304" pitchFamily="18" charset="0"/>
                <a:cs typeface="Times New Roman" panose="02020603050405020304" pitchFamily="18" charset="0"/>
              </a:rPr>
              <a:t>at axis</a:t>
            </a:r>
            <a:endParaRPr lang="en-US" sz="2200" i="1" dirty="0">
              <a:latin typeface="Times New Roman" panose="02020603050405020304" pitchFamily="18" charset="0"/>
              <a:cs typeface="Times New Roman" panose="02020603050405020304" pitchFamily="18" charset="0"/>
            </a:endParaRPr>
          </a:p>
        </p:txBody>
      </p:sp>
      <p:sp>
        <p:nvSpPr>
          <p:cNvPr id="9" name="Rectangle 8"/>
          <p:cNvSpPr/>
          <p:nvPr/>
        </p:nvSpPr>
        <p:spPr>
          <a:xfrm>
            <a:off x="8256241" y="5040543"/>
            <a:ext cx="1720545" cy="6927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016075" y="5129825"/>
            <a:ext cx="1720545" cy="6927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1"/>
            <a:ext cx="12192000" cy="83819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00000"/>
                </a:solidFill>
                <a:latin typeface="Arial" panose="020B0604020202020204" pitchFamily="34" charset="0"/>
                <a:cs typeface="Arial" panose="020B0604020202020204" pitchFamily="34" charset="0"/>
              </a:rPr>
              <a:t>Two-fold Axis</a:t>
            </a: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13" name="TextBox 12"/>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4" name="TextBox 3"/>
          <p:cNvSpPr txBox="1"/>
          <p:nvPr/>
        </p:nvSpPr>
        <p:spPr>
          <a:xfrm>
            <a:off x="6235422" y="1241973"/>
            <a:ext cx="4131259" cy="446276"/>
          </a:xfrm>
          <a:prstGeom prst="rect">
            <a:avLst/>
          </a:prstGeom>
          <a:solidFill>
            <a:schemeClr val="bg1"/>
          </a:solidFill>
        </p:spPr>
        <p:txBody>
          <a:bodyPr wrap="none" rtlCol="0">
            <a:spAutoFit/>
          </a:bodyPr>
          <a:lstStyle/>
          <a:p>
            <a:r>
              <a:rPr lang="en-US" sz="2300" dirty="0">
                <a:latin typeface="Times New Roman" panose="02020603050405020304" pitchFamily="18" charset="0"/>
                <a:cs typeface="Times New Roman" panose="02020603050405020304" pitchFamily="18" charset="0"/>
              </a:rPr>
              <a:t>Primed twofold rotation axis </a:t>
            </a:r>
            <a:r>
              <a:rPr lang="en-US" sz="2300" b="1" dirty="0">
                <a:latin typeface="Times New Roman" panose="02020603050405020304" pitchFamily="18" charset="0"/>
                <a:cs typeface="Times New Roman" panose="02020603050405020304" pitchFamily="18" charset="0"/>
              </a:rPr>
              <a:t>–</a:t>
            </a:r>
            <a:r>
              <a:rPr lang="en-US" sz="2300" dirty="0">
                <a:latin typeface="Times New Roman" panose="02020603050405020304" pitchFamily="18" charset="0"/>
                <a:cs typeface="Times New Roman" panose="02020603050405020304" pitchFamily="18" charset="0"/>
              </a:rPr>
              <a:t> 2</a:t>
            </a:r>
            <a:r>
              <a:rPr lang="en-US" sz="2300" dirty="0">
                <a:cs typeface="Times New Roman" panose="02020603050405020304" pitchFamily="18" charset="0"/>
              </a:rPr>
              <a:t>’</a:t>
            </a:r>
            <a:endParaRPr lang="en-US" sz="2300" dirty="0">
              <a:cs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1462" y="990600"/>
            <a:ext cx="6495801" cy="5616624"/>
          </a:xfrm>
          <a:prstGeom prst="rect">
            <a:avLst/>
          </a:prstGeom>
        </p:spPr>
      </p:pic>
      <p:sp>
        <p:nvSpPr>
          <p:cNvPr id="5" name="TextBox 4"/>
          <p:cNvSpPr txBox="1"/>
          <p:nvPr/>
        </p:nvSpPr>
        <p:spPr>
          <a:xfrm>
            <a:off x="1702653" y="1055529"/>
            <a:ext cx="298450" cy="368300"/>
          </a:xfrm>
          <a:prstGeom prst="rect">
            <a:avLst/>
          </a:prstGeom>
          <a:noFill/>
        </p:spPr>
        <p:txBody>
          <a:bodyPr wrap="none" rtlCol="0">
            <a:spAutoFit/>
          </a:bodyPr>
          <a:lstStyle/>
          <a:p>
            <a:r>
              <a:rPr lang="en-US" dirty="0">
                <a:solidFill>
                  <a:srgbClr val="FF00FF"/>
                </a:solidFill>
              </a:rPr>
              <a:t>1</a:t>
            </a:r>
            <a:endParaRPr lang="en-US" dirty="0">
              <a:solidFill>
                <a:srgbClr val="FF00FF"/>
              </a:solidFill>
            </a:endParaRPr>
          </a:p>
        </p:txBody>
      </p:sp>
      <p:sp>
        <p:nvSpPr>
          <p:cNvPr id="8" name="TextBox 7"/>
          <p:cNvSpPr txBox="1"/>
          <p:nvPr/>
        </p:nvSpPr>
        <p:spPr>
          <a:xfrm>
            <a:off x="1905000" y="1993900"/>
            <a:ext cx="298450" cy="368300"/>
          </a:xfrm>
          <a:prstGeom prst="rect">
            <a:avLst/>
          </a:prstGeom>
          <a:noFill/>
        </p:spPr>
        <p:txBody>
          <a:bodyPr wrap="none" rtlCol="0">
            <a:spAutoFit/>
          </a:bodyPr>
          <a:lstStyle/>
          <a:p>
            <a:r>
              <a:rPr lang="en-US" dirty="0">
                <a:solidFill>
                  <a:srgbClr val="FF00FF"/>
                </a:solidFill>
              </a:rPr>
              <a:t>2</a:t>
            </a:r>
            <a:endParaRPr lang="en-US" dirty="0">
              <a:solidFill>
                <a:srgbClr val="FF00FF"/>
              </a:solidFill>
            </a:endParaRPr>
          </a:p>
        </p:txBody>
      </p:sp>
      <p:sp>
        <p:nvSpPr>
          <p:cNvPr id="9" name="TextBox 8"/>
          <p:cNvSpPr txBox="1"/>
          <p:nvPr/>
        </p:nvSpPr>
        <p:spPr>
          <a:xfrm>
            <a:off x="2673350" y="1993900"/>
            <a:ext cx="298450" cy="368300"/>
          </a:xfrm>
          <a:prstGeom prst="rect">
            <a:avLst/>
          </a:prstGeom>
          <a:noFill/>
        </p:spPr>
        <p:txBody>
          <a:bodyPr wrap="none" rtlCol="0">
            <a:spAutoFit/>
          </a:bodyPr>
          <a:lstStyle/>
          <a:p>
            <a:r>
              <a:rPr lang="en-US" dirty="0">
                <a:solidFill>
                  <a:srgbClr val="FF00FF"/>
                </a:solidFill>
              </a:rPr>
              <a:t>3</a:t>
            </a:r>
            <a:endParaRPr lang="en-US" dirty="0">
              <a:solidFill>
                <a:srgbClr val="FF00FF"/>
              </a:solidFill>
            </a:endParaRPr>
          </a:p>
        </p:txBody>
      </p:sp>
      <p:sp>
        <p:nvSpPr>
          <p:cNvPr id="11" name="TextBox 10"/>
          <p:cNvSpPr txBox="1"/>
          <p:nvPr/>
        </p:nvSpPr>
        <p:spPr>
          <a:xfrm>
            <a:off x="2904435" y="1126371"/>
            <a:ext cx="298450" cy="368300"/>
          </a:xfrm>
          <a:prstGeom prst="rect">
            <a:avLst/>
          </a:prstGeom>
          <a:noFill/>
        </p:spPr>
        <p:txBody>
          <a:bodyPr wrap="none" rtlCol="0">
            <a:spAutoFit/>
          </a:bodyPr>
          <a:lstStyle/>
          <a:p>
            <a:r>
              <a:rPr lang="en-US" dirty="0">
                <a:solidFill>
                  <a:srgbClr val="FF00FF"/>
                </a:solidFill>
              </a:rPr>
              <a:t>4</a:t>
            </a:r>
            <a:endParaRPr lang="en-US" dirty="0">
              <a:solidFill>
                <a:srgbClr val="FF00FF"/>
              </a:solidFill>
            </a:endParaRPr>
          </a:p>
        </p:txBody>
      </p:sp>
      <p:sp>
        <p:nvSpPr>
          <p:cNvPr id="12" name="TextBox 11"/>
          <p:cNvSpPr txBox="1"/>
          <p:nvPr/>
        </p:nvSpPr>
        <p:spPr>
          <a:xfrm>
            <a:off x="4230553" y="1055529"/>
            <a:ext cx="298450" cy="368300"/>
          </a:xfrm>
          <a:prstGeom prst="rect">
            <a:avLst/>
          </a:prstGeom>
          <a:noFill/>
        </p:spPr>
        <p:txBody>
          <a:bodyPr wrap="none" rtlCol="0">
            <a:spAutoFit/>
          </a:bodyPr>
          <a:lstStyle/>
          <a:p>
            <a:r>
              <a:rPr lang="en-US" dirty="0">
                <a:solidFill>
                  <a:srgbClr val="FF00FF"/>
                </a:solidFill>
              </a:rPr>
              <a:t>1</a:t>
            </a:r>
            <a:endParaRPr lang="en-US" dirty="0">
              <a:solidFill>
                <a:srgbClr val="FF00FF"/>
              </a:solidFill>
            </a:endParaRPr>
          </a:p>
        </p:txBody>
      </p:sp>
      <p:sp>
        <p:nvSpPr>
          <p:cNvPr id="13" name="TextBox 12"/>
          <p:cNvSpPr txBox="1"/>
          <p:nvPr/>
        </p:nvSpPr>
        <p:spPr>
          <a:xfrm>
            <a:off x="4419600" y="1993900"/>
            <a:ext cx="298450" cy="368300"/>
          </a:xfrm>
          <a:prstGeom prst="rect">
            <a:avLst/>
          </a:prstGeom>
          <a:noFill/>
        </p:spPr>
        <p:txBody>
          <a:bodyPr wrap="none" rtlCol="0">
            <a:spAutoFit/>
          </a:bodyPr>
          <a:lstStyle/>
          <a:p>
            <a:r>
              <a:rPr lang="en-US" dirty="0">
                <a:solidFill>
                  <a:srgbClr val="FF00FF"/>
                </a:solidFill>
              </a:rPr>
              <a:t>2</a:t>
            </a:r>
            <a:endParaRPr lang="en-US" dirty="0">
              <a:solidFill>
                <a:srgbClr val="FF00FF"/>
              </a:solidFill>
            </a:endParaRPr>
          </a:p>
        </p:txBody>
      </p:sp>
      <p:sp>
        <p:nvSpPr>
          <p:cNvPr id="14" name="TextBox 13"/>
          <p:cNvSpPr txBox="1"/>
          <p:nvPr/>
        </p:nvSpPr>
        <p:spPr>
          <a:xfrm>
            <a:off x="5187950" y="1993900"/>
            <a:ext cx="298450" cy="368300"/>
          </a:xfrm>
          <a:prstGeom prst="rect">
            <a:avLst/>
          </a:prstGeom>
          <a:noFill/>
        </p:spPr>
        <p:txBody>
          <a:bodyPr wrap="none" rtlCol="0">
            <a:spAutoFit/>
          </a:bodyPr>
          <a:lstStyle/>
          <a:p>
            <a:r>
              <a:rPr lang="en-US" dirty="0">
                <a:solidFill>
                  <a:srgbClr val="FF00FF"/>
                </a:solidFill>
              </a:rPr>
              <a:t>3</a:t>
            </a:r>
            <a:endParaRPr lang="en-US" dirty="0">
              <a:solidFill>
                <a:srgbClr val="FF00FF"/>
              </a:solidFill>
            </a:endParaRPr>
          </a:p>
        </p:txBody>
      </p:sp>
      <p:sp>
        <p:nvSpPr>
          <p:cNvPr id="15" name="TextBox 14"/>
          <p:cNvSpPr txBox="1"/>
          <p:nvPr/>
        </p:nvSpPr>
        <p:spPr>
          <a:xfrm>
            <a:off x="5486400" y="1093972"/>
            <a:ext cx="228600" cy="368300"/>
          </a:xfrm>
          <a:prstGeom prst="rect">
            <a:avLst/>
          </a:prstGeom>
          <a:noFill/>
        </p:spPr>
        <p:txBody>
          <a:bodyPr wrap="square" rtlCol="0">
            <a:spAutoFit/>
          </a:bodyPr>
          <a:lstStyle/>
          <a:p>
            <a:r>
              <a:rPr lang="en-US" dirty="0">
                <a:solidFill>
                  <a:srgbClr val="FF00FF"/>
                </a:solidFill>
              </a:rPr>
              <a:t>4</a:t>
            </a:r>
            <a:endParaRPr lang="en-US" dirty="0">
              <a:solidFill>
                <a:srgbClr val="FF00FF"/>
              </a:solidFill>
            </a:endParaRPr>
          </a:p>
        </p:txBody>
      </p:sp>
      <p:sp>
        <p:nvSpPr>
          <p:cNvPr id="2" name="文本框 1"/>
          <p:cNvSpPr txBox="1"/>
          <p:nvPr/>
        </p:nvSpPr>
        <p:spPr>
          <a:xfrm>
            <a:off x="7270750" y="1141730"/>
            <a:ext cx="4648200" cy="4401205"/>
          </a:xfrm>
          <a:prstGeom prst="rect">
            <a:avLst/>
          </a:prstGeom>
          <a:noFill/>
        </p:spPr>
        <p:txBody>
          <a:bodyPr wrap="square" rtlCol="0">
            <a:spAutoFit/>
          </a:bodyPr>
          <a:lstStyle/>
          <a:p>
            <a:r>
              <a:rPr lang="en-US" altLang="zh-CN" sz="2000" dirty="0">
                <a:latin typeface="Times New Roman" panose="02020603050405020304" pitchFamily="18" charset="0"/>
                <a:cs typeface="Times New Roman" panose="02020603050405020304" pitchFamily="18" charset="0"/>
              </a:rPr>
              <a:t>* If a magnetic moment </a:t>
            </a:r>
            <a:r>
              <a:rPr lang="en-US" altLang="zh-CN" sz="2000" dirty="0">
                <a:solidFill>
                  <a:srgbClr val="00B0F0"/>
                </a:solidFill>
                <a:latin typeface="Times New Roman" panose="02020603050405020304" pitchFamily="18" charset="0"/>
                <a:cs typeface="Times New Roman" panose="02020603050405020304" pitchFamily="18" charset="0"/>
              </a:rPr>
              <a:t>parallels</a:t>
            </a:r>
            <a:r>
              <a:rPr lang="en-US" altLang="zh-CN" sz="2000" dirty="0">
                <a:latin typeface="Times New Roman" panose="02020603050405020304" pitchFamily="18" charset="0"/>
                <a:cs typeface="Times New Roman" panose="02020603050405020304" pitchFamily="18" charset="0"/>
              </a:rPr>
              <a:t> to a four-fold axis, </a:t>
            </a:r>
            <a:r>
              <a:rPr lang="en-US" altLang="zh-CN" sz="2000" dirty="0">
                <a:solidFill>
                  <a:srgbClr val="A110B0"/>
                </a:solidFill>
                <a:latin typeface="Times New Roman" panose="02020603050405020304" pitchFamily="18" charset="0"/>
                <a:cs typeface="Times New Roman" panose="02020603050405020304" pitchFamily="18" charset="0"/>
                <a:sym typeface="+mn-ea"/>
              </a:rPr>
              <a:t>ferromagnetic </a:t>
            </a:r>
            <a:r>
              <a:rPr lang="en-US" altLang="zh-CN" sz="2000" dirty="0">
                <a:latin typeface="Times New Roman" panose="02020603050405020304" pitchFamily="18" charset="0"/>
                <a:cs typeface="Times New Roman" panose="02020603050405020304" pitchFamily="18" charset="0"/>
              </a:rPr>
              <a:t>is formed through the </a:t>
            </a:r>
            <a:r>
              <a:rPr lang="en-US" altLang="zh-CN" sz="2000" dirty="0">
                <a:latin typeface="Times New Roman" panose="02020603050405020304" pitchFamily="18" charset="0"/>
                <a:cs typeface="Times New Roman" panose="02020603050405020304" pitchFamily="18" charset="0"/>
                <a:sym typeface="+mn-ea"/>
              </a:rPr>
              <a:t>four-fold</a:t>
            </a:r>
            <a:r>
              <a:rPr lang="en-US" altLang="zh-CN" sz="2000" dirty="0">
                <a:latin typeface="Times New Roman" panose="02020603050405020304" pitchFamily="18" charset="0"/>
                <a:cs typeface="Times New Roman" panose="02020603050405020304" pitchFamily="18" charset="0"/>
              </a:rPr>
              <a:t> axis operation. </a:t>
            </a:r>
            <a:endParaRPr lang="en-US" altLang="zh-CN" sz="2000" dirty="0">
              <a:latin typeface="Times New Roman" panose="02020603050405020304" pitchFamily="18" charset="0"/>
              <a:cs typeface="Times New Roman" panose="02020603050405020304" pitchFamily="18" charset="0"/>
            </a:endParaRPr>
          </a:p>
          <a:p>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 While the moment is </a:t>
            </a:r>
            <a:r>
              <a:rPr lang="en-US" altLang="zh-CN" sz="2000" dirty="0">
                <a:solidFill>
                  <a:srgbClr val="00B0F0"/>
                </a:solidFill>
                <a:latin typeface="Times New Roman" panose="02020603050405020304" pitchFamily="18" charset="0"/>
                <a:cs typeface="Times New Roman" panose="02020603050405020304" pitchFamily="18" charset="0"/>
                <a:sym typeface="+mn-ea"/>
              </a:rPr>
              <a:t>perpendicular</a:t>
            </a:r>
            <a:r>
              <a:rPr lang="en-US" altLang="zh-CN" sz="2000" dirty="0">
                <a:latin typeface="Times New Roman" panose="02020603050405020304" pitchFamily="18" charset="0"/>
                <a:cs typeface="Times New Roman" panose="02020603050405020304" pitchFamily="18" charset="0"/>
              </a:rPr>
              <a:t> to the </a:t>
            </a:r>
            <a:r>
              <a:rPr lang="en-US" altLang="zh-CN" sz="2000" dirty="0">
                <a:latin typeface="Times New Roman" panose="02020603050405020304" pitchFamily="18" charset="0"/>
                <a:cs typeface="Times New Roman" panose="02020603050405020304" pitchFamily="18" charset="0"/>
                <a:sym typeface="+mn-ea"/>
              </a:rPr>
              <a:t>four-fold</a:t>
            </a:r>
            <a:r>
              <a:rPr lang="en-US" altLang="zh-CN" sz="2000" dirty="0">
                <a:latin typeface="Times New Roman" panose="02020603050405020304" pitchFamily="18" charset="0"/>
                <a:cs typeface="Times New Roman" panose="02020603050405020304" pitchFamily="18" charset="0"/>
              </a:rPr>
              <a:t> axis, </a:t>
            </a:r>
            <a:r>
              <a:rPr lang="en-US" altLang="zh-CN" sz="2000" dirty="0">
                <a:solidFill>
                  <a:srgbClr val="A110B0"/>
                </a:solidFill>
                <a:latin typeface="Times New Roman" panose="02020603050405020304" pitchFamily="18" charset="0"/>
                <a:cs typeface="Times New Roman" panose="02020603050405020304" pitchFamily="18" charset="0"/>
                <a:sym typeface="+mn-ea"/>
              </a:rPr>
              <a:t>antiferromagnetic </a:t>
            </a:r>
            <a:r>
              <a:rPr lang="en-US" altLang="zh-CN" sz="2000" dirty="0">
                <a:latin typeface="Times New Roman" panose="02020603050405020304" pitchFamily="18" charset="0"/>
                <a:cs typeface="Times New Roman" panose="02020603050405020304" pitchFamily="18" charset="0"/>
              </a:rPr>
              <a:t>is formed .</a:t>
            </a:r>
            <a:endParaRPr lang="en-US" altLang="zh-CN" sz="2000" dirty="0">
              <a:latin typeface="Times New Roman" panose="02020603050405020304" pitchFamily="18" charset="0"/>
              <a:cs typeface="Times New Roman" panose="02020603050405020304" pitchFamily="18" charset="0"/>
            </a:endParaRPr>
          </a:p>
          <a:p>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 If the moment forms an angle with the </a:t>
            </a:r>
            <a:r>
              <a:rPr lang="en-US" altLang="zh-CN" sz="2000" dirty="0">
                <a:latin typeface="Times New Roman" panose="02020603050405020304" pitchFamily="18" charset="0"/>
                <a:cs typeface="Times New Roman" panose="02020603050405020304" pitchFamily="18" charset="0"/>
                <a:sym typeface="+mn-ea"/>
              </a:rPr>
              <a:t>four-fold axis, </a:t>
            </a:r>
            <a:r>
              <a:rPr lang="en-US" altLang="zh-CN" sz="2000" dirty="0">
                <a:solidFill>
                  <a:srgbClr val="A110B0"/>
                </a:solidFill>
                <a:latin typeface="Times New Roman" panose="02020603050405020304" pitchFamily="18" charset="0"/>
                <a:cs typeface="Times New Roman" panose="02020603050405020304" pitchFamily="18" charset="0"/>
                <a:sym typeface="+mn-ea"/>
              </a:rPr>
              <a:t>canting magnetic</a:t>
            </a:r>
            <a:r>
              <a:rPr lang="en-US" altLang="zh-CN" sz="2000" dirty="0">
                <a:latin typeface="Times New Roman" panose="02020603050405020304" pitchFamily="18" charset="0"/>
                <a:cs typeface="Times New Roman" panose="02020603050405020304" pitchFamily="18" charset="0"/>
                <a:sym typeface="+mn-ea"/>
              </a:rPr>
              <a:t> is formed.</a:t>
            </a:r>
            <a:r>
              <a:rPr lang="en-US" altLang="zh-CN"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a:p>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sym typeface="+mn-ea"/>
              </a:rPr>
              <a:t>* If a magnetic atom is </a:t>
            </a:r>
            <a:r>
              <a:rPr lang="en-US" altLang="zh-CN" sz="2000" dirty="0">
                <a:solidFill>
                  <a:srgbClr val="00B0F0"/>
                </a:solidFill>
                <a:latin typeface="Times New Roman" panose="02020603050405020304" pitchFamily="18" charset="0"/>
                <a:cs typeface="Times New Roman" panose="02020603050405020304" pitchFamily="18" charset="0"/>
                <a:sym typeface="+mn-ea"/>
              </a:rPr>
              <a:t>on</a:t>
            </a:r>
            <a:r>
              <a:rPr lang="en-US" altLang="zh-CN" sz="2000" dirty="0">
                <a:latin typeface="Times New Roman" panose="02020603050405020304" pitchFamily="18" charset="0"/>
                <a:cs typeface="Times New Roman" panose="02020603050405020304" pitchFamily="18" charset="0"/>
                <a:sym typeface="+mn-ea"/>
              </a:rPr>
              <a:t> a four-fold axis and the magnetic moment is </a:t>
            </a:r>
            <a:r>
              <a:rPr lang="en-US" altLang="zh-CN" sz="2000" dirty="0">
                <a:solidFill>
                  <a:srgbClr val="00B0F0"/>
                </a:solidFill>
                <a:latin typeface="Times New Roman" panose="02020603050405020304" pitchFamily="18" charset="0"/>
                <a:cs typeface="Times New Roman" panose="02020603050405020304" pitchFamily="18" charset="0"/>
                <a:sym typeface="+mn-ea"/>
              </a:rPr>
              <a:t>perpendicular</a:t>
            </a:r>
            <a:r>
              <a:rPr lang="en-US" altLang="zh-CN" sz="2000" dirty="0">
                <a:latin typeface="Times New Roman" panose="02020603050405020304" pitchFamily="18" charset="0"/>
                <a:cs typeface="Times New Roman" panose="02020603050405020304" pitchFamily="18" charset="0"/>
                <a:sym typeface="+mn-ea"/>
              </a:rPr>
              <a:t> to the four-fold axis, the moment will be </a:t>
            </a:r>
            <a:r>
              <a:rPr lang="en-US" altLang="zh-CN" sz="2000" dirty="0">
                <a:solidFill>
                  <a:srgbClr val="A110B0"/>
                </a:solidFill>
                <a:latin typeface="Times New Roman" panose="02020603050405020304" pitchFamily="18" charset="0"/>
                <a:cs typeface="Times New Roman" panose="02020603050405020304" pitchFamily="18" charset="0"/>
                <a:sym typeface="+mn-ea"/>
              </a:rPr>
              <a:t>zero</a:t>
            </a:r>
            <a:r>
              <a:rPr lang="en-US" altLang="zh-CN" sz="2000" dirty="0">
                <a:latin typeface="Times New Roman" panose="02020603050405020304" pitchFamily="18" charset="0"/>
                <a:cs typeface="Times New Roman" panose="02020603050405020304" pitchFamily="18" charset="0"/>
                <a:sym typeface="+mn-ea"/>
              </a:rPr>
              <a:t>.</a:t>
            </a:r>
            <a:endParaRPr lang="en-US" altLang="zh-CN" sz="2000" dirty="0">
              <a:latin typeface="Times New Roman" panose="02020603050405020304" pitchFamily="18" charset="0"/>
              <a:cs typeface="Times New Roman" panose="02020603050405020304" pitchFamily="18" charset="0"/>
            </a:endParaRPr>
          </a:p>
        </p:txBody>
      </p:sp>
      <p:sp>
        <p:nvSpPr>
          <p:cNvPr id="3" name="Rectangle 2"/>
          <p:cNvSpPr/>
          <p:nvPr/>
        </p:nvSpPr>
        <p:spPr>
          <a:xfrm>
            <a:off x="0" y="1"/>
            <a:ext cx="12192000" cy="867543"/>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C00000"/>
                </a:solidFill>
                <a:latin typeface="Arial" panose="020B0604020202020204" pitchFamily="34" charset="0"/>
                <a:cs typeface="Arial" panose="020B0604020202020204" pitchFamily="34" charset="0"/>
              </a:rPr>
              <a:t>Four-fold and primed four-fold Axis</a:t>
            </a:r>
            <a:endParaRPr lang="en-US" sz="3200" b="1" dirty="0">
              <a:solidFill>
                <a:srgbClr val="C00000"/>
              </a:solidFill>
              <a:latin typeface="Arial" panose="020B0604020202020204" pitchFamily="34" charset="0"/>
              <a:cs typeface="Arial" panose="020B0604020202020204" pitchFamily="34" charset="0"/>
            </a:endParaRPr>
          </a:p>
        </p:txBody>
      </p:sp>
      <p:sp>
        <p:nvSpPr>
          <p:cNvPr id="4" name="TextBox 3"/>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1708" y="810260"/>
            <a:ext cx="4610537" cy="5776209"/>
          </a:xfrm>
          <a:prstGeom prst="rect">
            <a:avLst/>
          </a:prstGeom>
        </p:spPr>
      </p:pic>
      <p:sp>
        <p:nvSpPr>
          <p:cNvPr id="7" name="TextBox 6"/>
          <p:cNvSpPr txBox="1"/>
          <p:nvPr/>
        </p:nvSpPr>
        <p:spPr>
          <a:xfrm>
            <a:off x="1215008" y="782513"/>
            <a:ext cx="287544" cy="368300"/>
          </a:xfrm>
          <a:prstGeom prst="rect">
            <a:avLst/>
          </a:prstGeom>
          <a:noFill/>
        </p:spPr>
        <p:txBody>
          <a:bodyPr wrap="square" rtlCol="0">
            <a:spAutoFit/>
          </a:bodyPr>
          <a:lstStyle/>
          <a:p>
            <a:r>
              <a:rPr lang="en-US" dirty="0">
                <a:solidFill>
                  <a:srgbClr val="FF00FF"/>
                </a:solidFill>
              </a:rPr>
              <a:t>1</a:t>
            </a:r>
            <a:endParaRPr lang="en-US" dirty="0">
              <a:solidFill>
                <a:srgbClr val="FF00FF"/>
              </a:solidFill>
            </a:endParaRPr>
          </a:p>
        </p:txBody>
      </p:sp>
      <p:sp>
        <p:nvSpPr>
          <p:cNvPr id="8" name="TextBox 7"/>
          <p:cNvSpPr txBox="1"/>
          <p:nvPr/>
        </p:nvSpPr>
        <p:spPr>
          <a:xfrm>
            <a:off x="2564010" y="1917700"/>
            <a:ext cx="295521" cy="368300"/>
          </a:xfrm>
          <a:prstGeom prst="rect">
            <a:avLst/>
          </a:prstGeom>
          <a:noFill/>
        </p:spPr>
        <p:txBody>
          <a:bodyPr wrap="square" rtlCol="0">
            <a:spAutoFit/>
          </a:bodyPr>
          <a:lstStyle/>
          <a:p>
            <a:r>
              <a:rPr lang="en-US" dirty="0">
                <a:solidFill>
                  <a:srgbClr val="FF00FF"/>
                </a:solidFill>
              </a:rPr>
              <a:t>2</a:t>
            </a:r>
            <a:endParaRPr lang="en-US" dirty="0">
              <a:solidFill>
                <a:srgbClr val="FF00FF"/>
              </a:solidFill>
            </a:endParaRPr>
          </a:p>
        </p:txBody>
      </p:sp>
      <p:sp>
        <p:nvSpPr>
          <p:cNvPr id="9" name="TextBox 8"/>
          <p:cNvSpPr txBox="1"/>
          <p:nvPr/>
        </p:nvSpPr>
        <p:spPr>
          <a:xfrm>
            <a:off x="2204458" y="1070545"/>
            <a:ext cx="287544" cy="368300"/>
          </a:xfrm>
          <a:prstGeom prst="rect">
            <a:avLst/>
          </a:prstGeom>
          <a:noFill/>
        </p:spPr>
        <p:txBody>
          <a:bodyPr wrap="square" rtlCol="0">
            <a:spAutoFit/>
          </a:bodyPr>
          <a:lstStyle/>
          <a:p>
            <a:r>
              <a:rPr lang="en-US" dirty="0">
                <a:solidFill>
                  <a:srgbClr val="FF00FF"/>
                </a:solidFill>
              </a:rPr>
              <a:t>3</a:t>
            </a:r>
            <a:endParaRPr lang="en-US" dirty="0">
              <a:solidFill>
                <a:srgbClr val="FF00FF"/>
              </a:solidFill>
            </a:endParaRPr>
          </a:p>
        </p:txBody>
      </p:sp>
      <p:sp>
        <p:nvSpPr>
          <p:cNvPr id="10" name="TextBox 9"/>
          <p:cNvSpPr txBox="1"/>
          <p:nvPr/>
        </p:nvSpPr>
        <p:spPr>
          <a:xfrm>
            <a:off x="1143000" y="1781333"/>
            <a:ext cx="287544" cy="368300"/>
          </a:xfrm>
          <a:prstGeom prst="rect">
            <a:avLst/>
          </a:prstGeom>
          <a:noFill/>
        </p:spPr>
        <p:txBody>
          <a:bodyPr wrap="square" rtlCol="0">
            <a:spAutoFit/>
          </a:bodyPr>
          <a:lstStyle/>
          <a:p>
            <a:r>
              <a:rPr lang="en-US" dirty="0">
                <a:solidFill>
                  <a:srgbClr val="FF00FF"/>
                </a:solidFill>
              </a:rPr>
              <a:t>4</a:t>
            </a:r>
            <a:endParaRPr lang="en-US" dirty="0">
              <a:solidFill>
                <a:srgbClr val="FF00FF"/>
              </a:solidFill>
            </a:endParaRPr>
          </a:p>
        </p:txBody>
      </p:sp>
      <p:sp>
        <p:nvSpPr>
          <p:cNvPr id="11" name="TextBox 10"/>
          <p:cNvSpPr txBox="1"/>
          <p:nvPr/>
        </p:nvSpPr>
        <p:spPr>
          <a:xfrm>
            <a:off x="3212570" y="782513"/>
            <a:ext cx="287544" cy="368300"/>
          </a:xfrm>
          <a:prstGeom prst="rect">
            <a:avLst/>
          </a:prstGeom>
          <a:noFill/>
        </p:spPr>
        <p:txBody>
          <a:bodyPr wrap="square" rtlCol="0">
            <a:spAutoFit/>
          </a:bodyPr>
          <a:lstStyle/>
          <a:p>
            <a:r>
              <a:rPr lang="en-US" dirty="0">
                <a:solidFill>
                  <a:srgbClr val="FF00FF"/>
                </a:solidFill>
              </a:rPr>
              <a:t>1</a:t>
            </a:r>
            <a:endParaRPr lang="en-US" dirty="0">
              <a:solidFill>
                <a:srgbClr val="FF00FF"/>
              </a:solidFill>
            </a:endParaRPr>
          </a:p>
        </p:txBody>
      </p:sp>
      <p:sp>
        <p:nvSpPr>
          <p:cNvPr id="12" name="TextBox 11"/>
          <p:cNvSpPr txBox="1"/>
          <p:nvPr/>
        </p:nvSpPr>
        <p:spPr>
          <a:xfrm>
            <a:off x="4480028" y="1917700"/>
            <a:ext cx="244222" cy="368300"/>
          </a:xfrm>
          <a:prstGeom prst="rect">
            <a:avLst/>
          </a:prstGeom>
          <a:noFill/>
        </p:spPr>
        <p:txBody>
          <a:bodyPr wrap="square" rtlCol="0">
            <a:spAutoFit/>
          </a:bodyPr>
          <a:lstStyle/>
          <a:p>
            <a:r>
              <a:rPr lang="en-US" dirty="0">
                <a:solidFill>
                  <a:srgbClr val="FF00FF"/>
                </a:solidFill>
              </a:rPr>
              <a:t>2</a:t>
            </a:r>
            <a:endParaRPr lang="en-US" dirty="0">
              <a:solidFill>
                <a:srgbClr val="FF00FF"/>
              </a:solidFill>
            </a:endParaRPr>
          </a:p>
        </p:txBody>
      </p:sp>
      <p:sp>
        <p:nvSpPr>
          <p:cNvPr id="13" name="TextBox 12"/>
          <p:cNvSpPr txBox="1"/>
          <p:nvPr/>
        </p:nvSpPr>
        <p:spPr>
          <a:xfrm>
            <a:off x="4148674" y="1070545"/>
            <a:ext cx="287544" cy="368300"/>
          </a:xfrm>
          <a:prstGeom prst="rect">
            <a:avLst/>
          </a:prstGeom>
          <a:noFill/>
        </p:spPr>
        <p:txBody>
          <a:bodyPr wrap="square" rtlCol="0">
            <a:spAutoFit/>
          </a:bodyPr>
          <a:lstStyle/>
          <a:p>
            <a:r>
              <a:rPr lang="en-US" dirty="0">
                <a:solidFill>
                  <a:srgbClr val="FF00FF"/>
                </a:solidFill>
              </a:rPr>
              <a:t>3</a:t>
            </a:r>
            <a:endParaRPr lang="en-US" dirty="0">
              <a:solidFill>
                <a:srgbClr val="FF00FF"/>
              </a:solidFill>
            </a:endParaRPr>
          </a:p>
        </p:txBody>
      </p:sp>
      <p:sp>
        <p:nvSpPr>
          <p:cNvPr id="14" name="TextBox 13"/>
          <p:cNvSpPr txBox="1"/>
          <p:nvPr/>
        </p:nvSpPr>
        <p:spPr>
          <a:xfrm>
            <a:off x="2996058" y="1781333"/>
            <a:ext cx="287544" cy="368300"/>
          </a:xfrm>
          <a:prstGeom prst="rect">
            <a:avLst/>
          </a:prstGeom>
          <a:noFill/>
        </p:spPr>
        <p:txBody>
          <a:bodyPr wrap="square" rtlCol="0">
            <a:spAutoFit/>
          </a:bodyPr>
          <a:lstStyle/>
          <a:p>
            <a:r>
              <a:rPr lang="en-US" dirty="0">
                <a:solidFill>
                  <a:srgbClr val="FF00FF"/>
                </a:solidFill>
              </a:rPr>
              <a:t>4</a:t>
            </a:r>
            <a:endParaRPr lang="en-US" dirty="0">
              <a:solidFill>
                <a:srgbClr val="FF00FF"/>
              </a:solidFill>
            </a:endParaRPr>
          </a:p>
        </p:txBody>
      </p:sp>
      <p:sp>
        <p:nvSpPr>
          <p:cNvPr id="2" name="文本框 1"/>
          <p:cNvSpPr txBox="1"/>
          <p:nvPr/>
        </p:nvSpPr>
        <p:spPr>
          <a:xfrm>
            <a:off x="7086600" y="1752600"/>
            <a:ext cx="4821555" cy="4523105"/>
          </a:xfrm>
          <a:prstGeom prst="rect">
            <a:avLst/>
          </a:prstGeom>
          <a:no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If a magnetic moment </a:t>
            </a:r>
            <a:r>
              <a:rPr lang="en-US" altLang="zh-CN" sz="2400" dirty="0">
                <a:solidFill>
                  <a:srgbClr val="00B0F0"/>
                </a:solidFill>
                <a:latin typeface="Times New Roman" panose="02020603050405020304" pitchFamily="18" charset="0"/>
                <a:cs typeface="Times New Roman" panose="02020603050405020304" pitchFamily="18" charset="0"/>
              </a:rPr>
              <a:t>parallels</a:t>
            </a:r>
            <a:r>
              <a:rPr lang="en-US" altLang="zh-CN" sz="2400" dirty="0">
                <a:latin typeface="Times New Roman" panose="02020603050405020304" pitchFamily="18" charset="0"/>
                <a:cs typeface="Times New Roman" panose="02020603050405020304" pitchFamily="18" charset="0"/>
              </a:rPr>
              <a:t> to a 4 axis, </a:t>
            </a:r>
            <a:r>
              <a:rPr lang="en-US" altLang="zh-CN" sz="2400" dirty="0">
                <a:solidFill>
                  <a:srgbClr val="A110B0"/>
                </a:solidFill>
                <a:latin typeface="Times New Roman" panose="02020603050405020304" pitchFamily="18" charset="0"/>
                <a:cs typeface="Times New Roman" panose="02020603050405020304" pitchFamily="18" charset="0"/>
                <a:sym typeface="+mn-ea"/>
              </a:rPr>
              <a:t>ferromagnetic </a:t>
            </a:r>
            <a:r>
              <a:rPr lang="en-US" altLang="zh-CN" sz="2400" dirty="0">
                <a:latin typeface="Times New Roman" panose="02020603050405020304" pitchFamily="18" charset="0"/>
                <a:cs typeface="Times New Roman" panose="02020603050405020304" pitchFamily="18" charset="0"/>
              </a:rPr>
              <a:t>is formed through the 4 axis operation. </a:t>
            </a:r>
            <a:endParaRPr lang="en-US" altLang="zh-CN" sz="2400" dirty="0">
              <a:latin typeface="Times New Roman" panose="02020603050405020304" pitchFamily="18" charset="0"/>
              <a:cs typeface="Times New Roman" panose="02020603050405020304" pitchFamily="18" charset="0"/>
            </a:endParaRPr>
          </a:p>
          <a:p>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While the moment is </a:t>
            </a:r>
            <a:r>
              <a:rPr lang="en-US" altLang="zh-CN" sz="2400" dirty="0">
                <a:solidFill>
                  <a:srgbClr val="00B0F0"/>
                </a:solidFill>
                <a:latin typeface="Times New Roman" panose="02020603050405020304" pitchFamily="18" charset="0"/>
                <a:cs typeface="Times New Roman" panose="02020603050405020304" pitchFamily="18" charset="0"/>
                <a:sym typeface="+mn-ea"/>
              </a:rPr>
              <a:t>perpendicular</a:t>
            </a:r>
            <a:r>
              <a:rPr lang="en-US" altLang="zh-CN" sz="2400" dirty="0">
                <a:latin typeface="Times New Roman" panose="02020603050405020304" pitchFamily="18" charset="0"/>
                <a:cs typeface="Times New Roman" panose="02020603050405020304" pitchFamily="18" charset="0"/>
              </a:rPr>
              <a:t> to the 4 axis, </a:t>
            </a:r>
            <a:r>
              <a:rPr lang="en-US" altLang="zh-CN" sz="2400" dirty="0">
                <a:solidFill>
                  <a:srgbClr val="A110B0"/>
                </a:solidFill>
                <a:latin typeface="Times New Roman" panose="02020603050405020304" pitchFamily="18" charset="0"/>
                <a:cs typeface="Times New Roman" panose="02020603050405020304" pitchFamily="18" charset="0"/>
                <a:sym typeface="+mn-ea"/>
              </a:rPr>
              <a:t>antiferromagnetic </a:t>
            </a:r>
            <a:r>
              <a:rPr lang="en-US" altLang="zh-CN" sz="2400" dirty="0">
                <a:latin typeface="Times New Roman" panose="02020603050405020304" pitchFamily="18" charset="0"/>
                <a:cs typeface="Times New Roman" panose="02020603050405020304" pitchFamily="18" charset="0"/>
              </a:rPr>
              <a:t>is formed .</a:t>
            </a:r>
            <a:endParaRPr lang="en-US" altLang="zh-CN" sz="2400" dirty="0">
              <a:latin typeface="Times New Roman" panose="02020603050405020304" pitchFamily="18" charset="0"/>
              <a:cs typeface="Times New Roman" panose="02020603050405020304" pitchFamily="18" charset="0"/>
            </a:endParaRPr>
          </a:p>
          <a:p>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If a magnetic atom is </a:t>
            </a:r>
            <a:r>
              <a:rPr lang="en-US" altLang="zh-CN" sz="2400" dirty="0">
                <a:solidFill>
                  <a:srgbClr val="00B0F0"/>
                </a:solidFill>
                <a:latin typeface="Times New Roman" panose="02020603050405020304" pitchFamily="18" charset="0"/>
                <a:cs typeface="Times New Roman" panose="02020603050405020304" pitchFamily="18" charset="0"/>
              </a:rPr>
              <a:t>on</a:t>
            </a:r>
            <a:r>
              <a:rPr lang="en-US" altLang="zh-CN" sz="2400" dirty="0">
                <a:latin typeface="Times New Roman" panose="02020603050405020304" pitchFamily="18" charset="0"/>
                <a:cs typeface="Times New Roman" panose="02020603050405020304" pitchFamily="18" charset="0"/>
              </a:rPr>
              <a:t> a 4 axis and the magnetic moment is </a:t>
            </a:r>
            <a:r>
              <a:rPr lang="en-US" altLang="zh-CN" sz="2400" dirty="0" err="1">
                <a:solidFill>
                  <a:srgbClr val="00B0F0"/>
                </a:solidFill>
                <a:latin typeface="Times New Roman" panose="02020603050405020304" pitchFamily="18" charset="0"/>
                <a:cs typeface="Times New Roman" panose="02020603050405020304" pitchFamily="18" charset="0"/>
              </a:rPr>
              <a:t>perpen-dicular</a:t>
            </a:r>
            <a:r>
              <a:rPr lang="en-US" altLang="zh-CN" sz="2400" dirty="0">
                <a:latin typeface="Times New Roman" panose="02020603050405020304" pitchFamily="18" charset="0"/>
                <a:cs typeface="Times New Roman" panose="02020603050405020304" pitchFamily="18" charset="0"/>
              </a:rPr>
              <a:t> to the 4 axis, the moment will be </a:t>
            </a:r>
            <a:r>
              <a:rPr lang="en-US" altLang="zh-CN" sz="2400" dirty="0">
                <a:solidFill>
                  <a:srgbClr val="A110B0"/>
                </a:solidFill>
                <a:latin typeface="Times New Roman" panose="02020603050405020304" pitchFamily="18" charset="0"/>
                <a:cs typeface="Times New Roman" panose="02020603050405020304" pitchFamily="18" charset="0"/>
              </a:rPr>
              <a:t>zero</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7104380" y="1916430"/>
            <a:ext cx="309880" cy="368300"/>
          </a:xfrm>
          <a:prstGeom prst="rect">
            <a:avLst/>
          </a:prstGeom>
          <a:noFill/>
        </p:spPr>
        <p:txBody>
          <a:bodyPr wrap="none" rtlCol="0">
            <a:spAutoFit/>
          </a:bodyPr>
          <a:lstStyle/>
          <a:p>
            <a:r>
              <a:rPr lang="en-US" altLang="zh-CN">
                <a:latin typeface="Arial" panose="020B0604020202020204" pitchFamily="34" charset="0"/>
                <a:cs typeface="Arial" panose="020B0604020202020204" pitchFamily="34" charset="0"/>
              </a:rPr>
              <a:t>_</a:t>
            </a:r>
            <a:endParaRPr lang="en-US" altLang="zh-CN">
              <a:latin typeface="Arial" panose="020B0604020202020204" pitchFamily="34" charset="0"/>
              <a:cs typeface="Arial" panose="020B0604020202020204" pitchFamily="34" charset="0"/>
            </a:endParaRPr>
          </a:p>
        </p:txBody>
      </p:sp>
      <p:sp>
        <p:nvSpPr>
          <p:cNvPr id="18" name="文本框 17"/>
          <p:cNvSpPr txBox="1"/>
          <p:nvPr/>
        </p:nvSpPr>
        <p:spPr>
          <a:xfrm>
            <a:off x="7867015" y="3376930"/>
            <a:ext cx="309880" cy="368300"/>
          </a:xfrm>
          <a:prstGeom prst="rect">
            <a:avLst/>
          </a:prstGeom>
          <a:noFill/>
        </p:spPr>
        <p:txBody>
          <a:bodyPr wrap="none" rtlCol="0">
            <a:spAutoFit/>
          </a:bodyPr>
          <a:lstStyle/>
          <a:p>
            <a:r>
              <a:rPr lang="en-US" altLang="zh-CN">
                <a:latin typeface="Arial" panose="020B0604020202020204" pitchFamily="34" charset="0"/>
                <a:cs typeface="Arial" panose="020B0604020202020204" pitchFamily="34" charset="0"/>
              </a:rPr>
              <a:t>_</a:t>
            </a:r>
            <a:endParaRPr lang="en-US" altLang="zh-CN">
              <a:latin typeface="Arial" panose="020B0604020202020204" pitchFamily="34" charset="0"/>
              <a:cs typeface="Arial" panose="020B0604020202020204" pitchFamily="34" charset="0"/>
            </a:endParaRPr>
          </a:p>
        </p:txBody>
      </p:sp>
      <p:sp>
        <p:nvSpPr>
          <p:cNvPr id="19" name="文本框 18"/>
          <p:cNvSpPr txBox="1"/>
          <p:nvPr/>
        </p:nvSpPr>
        <p:spPr>
          <a:xfrm>
            <a:off x="10575925" y="4476115"/>
            <a:ext cx="309880" cy="368300"/>
          </a:xfrm>
          <a:prstGeom prst="rect">
            <a:avLst/>
          </a:prstGeom>
          <a:noFill/>
        </p:spPr>
        <p:txBody>
          <a:bodyPr wrap="none" rtlCol="0">
            <a:spAutoFit/>
          </a:bodyPr>
          <a:lstStyle/>
          <a:p>
            <a:r>
              <a:rPr lang="en-US" altLang="zh-CN">
                <a:latin typeface="Arial" panose="020B0604020202020204" pitchFamily="34" charset="0"/>
                <a:cs typeface="Arial" panose="020B0604020202020204" pitchFamily="34" charset="0"/>
              </a:rPr>
              <a:t>_</a:t>
            </a:r>
            <a:endParaRPr lang="en-US" altLang="zh-CN">
              <a:latin typeface="Arial" panose="020B0604020202020204" pitchFamily="34" charset="0"/>
              <a:cs typeface="Arial" panose="020B0604020202020204" pitchFamily="34" charset="0"/>
            </a:endParaRPr>
          </a:p>
        </p:txBody>
      </p:sp>
      <p:sp>
        <p:nvSpPr>
          <p:cNvPr id="20" name="文本框 19"/>
          <p:cNvSpPr txBox="1"/>
          <p:nvPr/>
        </p:nvSpPr>
        <p:spPr>
          <a:xfrm>
            <a:off x="8784590" y="5212080"/>
            <a:ext cx="309880" cy="368300"/>
          </a:xfrm>
          <a:prstGeom prst="rect">
            <a:avLst/>
          </a:prstGeom>
          <a:noFill/>
        </p:spPr>
        <p:txBody>
          <a:bodyPr wrap="none" rtlCol="0">
            <a:spAutoFit/>
          </a:bodyPr>
          <a:lstStyle/>
          <a:p>
            <a:r>
              <a:rPr lang="en-US" altLang="zh-CN">
                <a:latin typeface="Arial" panose="020B0604020202020204" pitchFamily="34" charset="0"/>
                <a:cs typeface="Arial" panose="020B0604020202020204" pitchFamily="34" charset="0"/>
              </a:rPr>
              <a:t>_</a:t>
            </a:r>
            <a:endParaRPr lang="en-US" altLang="zh-CN">
              <a:latin typeface="Arial" panose="020B0604020202020204" pitchFamily="34" charset="0"/>
              <a:cs typeface="Arial" panose="020B0604020202020204" pitchFamily="34" charset="0"/>
            </a:endParaRPr>
          </a:p>
        </p:txBody>
      </p:sp>
      <p:sp>
        <p:nvSpPr>
          <p:cNvPr id="21" name="文本框 20"/>
          <p:cNvSpPr txBox="1"/>
          <p:nvPr/>
        </p:nvSpPr>
        <p:spPr>
          <a:xfrm>
            <a:off x="8712835" y="1060450"/>
            <a:ext cx="979170" cy="460375"/>
          </a:xfrm>
          <a:prstGeom prst="rect">
            <a:avLst/>
          </a:prstGeom>
          <a:noFill/>
        </p:spPr>
        <p:txBody>
          <a:bodyPr wrap="none" rtlCol="0">
            <a:spAutoFit/>
          </a:bodyPr>
          <a:lstStyle/>
          <a:p>
            <a:r>
              <a:rPr lang="en-US" altLang="zh-CN" sz="2400">
                <a:solidFill>
                  <a:srgbClr val="FF0000"/>
                </a:solidFill>
                <a:latin typeface="Arial" panose="020B0604020202020204" pitchFamily="34" charset="0"/>
                <a:cs typeface="Arial" panose="020B0604020202020204" pitchFamily="34" charset="0"/>
              </a:rPr>
              <a:t>4 axis</a:t>
            </a:r>
            <a:endParaRPr lang="en-US" altLang="zh-CN" sz="2400">
              <a:solidFill>
                <a:srgbClr val="FF0000"/>
              </a:solidFill>
              <a:latin typeface="Arial" panose="020B0604020202020204" pitchFamily="34" charset="0"/>
              <a:cs typeface="Arial" panose="020B0604020202020204" pitchFamily="34" charset="0"/>
            </a:endParaRPr>
          </a:p>
        </p:txBody>
      </p:sp>
      <p:sp>
        <p:nvSpPr>
          <p:cNvPr id="22" name="文本框 21"/>
          <p:cNvSpPr txBox="1"/>
          <p:nvPr/>
        </p:nvSpPr>
        <p:spPr>
          <a:xfrm>
            <a:off x="8726805" y="810260"/>
            <a:ext cx="323850" cy="398780"/>
          </a:xfrm>
          <a:prstGeom prst="rect">
            <a:avLst/>
          </a:prstGeom>
          <a:noFill/>
        </p:spPr>
        <p:txBody>
          <a:bodyPr wrap="none" rtlCol="0">
            <a:spAutoFit/>
          </a:bodyPr>
          <a:lstStyle/>
          <a:p>
            <a:r>
              <a:rPr lang="en-US" altLang="zh-CN" sz="2000">
                <a:solidFill>
                  <a:srgbClr val="FF0000"/>
                </a:solidFill>
                <a:latin typeface="Arial" panose="020B0604020202020204" pitchFamily="34" charset="0"/>
                <a:cs typeface="Arial" panose="020B0604020202020204" pitchFamily="34" charset="0"/>
              </a:rPr>
              <a:t>_</a:t>
            </a:r>
            <a:endParaRPr lang="en-US" altLang="zh-CN" sz="2000">
              <a:solidFill>
                <a:srgbClr val="FF0000"/>
              </a:solidFill>
              <a:latin typeface="Arial" panose="020B0604020202020204" pitchFamily="34" charset="0"/>
              <a:cs typeface="Arial" panose="020B0604020202020204" pitchFamily="34" charset="0"/>
            </a:endParaRPr>
          </a:p>
        </p:txBody>
      </p:sp>
      <p:sp>
        <p:nvSpPr>
          <p:cNvPr id="23" name="文本框 22"/>
          <p:cNvSpPr txBox="1"/>
          <p:nvPr/>
        </p:nvSpPr>
        <p:spPr>
          <a:xfrm>
            <a:off x="8573135" y="2273935"/>
            <a:ext cx="309880" cy="368300"/>
          </a:xfrm>
          <a:prstGeom prst="rect">
            <a:avLst/>
          </a:prstGeom>
          <a:noFill/>
        </p:spPr>
        <p:txBody>
          <a:bodyPr wrap="none" rtlCol="0">
            <a:spAutoFit/>
          </a:bodyPr>
          <a:lstStyle/>
          <a:p>
            <a:r>
              <a:rPr lang="en-US" altLang="zh-CN">
                <a:latin typeface="Arial" panose="020B0604020202020204" pitchFamily="34" charset="0"/>
                <a:cs typeface="Arial" panose="020B0604020202020204" pitchFamily="34" charset="0"/>
              </a:rPr>
              <a:t>_</a:t>
            </a:r>
            <a:endParaRPr lang="en-US" altLang="zh-CN">
              <a:latin typeface="Arial" panose="020B0604020202020204" pitchFamily="34" charset="0"/>
              <a:cs typeface="Arial" panose="020B0604020202020204" pitchFamily="34" charset="0"/>
            </a:endParaRPr>
          </a:p>
        </p:txBody>
      </p:sp>
      <p:pic>
        <p:nvPicPr>
          <p:cNvPr id="3" name="图片 2"/>
          <p:cNvPicPr>
            <a:picLocks noChangeAspect="1"/>
          </p:cNvPicPr>
          <p:nvPr/>
        </p:nvPicPr>
        <p:blipFill>
          <a:blip r:embed="rId2"/>
          <a:stretch>
            <a:fillRect/>
          </a:stretch>
        </p:blipFill>
        <p:spPr>
          <a:xfrm>
            <a:off x="5410200" y="1752600"/>
            <a:ext cx="1528445" cy="1803400"/>
          </a:xfrm>
          <a:prstGeom prst="rect">
            <a:avLst/>
          </a:prstGeom>
          <a:ln>
            <a:solidFill>
              <a:schemeClr val="accent1"/>
            </a:solidFill>
          </a:ln>
        </p:spPr>
      </p:pic>
      <p:sp>
        <p:nvSpPr>
          <p:cNvPr id="15" name="Rectangle 14"/>
          <p:cNvSpPr/>
          <p:nvPr/>
        </p:nvSpPr>
        <p:spPr>
          <a:xfrm>
            <a:off x="0" y="0"/>
            <a:ext cx="12192000" cy="68579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00000"/>
                </a:solidFill>
                <a:latin typeface="Arial" panose="020B0604020202020204" pitchFamily="34" charset="0"/>
                <a:cs typeface="Arial" panose="020B0604020202020204" pitchFamily="34" charset="0"/>
              </a:rPr>
              <a:t>Inversion four-fold and primed inversion four-fold axis</a:t>
            </a: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16" name="TextBox 15"/>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11977" y="6500872"/>
            <a:ext cx="2935605" cy="229870"/>
          </a:xfrm>
          <a:prstGeom prst="rect">
            <a:avLst/>
          </a:prstGeom>
          <a:noFill/>
        </p:spPr>
        <p:txBody>
          <a:bodyPr wrap="none" rtlCol="0">
            <a:spAutoFit/>
          </a:bodyPr>
          <a:lstStyle/>
          <a:p>
            <a:r>
              <a:rPr lang="en-US" sz="900" i="1" dirty="0">
                <a:solidFill>
                  <a:srgbClr val="FF0000"/>
                </a:solidFill>
                <a:latin typeface="Times New Roman" panose="02020603050405020304" pitchFamily="18" charset="0"/>
                <a:cs typeface="Times New Roman" panose="02020603050405020304" pitchFamily="18" charset="0"/>
              </a:rPr>
              <a:t>*International tables for crystallography, Vol. A, 29 (1992).</a:t>
            </a:r>
            <a:endParaRPr lang="en-US" sz="900" i="1" dirty="0">
              <a:solidFill>
                <a:srgbClr val="FF000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1"/>
          <a:stretch>
            <a:fillRect/>
          </a:stretch>
        </p:blipFill>
        <p:spPr>
          <a:xfrm>
            <a:off x="598170" y="1044738"/>
            <a:ext cx="11155680" cy="5358703"/>
          </a:xfrm>
          <a:prstGeom prst="rect">
            <a:avLst/>
          </a:prstGeom>
        </p:spPr>
      </p:pic>
      <p:sp>
        <p:nvSpPr>
          <p:cNvPr id="4" name="Rectangle 3"/>
          <p:cNvSpPr/>
          <p:nvPr/>
        </p:nvSpPr>
        <p:spPr>
          <a:xfrm>
            <a:off x="0" y="-1"/>
            <a:ext cx="12192000" cy="94730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5" name="TextBox 4"/>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9" name="TextBox 8"/>
          <p:cNvSpPr txBox="1"/>
          <p:nvPr/>
        </p:nvSpPr>
        <p:spPr>
          <a:xfrm>
            <a:off x="1676400" y="83548"/>
            <a:ext cx="8606790" cy="830997"/>
          </a:xfrm>
          <a:prstGeom prst="rect">
            <a:avLst/>
          </a:prstGeom>
          <a:noFill/>
        </p:spPr>
        <p:txBody>
          <a:bodyPr wrap="square">
            <a:spAutoFit/>
          </a:bodyPr>
          <a:lstStyle/>
          <a:p>
            <a:pPr algn="ctr" eaLnBrk="0" hangingPunct="0"/>
            <a:r>
              <a:rPr lang="en-US" altLang="en-US" sz="2400" b="1" dirty="0">
                <a:solidFill>
                  <a:schemeClr val="accent2">
                    <a:lumMod val="75000"/>
                  </a:schemeClr>
                </a:solidFill>
                <a:latin typeface="Arial" panose="020B0604020202020204" pitchFamily="34" charset="0"/>
                <a:cs typeface="Arial" panose="020B0604020202020204" pitchFamily="34" charset="0"/>
              </a:rPr>
              <a:t>Zonal and serial magnetic reflection conditions for white and primed magnetic screw axes</a:t>
            </a:r>
            <a:endParaRPr lang="en-US" altLang="en-US" sz="2400" b="1" dirty="0">
              <a:solidFill>
                <a:schemeClr val="accent2">
                  <a:lumMod val="75000"/>
                </a:schemeClr>
              </a:solidFill>
              <a:latin typeface="Arial" panose="020B0604020202020204" pitchFamily="34" charset="0"/>
              <a:cs typeface="Arial" panose="020B0604020202020204" pitchFamily="34" charset="0"/>
            </a:endParaRPr>
          </a:p>
        </p:txBody>
      </p:sp>
      <p:sp>
        <p:nvSpPr>
          <p:cNvPr id="11" name="Rectangle 10"/>
          <p:cNvSpPr/>
          <p:nvPr/>
        </p:nvSpPr>
        <p:spPr>
          <a:xfrm>
            <a:off x="2590800" y="1865586"/>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532020" y="1755632"/>
            <a:ext cx="723275" cy="338554"/>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2590800" y="2667000"/>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620261" y="6068324"/>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554014" y="2572611"/>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2627380" y="4179436"/>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627380" y="3819101"/>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620261" y="5334998"/>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599240" y="4996971"/>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590800" y="3005554"/>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599240" y="5673025"/>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2555260" y="2911285"/>
            <a:ext cx="723275" cy="338554"/>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2533961" y="3764124"/>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2533960" y="4905535"/>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2532021" y="5304178"/>
            <a:ext cx="723275" cy="338554"/>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546820" y="5640154"/>
            <a:ext cx="723275" cy="338554"/>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=3</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2563423" y="6013347"/>
            <a:ext cx="723275" cy="338554"/>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=6</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2542402" y="4094522"/>
            <a:ext cx="723275" cy="338554"/>
          </a:xfrm>
          <a:prstGeom prst="rect">
            <a:avLst/>
          </a:prstGeom>
          <a:noFill/>
        </p:spPr>
        <p:txBody>
          <a:bodyPr wrap="non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848600" y="1447800"/>
            <a:ext cx="4068445" cy="2800767"/>
          </a:xfrm>
          <a:prstGeom prst="rect">
            <a:avLst/>
          </a:prstGeom>
          <a:noFill/>
        </p:spPr>
        <p:txBody>
          <a:bodyPr wrap="square">
            <a:spAutoFit/>
          </a:bodyPr>
          <a:lstStyle/>
          <a:p>
            <a:pPr algn="just"/>
            <a:r>
              <a:rPr lang="en-US" altLang="zh-CN" sz="2000" dirty="0"/>
              <a:t>1. Diffraction position: </a:t>
            </a:r>
            <a:r>
              <a:rPr lang="en-US" sz="2000" b="1" i="1" dirty="0">
                <a:solidFill>
                  <a:srgbClr val="00B050"/>
                </a:solidFill>
                <a:latin typeface="Times New Roman" panose="02020603050405020304" pitchFamily="18" charset="0"/>
                <a:cs typeface="Times New Roman" panose="02020603050405020304" pitchFamily="18" charset="0"/>
              </a:rPr>
              <a:t>d =</a:t>
            </a:r>
            <a:r>
              <a:rPr lang="en-US" sz="2000" b="1" i="1" dirty="0">
                <a:solidFill>
                  <a:srgbClr val="00B050"/>
                </a:solidFill>
                <a:latin typeface="Symbol" panose="05050102010706020507" charset="0"/>
                <a:cs typeface="Symbol" panose="05050102010706020507" charset="0"/>
              </a:rPr>
              <a:t>l/ </a:t>
            </a:r>
            <a:r>
              <a:rPr lang="en-US" sz="2000" b="1" dirty="0">
                <a:solidFill>
                  <a:srgbClr val="00B050"/>
                </a:solidFill>
                <a:latin typeface="Times New Roman" panose="02020603050405020304" pitchFamily="18" charset="0"/>
                <a:cs typeface="Times New Roman" panose="02020603050405020304" pitchFamily="18" charset="0"/>
              </a:rPr>
              <a:t>2</a:t>
            </a:r>
            <a:r>
              <a:rPr lang="en-US" sz="2000" b="1" i="1" dirty="0">
                <a:solidFill>
                  <a:srgbClr val="00B050"/>
                </a:solidFill>
                <a:latin typeface="Times New Roman" panose="02020603050405020304" pitchFamily="18" charset="0"/>
                <a:cs typeface="Times New Roman" panose="02020603050405020304" pitchFamily="18" charset="0"/>
              </a:rPr>
              <a:t>sin</a:t>
            </a:r>
            <a:r>
              <a:rPr lang="en-US" sz="2000" b="1" i="1" dirty="0">
                <a:solidFill>
                  <a:srgbClr val="00B050"/>
                </a:solidFill>
                <a:latin typeface="Symbol" panose="05050102010706020507" charset="0"/>
                <a:cs typeface="Symbol" panose="05050102010706020507" charset="0"/>
              </a:rPr>
              <a:t>q</a:t>
            </a:r>
            <a:endParaRPr lang="en-US" sz="2000" b="1" i="1" dirty="0">
              <a:solidFill>
                <a:srgbClr val="00B050"/>
              </a:solidFill>
              <a:latin typeface="Symbol" panose="05050102010706020507" charset="0"/>
              <a:cs typeface="Symbol" panose="05050102010706020507" charset="0"/>
            </a:endParaRPr>
          </a:p>
          <a:p>
            <a:pPr algn="just"/>
            <a:endParaRPr lang="en-US" altLang="zh-CN" sz="2000" dirty="0"/>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a:latin typeface="Times New Roman" panose="02020603050405020304" pitchFamily="18" charset="0"/>
              <a:cs typeface="Times New Roman" panose="02020603050405020304" pitchFamily="18" charset="0"/>
            </a:endParaRPr>
          </a:p>
          <a:p>
            <a:pPr algn="just"/>
            <a:endParaRPr lang="zh-CN" altLang="en-US" sz="1600" dirty="0">
              <a:latin typeface="Symbol" panose="05050102010706020507" pitchFamily="18" charset="2"/>
            </a:endParaRPr>
          </a:p>
          <a:p>
            <a:r>
              <a:rPr lang="en-US" altLang="zh-CN" sz="2000" dirty="0">
                <a:cs typeface="Arial" panose="020B0604020202020204" pitchFamily="34" charset="0"/>
              </a:rPr>
              <a:t>2. Diffraction intensity</a:t>
            </a:r>
            <a:r>
              <a:rPr lang="en-US" altLang="zh-CN" sz="2000" b="1" dirty="0">
                <a:cs typeface="Arial" panose="020B0604020202020204" pitchFamily="34" charset="0"/>
              </a:rPr>
              <a:t>: </a:t>
            </a:r>
            <a:r>
              <a:rPr lang="en-US" sz="2000" b="1" i="1" dirty="0" err="1">
                <a:solidFill>
                  <a:srgbClr val="0070C0"/>
                </a:solidFill>
                <a:latin typeface="Times New Roman" panose="02020603050405020304" pitchFamily="18" charset="0"/>
                <a:cs typeface="Times New Roman" panose="02020603050405020304" pitchFamily="18" charset="0"/>
              </a:rPr>
              <a:t>I</a:t>
            </a:r>
            <a:r>
              <a:rPr lang="en-US" sz="2000" b="1" i="1" baseline="-25000" dirty="0" err="1">
                <a:solidFill>
                  <a:srgbClr val="0070C0"/>
                </a:solidFill>
                <a:latin typeface="Times New Roman" panose="02020603050405020304" pitchFamily="18" charset="0"/>
                <a:cs typeface="Times New Roman" panose="02020603050405020304" pitchFamily="18" charset="0"/>
              </a:rPr>
              <a:t>hkl</a:t>
            </a:r>
            <a:r>
              <a:rPr lang="en-US" sz="2000" b="1" i="1" baseline="-25000" dirty="0">
                <a:solidFill>
                  <a:srgbClr val="0070C0"/>
                </a:solidFill>
                <a:latin typeface="Times New Roman" panose="02020603050405020304" pitchFamily="18" charset="0"/>
                <a:cs typeface="Times New Roman" panose="02020603050405020304" pitchFamily="18" charset="0"/>
              </a:rPr>
              <a:t> </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C</a:t>
            </a:r>
            <a:r>
              <a:rPr lang="en-US" sz="2000" b="1" i="1" dirty="0" err="1">
                <a:solidFill>
                  <a:srgbClr val="0070C0"/>
                </a:solidFill>
                <a:latin typeface="Times New Roman" panose="02020603050405020304" pitchFamily="18" charset="0"/>
                <a:cs typeface="Times New Roman" panose="02020603050405020304" pitchFamily="18" charset="0"/>
              </a:rPr>
              <a:t>F</a:t>
            </a:r>
            <a:r>
              <a:rPr lang="en-US" sz="2000" b="1" i="1" baseline="-25000" dirty="0" err="1">
                <a:solidFill>
                  <a:srgbClr val="0070C0"/>
                </a:solidFill>
                <a:latin typeface="Times New Roman" panose="02020603050405020304" pitchFamily="18" charset="0"/>
                <a:cs typeface="Times New Roman" panose="02020603050405020304" pitchFamily="18" charset="0"/>
              </a:rPr>
              <a:t>hkl</a:t>
            </a:r>
            <a:endParaRPr lang="en-US" altLang="zh-CN" sz="2000" dirty="0">
              <a:latin typeface="Arial" panose="020B0604020202020204" pitchFamily="34" charset="0"/>
              <a:cs typeface="Arial" panose="020B0604020202020204" pitchFamily="34" charset="0"/>
            </a:endParaRPr>
          </a:p>
          <a:p>
            <a:pPr algn="just"/>
            <a:r>
              <a:rPr lang="en-US" altLang="zh-CN" sz="2000" dirty="0">
                <a:cs typeface="Arial" panose="020B0604020202020204" pitchFamily="34" charset="0"/>
              </a:rPr>
              <a:t>3. Structure factor:</a:t>
            </a:r>
            <a:r>
              <a:rPr lang="en-US" sz="2000" i="1" dirty="0">
                <a:solidFill>
                  <a:srgbClr val="0070C0"/>
                </a:solidFill>
                <a:cs typeface="Arial" panose="020B0604020202020204" pitchFamily="34" charset="0"/>
              </a:rPr>
              <a:t> </a:t>
            </a:r>
            <a:r>
              <a:rPr lang="en-US" sz="2000" b="1" i="1" dirty="0" err="1">
                <a:solidFill>
                  <a:srgbClr val="0070C0"/>
                </a:solidFill>
                <a:latin typeface="Times New Roman" panose="02020603050405020304" pitchFamily="18" charset="0"/>
                <a:cs typeface="Times New Roman" panose="02020603050405020304" pitchFamily="18" charset="0"/>
              </a:rPr>
              <a:t>F</a:t>
            </a:r>
            <a:r>
              <a:rPr lang="en-US" sz="2000" b="1" i="1" baseline="-25000" dirty="0" err="1">
                <a:solidFill>
                  <a:srgbClr val="0070C0"/>
                </a:solidFill>
                <a:latin typeface="Times New Roman" panose="02020603050405020304" pitchFamily="18" charset="0"/>
                <a:cs typeface="Times New Roman" panose="02020603050405020304" pitchFamily="18" charset="0"/>
              </a:rPr>
              <a:t>hkl</a:t>
            </a:r>
            <a:r>
              <a:rPr lang="en-US" altLang="zh-CN"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p:txBody>
      </p:sp>
      <p:pic>
        <p:nvPicPr>
          <p:cNvPr id="4" name="Picture 4" descr="brag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58200" y="1889708"/>
            <a:ext cx="2602547" cy="153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818754" y="4191000"/>
            <a:ext cx="4068445" cy="2030095"/>
          </a:xfrm>
          <a:prstGeom prst="rect">
            <a:avLst/>
          </a:prstGeom>
          <a:noFill/>
        </p:spPr>
        <p:txBody>
          <a:bodyPr wrap="square" rtlCol="0">
            <a:spAutoFit/>
          </a:bodyPr>
          <a:lstStyle/>
          <a:p>
            <a:pPr algn="just"/>
            <a:r>
              <a:rPr lang="en-US" dirty="0">
                <a:solidFill>
                  <a:srgbClr val="0070C0"/>
                </a:solidFill>
                <a:latin typeface="Arial" panose="020B0604020202020204" pitchFamily="34" charset="0"/>
                <a:cs typeface="Arial" panose="020B0604020202020204" pitchFamily="34" charset="0"/>
              </a:rPr>
              <a:t>   The expression of structure factors is basically the same, only different in electric scattering factor (</a:t>
            </a:r>
            <a:r>
              <a:rPr lang="en-US" b="1" i="1" dirty="0">
                <a:solidFill>
                  <a:srgbClr val="0070C0"/>
                </a:solidFill>
                <a:latin typeface="Arial" panose="020B0604020202020204" pitchFamily="34" charset="0"/>
                <a:cs typeface="Arial" panose="020B0604020202020204" pitchFamily="34" charset="0"/>
              </a:rPr>
              <a:t>f</a:t>
            </a:r>
            <a:r>
              <a:rPr lang="en-US" dirty="0">
                <a:solidFill>
                  <a:srgbClr val="0070C0"/>
                </a:solidFill>
                <a:latin typeface="Arial" panose="020B0604020202020204" pitchFamily="34" charset="0"/>
                <a:cs typeface="Arial" panose="020B0604020202020204" pitchFamily="34" charset="0"/>
              </a:rPr>
              <a:t>) for X-ray, neutron scattering length (</a:t>
            </a:r>
            <a:r>
              <a:rPr lang="en-US" b="1" i="1" dirty="0">
                <a:solidFill>
                  <a:srgbClr val="0070C0"/>
                </a:solidFill>
                <a:latin typeface="Arial" panose="020B0604020202020204" pitchFamily="34" charset="0"/>
                <a:cs typeface="Arial" panose="020B0604020202020204" pitchFamily="34" charset="0"/>
              </a:rPr>
              <a:t>b</a:t>
            </a:r>
            <a:r>
              <a:rPr lang="en-US" dirty="0">
                <a:solidFill>
                  <a:srgbClr val="0070C0"/>
                </a:solidFill>
                <a:latin typeface="Arial" panose="020B0604020202020204" pitchFamily="34" charset="0"/>
                <a:cs typeface="Arial" panose="020B0604020202020204" pitchFamily="34" charset="0"/>
              </a:rPr>
              <a:t>) for neutron, and ordered magnetic moment (</a:t>
            </a:r>
            <a:r>
              <a:rPr lang="en-US" b="1" i="1" dirty="0">
                <a:solidFill>
                  <a:srgbClr val="0070C0"/>
                </a:solidFill>
                <a:latin typeface="Symbol" panose="05050102010706020507" charset="0"/>
                <a:cs typeface="Symbol" panose="05050102010706020507" charset="0"/>
              </a:rPr>
              <a:t>m</a:t>
            </a:r>
            <a:r>
              <a:rPr lang="en-US" dirty="0">
                <a:solidFill>
                  <a:srgbClr val="0070C0"/>
                </a:solidFill>
                <a:latin typeface="Arial" panose="020B0604020202020204" pitchFamily="34" charset="0"/>
                <a:cs typeface="Arial" panose="020B0604020202020204" pitchFamily="34" charset="0"/>
              </a:rPr>
              <a:t>) and magnetic form factor (</a:t>
            </a:r>
            <a:r>
              <a:rPr lang="en-US" b="1" i="1" dirty="0" err="1">
                <a:solidFill>
                  <a:srgbClr val="0070C0"/>
                </a:solidFill>
                <a:latin typeface="Arial" panose="020B0604020202020204" pitchFamily="34" charset="0"/>
                <a:cs typeface="Arial" panose="020B0604020202020204" pitchFamily="34" charset="0"/>
              </a:rPr>
              <a:t>f</a:t>
            </a:r>
            <a:r>
              <a:rPr lang="en-US" b="1" i="1" baseline="-25000" dirty="0" err="1">
                <a:solidFill>
                  <a:srgbClr val="0070C0"/>
                </a:solidFill>
                <a:latin typeface="Arial" panose="020B0604020202020204" pitchFamily="34" charset="0"/>
                <a:cs typeface="Arial" panose="020B0604020202020204" pitchFamily="34" charset="0"/>
              </a:rPr>
              <a:t>M</a:t>
            </a:r>
            <a:r>
              <a:rPr lang="en-US" dirty="0">
                <a:solidFill>
                  <a:srgbClr val="0070C0"/>
                </a:solidFill>
                <a:latin typeface="Arial" panose="020B0604020202020204" pitchFamily="34" charset="0"/>
                <a:cs typeface="Arial" panose="020B0604020202020204" pitchFamily="34" charset="0"/>
              </a:rPr>
              <a:t>)</a:t>
            </a:r>
            <a:r>
              <a:rPr lang="en-US" i="1" baseline="-25000" dirty="0">
                <a:solidFill>
                  <a:srgbClr val="0070C0"/>
                </a:solidFill>
                <a:latin typeface="Arial" panose="020B0604020202020204" pitchFamily="34" charset="0"/>
                <a:cs typeface="Arial" panose="020B0604020202020204" pitchFamily="34" charset="0"/>
              </a:rPr>
              <a:t> </a:t>
            </a:r>
            <a:r>
              <a:rPr lang="en-US" dirty="0">
                <a:solidFill>
                  <a:srgbClr val="0070C0"/>
                </a:solidFill>
                <a:latin typeface="Arial" panose="020B0604020202020204" pitchFamily="34" charset="0"/>
                <a:cs typeface="Arial" panose="020B0604020202020204" pitchFamily="34" charset="0"/>
              </a:rPr>
              <a:t>for magnetic neutron diffraction. </a:t>
            </a:r>
            <a:endParaRPr lang="en-US" dirty="0">
              <a:solidFill>
                <a:srgbClr val="0070C0"/>
              </a:solidFill>
              <a:latin typeface="Arial" panose="020B0604020202020204" pitchFamily="34" charset="0"/>
              <a:cs typeface="Arial" panose="020B0604020202020204" pitchFamily="34" charset="0"/>
            </a:endParaRPr>
          </a:p>
        </p:txBody>
      </p:sp>
      <p:sp>
        <p:nvSpPr>
          <p:cNvPr id="5" name="Rectangle 4"/>
          <p:cNvSpPr/>
          <p:nvPr/>
        </p:nvSpPr>
        <p:spPr>
          <a:xfrm>
            <a:off x="0" y="20160"/>
            <a:ext cx="12192000" cy="12752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800" b="1" dirty="0">
                <a:solidFill>
                  <a:srgbClr val="FF0000"/>
                </a:solidFill>
                <a:latin typeface="Arial" panose="020B0604020202020204" pitchFamily="34" charset="0"/>
                <a:cs typeface="Arial" panose="020B0604020202020204" pitchFamily="34" charset="0"/>
              </a:rPr>
              <a:t>Position, Intensity, and Structure Factor for </a:t>
            </a:r>
            <a:endParaRPr lang="en-US" altLang="zh-CN" sz="2800" b="1" dirty="0">
              <a:solidFill>
                <a:srgbClr val="FF0000"/>
              </a:solidFill>
              <a:latin typeface="Arial" panose="020B0604020202020204" pitchFamily="34" charset="0"/>
              <a:cs typeface="Arial" panose="020B0604020202020204" pitchFamily="34" charset="0"/>
            </a:endParaRPr>
          </a:p>
          <a:p>
            <a:pPr algn="r"/>
            <a:r>
              <a:rPr lang="en-US" altLang="zh-CN" sz="2800" b="1" dirty="0">
                <a:solidFill>
                  <a:srgbClr val="FF0000"/>
                </a:solidFill>
                <a:latin typeface="Arial" panose="020B0604020202020204" pitchFamily="34" charset="0"/>
                <a:cs typeface="Arial" panose="020B0604020202020204" pitchFamily="34" charset="0"/>
              </a:rPr>
              <a:t>Nuclear &amp; Magnetic Powder Diffraction </a:t>
            </a:r>
            <a:endParaRPr lang="en-US" altLang="zh-CN" sz="2800" b="1" dirty="0">
              <a:solidFill>
                <a:srgbClr val="FF0000"/>
              </a:solidFill>
              <a:latin typeface="Arial" panose="020B0604020202020204" pitchFamily="34" charset="0"/>
              <a:cs typeface="Arial" panose="020B0604020202020204" pitchFamily="34" charset="0"/>
            </a:endParaRPr>
          </a:p>
        </p:txBody>
      </p:sp>
      <p:pic>
        <p:nvPicPr>
          <p:cNvPr id="6" name="Picture 5">
            <a:hlinkClick r:id="rId2"/>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89492"/>
            <a:ext cx="730691" cy="730691"/>
          </a:xfrm>
          <a:prstGeom prst="rect">
            <a:avLst/>
          </a:prstGeom>
          <a:noFill/>
          <a:ln>
            <a:noFill/>
          </a:ln>
        </p:spPr>
      </p:pic>
      <p:sp>
        <p:nvSpPr>
          <p:cNvPr id="7" name="TextBox 6"/>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sp>
        <p:nvSpPr>
          <p:cNvPr id="9" name="Rectangle 8"/>
          <p:cNvSpPr/>
          <p:nvPr/>
        </p:nvSpPr>
        <p:spPr>
          <a:xfrm>
            <a:off x="609600" y="1447800"/>
            <a:ext cx="6941820" cy="4939030"/>
          </a:xfrm>
          <a:prstGeom prst="rect">
            <a:avLst/>
          </a:prstGeom>
          <a:solidFill>
            <a:schemeClr val="bg1"/>
          </a:solidFill>
          <a:ln w="6350">
            <a:solidFill>
              <a:schemeClr val="accent1"/>
            </a:solidFill>
          </a:ln>
          <a:effectLst>
            <a:glow rad="63500">
              <a:schemeClr val="accent2">
                <a:satMod val="175000"/>
                <a:alpha val="40000"/>
              </a:schemeClr>
            </a:glow>
          </a:effectLst>
        </p:spPr>
        <p:txBody>
          <a:bodyPr wrap="square">
            <a:spAutoFit/>
          </a:bodyPr>
          <a:lstStyle/>
          <a:p>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Peaks</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Position:</a:t>
            </a:r>
            <a:r>
              <a:rPr lang="en-US" dirty="0">
                <a:solidFill>
                  <a:srgbClr val="00B05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2</a:t>
            </a:r>
            <a:r>
              <a:rPr lang="en-US" b="1" i="1" dirty="0">
                <a:solidFill>
                  <a:srgbClr val="00B050"/>
                </a:solidFill>
                <a:latin typeface="Times New Roman" panose="02020603050405020304" pitchFamily="18" charset="0"/>
                <a:cs typeface="Times New Roman" panose="02020603050405020304" pitchFamily="18" charset="0"/>
              </a:rPr>
              <a:t>d</a:t>
            </a:r>
            <a:r>
              <a:rPr lang="en-US" b="1" i="1" baseline="-25000" dirty="0">
                <a:solidFill>
                  <a:srgbClr val="00B050"/>
                </a:solidFill>
                <a:latin typeface="Times New Roman" panose="02020603050405020304" pitchFamily="18" charset="0"/>
                <a:cs typeface="Times New Roman" panose="02020603050405020304" pitchFamily="18" charset="0"/>
              </a:rPr>
              <a:t>hkl </a:t>
            </a:r>
            <a:r>
              <a:rPr lang="en-US" b="1" i="1" dirty="0">
                <a:solidFill>
                  <a:srgbClr val="00B050"/>
                </a:solidFill>
                <a:latin typeface="Times New Roman" panose="02020603050405020304" pitchFamily="18" charset="0"/>
                <a:cs typeface="Times New Roman" panose="02020603050405020304" pitchFamily="18" charset="0"/>
              </a:rPr>
              <a:t>sin</a:t>
            </a:r>
            <a:r>
              <a:rPr lang="en-US" b="1" i="1" dirty="0">
                <a:solidFill>
                  <a:srgbClr val="00B050"/>
                </a:solidFill>
                <a:latin typeface="Symbol" panose="05050102010706020507" charset="0"/>
                <a:cs typeface="Symbol" panose="05050102010706020507" charset="0"/>
              </a:rPr>
              <a:t>q</a:t>
            </a:r>
            <a:r>
              <a:rPr lang="en-US" b="1" i="1" baseline="-25000" dirty="0">
                <a:solidFill>
                  <a:srgbClr val="00B050"/>
                </a:solidFill>
                <a:latin typeface="Times New Roman" panose="02020603050405020304" pitchFamily="18" charset="0"/>
                <a:cs typeface="Times New Roman" panose="02020603050405020304" pitchFamily="18" charset="0"/>
              </a:rPr>
              <a:t>hkl</a:t>
            </a:r>
            <a:r>
              <a:rPr lang="en-US" b="1" i="1" dirty="0">
                <a:solidFill>
                  <a:srgbClr val="00B050"/>
                </a:solidFill>
                <a:latin typeface="Times New Roman" panose="02020603050405020304" pitchFamily="18" charset="0"/>
                <a:cs typeface="Times New Roman" panose="02020603050405020304" pitchFamily="18" charset="0"/>
              </a:rPr>
              <a:t> = </a:t>
            </a:r>
            <a:r>
              <a:rPr lang="en-US" b="1" i="1" dirty="0" err="1">
                <a:solidFill>
                  <a:srgbClr val="00B050"/>
                </a:solidFill>
                <a:latin typeface="Times New Roman" panose="02020603050405020304" pitchFamily="18" charset="0"/>
                <a:cs typeface="Times New Roman" panose="02020603050405020304" pitchFamily="18" charset="0"/>
              </a:rPr>
              <a:t>n</a:t>
            </a:r>
            <a:r>
              <a:rPr lang="en-US" b="1" i="1" dirty="0" err="1">
                <a:solidFill>
                  <a:srgbClr val="00B050"/>
                </a:solidFill>
                <a:latin typeface="Symbol" panose="05050102010706020507" charset="0"/>
                <a:cs typeface="Symbol" panose="05050102010706020507" charset="0"/>
              </a:rPr>
              <a:t>l</a:t>
            </a:r>
            <a:r>
              <a:rPr lang="en-US" dirty="0">
                <a:solidFill>
                  <a:srgbClr val="00B050"/>
                </a:solidFill>
                <a:latin typeface="Times New Roman" panose="02020603050405020304" pitchFamily="18" charset="0"/>
                <a:cs typeface="Times New Roman" panose="02020603050405020304" pitchFamily="18" charset="0"/>
              </a:rPr>
              <a:t>            	</a:t>
            </a:r>
            <a:endParaRPr lang="en-US" dirty="0">
              <a:solidFill>
                <a:srgbClr val="00B050"/>
              </a:solidFill>
              <a:latin typeface="Times New Roman" panose="02020603050405020304" pitchFamily="18" charset="0"/>
              <a:cs typeface="Times New Roman" panose="02020603050405020304" pitchFamily="18" charset="0"/>
            </a:endParaRPr>
          </a:p>
          <a:p>
            <a:r>
              <a:rPr lang="en-US" dirty="0">
                <a:solidFill>
                  <a:srgbClr val="00B050"/>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a:t>
            </a:r>
            <a:r>
              <a:rPr lang="en-US" dirty="0">
                <a:solidFill>
                  <a:schemeClr val="tx1"/>
                </a:solidFill>
                <a:latin typeface="Symbol" panose="05050102010706020507" charset="0"/>
                <a:cs typeface="Symbol" panose="05050102010706020507" charset="0"/>
              </a:rPr>
              <a:t> </a:t>
            </a:r>
            <a:r>
              <a:rPr lang="en-US" b="1" i="1" dirty="0">
                <a:solidFill>
                  <a:schemeClr val="tx1"/>
                </a:solidFill>
                <a:latin typeface="Symbol" panose="05050102010706020507" charset="0"/>
                <a:cs typeface="Symbol" panose="05050102010706020507" charset="0"/>
              </a:rPr>
              <a:t>l</a:t>
            </a:r>
            <a:r>
              <a:rPr lang="en-US" dirty="0">
                <a:solidFill>
                  <a:schemeClr val="tx1"/>
                </a:solidFill>
                <a:latin typeface="Times New Roman" panose="02020603050405020304" pitchFamily="18" charset="0"/>
                <a:cs typeface="Times New Roman" panose="02020603050405020304" pitchFamily="18" charset="0"/>
              </a:rPr>
              <a:t> is the incident beam wavelength, </a:t>
            </a:r>
            <a:r>
              <a:rPr lang="en-US" b="1" i="1" dirty="0">
                <a:solidFill>
                  <a:schemeClr val="tx1"/>
                </a:solidFill>
                <a:latin typeface="Times New Roman" panose="02020603050405020304" pitchFamily="18" charset="0"/>
                <a:cs typeface="Times New Roman" panose="02020603050405020304" pitchFamily="18" charset="0"/>
              </a:rPr>
              <a:t>d</a:t>
            </a:r>
            <a:r>
              <a:rPr lang="en-US" dirty="0">
                <a:solidFill>
                  <a:schemeClr val="tx1"/>
                </a:solidFill>
                <a:latin typeface="Times New Roman" panose="02020603050405020304" pitchFamily="18" charset="0"/>
                <a:cs typeface="Times New Roman" panose="02020603050405020304" pitchFamily="18" charset="0"/>
              </a:rPr>
              <a:t> and </a:t>
            </a:r>
            <a:r>
              <a:rPr lang="en-US" b="1" i="1" dirty="0">
                <a:solidFill>
                  <a:schemeClr val="tx1"/>
                </a:solidFill>
                <a:latin typeface="Symbol" panose="05050102010706020507" charset="0"/>
                <a:cs typeface="Symbol" panose="05050102010706020507" charset="0"/>
              </a:rPr>
              <a:t>q</a:t>
            </a:r>
            <a:r>
              <a:rPr lang="en-US" dirty="0">
                <a:solidFill>
                  <a:schemeClr val="tx1"/>
                </a:solidFill>
                <a:latin typeface="Times New Roman" panose="02020603050405020304" pitchFamily="18" charset="0"/>
                <a:cs typeface="Times New Roman" panose="02020603050405020304" pitchFamily="18" charset="0"/>
              </a:rPr>
              <a:t> are the distance 	between successive </a:t>
            </a:r>
            <a:r>
              <a:rPr lang="en-US" i="1" dirty="0" err="1">
                <a:solidFill>
                  <a:schemeClr val="tx1"/>
                </a:solidFill>
                <a:latin typeface="Times New Roman" panose="02020603050405020304" pitchFamily="18" charset="0"/>
                <a:cs typeface="Times New Roman" panose="02020603050405020304" pitchFamily="18" charset="0"/>
              </a:rPr>
              <a:t>hkl</a:t>
            </a:r>
            <a:r>
              <a:rPr lang="en-US" dirty="0">
                <a:solidFill>
                  <a:schemeClr val="tx1"/>
                </a:solidFill>
                <a:latin typeface="Times New Roman" panose="02020603050405020304" pitchFamily="18" charset="0"/>
                <a:cs typeface="Times New Roman" panose="02020603050405020304" pitchFamily="18" charset="0"/>
              </a:rPr>
              <a:t> planes and Bragg angles of reflections, 	respectively.</a:t>
            </a:r>
            <a:endParaRPr lang="en-US" dirty="0">
              <a:solidFill>
                <a:schemeClr val="tx1"/>
              </a:solidFill>
              <a:latin typeface="Times New Roman" panose="02020603050405020304" pitchFamily="18" charset="0"/>
              <a:cs typeface="Times New Roman" panose="02020603050405020304" pitchFamily="18" charset="0"/>
            </a:endParaRPr>
          </a:p>
          <a:p>
            <a:pPr defTabSz="601345"/>
            <a:endParaRPr lang="en-US" b="1" dirty="0">
              <a:solidFill>
                <a:srgbClr val="0070C0"/>
              </a:solidFill>
              <a:latin typeface="Times New Roman" panose="02020603050405020304" pitchFamily="18" charset="0"/>
              <a:cs typeface="Times New Roman" panose="02020603050405020304" pitchFamily="18" charset="0"/>
            </a:endParaRPr>
          </a:p>
          <a:p>
            <a:pPr defTabSz="601345"/>
            <a:r>
              <a:rPr lang="en-US" b="1" dirty="0">
                <a:solidFill>
                  <a:srgbClr val="0070C0"/>
                </a:solidFill>
                <a:latin typeface="Times New Roman" panose="02020603050405020304" pitchFamily="18" charset="0"/>
                <a:cs typeface="Times New Roman" panose="02020603050405020304" pitchFamily="18" charset="0"/>
              </a:rPr>
              <a:t>Diffraction</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Intensity: </a:t>
            </a:r>
            <a:r>
              <a:rPr lang="en-US" dirty="0">
                <a:solidFill>
                  <a:srgbClr val="0070C0"/>
                </a:solidFill>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 </a:t>
            </a:r>
            <a:r>
              <a:rPr lang="en-US" b="1" i="1" dirty="0" err="1">
                <a:solidFill>
                  <a:srgbClr val="0070C0"/>
                </a:solidFill>
                <a:latin typeface="Times New Roman" panose="02020603050405020304" pitchFamily="18" charset="0"/>
                <a:cs typeface="Times New Roman" panose="02020603050405020304" pitchFamily="18" charset="0"/>
              </a:rPr>
              <a:t>I</a:t>
            </a:r>
            <a:r>
              <a:rPr lang="en-US" b="1" i="1" baseline="-25000" dirty="0" err="1">
                <a:solidFill>
                  <a:srgbClr val="0070C0"/>
                </a:solidFill>
                <a:latin typeface="Times New Roman" panose="02020603050405020304" pitchFamily="18" charset="0"/>
                <a:cs typeface="Times New Roman" panose="02020603050405020304" pitchFamily="18" charset="0"/>
              </a:rPr>
              <a:t>hkl</a:t>
            </a:r>
            <a:r>
              <a:rPr lang="en-US" b="1" dirty="0">
                <a:solidFill>
                  <a:srgbClr val="0070C0"/>
                </a:solidFill>
                <a:latin typeface="Times New Roman" panose="02020603050405020304" pitchFamily="18" charset="0"/>
                <a:cs typeface="Times New Roman" panose="02020603050405020304" pitchFamily="18" charset="0"/>
              </a:rPr>
              <a:t> = </a:t>
            </a:r>
            <a:r>
              <a:rPr lang="en-US" b="1" dirty="0" err="1">
                <a:solidFill>
                  <a:srgbClr val="0070C0"/>
                </a:solidFill>
                <a:latin typeface="Times New Roman" panose="02020603050405020304" pitchFamily="18" charset="0"/>
                <a:cs typeface="Times New Roman" panose="02020603050405020304" pitchFamily="18" charset="0"/>
              </a:rPr>
              <a:t>C</a:t>
            </a:r>
            <a:r>
              <a:rPr lang="en-US" b="1" i="1" dirty="0" err="1">
                <a:solidFill>
                  <a:srgbClr val="0070C0"/>
                </a:solidFill>
                <a:latin typeface="Times New Roman" panose="02020603050405020304" pitchFamily="18" charset="0"/>
                <a:cs typeface="Times New Roman" panose="02020603050405020304" pitchFamily="18" charset="0"/>
              </a:rPr>
              <a:t>F</a:t>
            </a:r>
            <a:r>
              <a:rPr lang="en-US" b="1" i="1" baseline="-25000" dirty="0" err="1">
                <a:solidFill>
                  <a:srgbClr val="0070C0"/>
                </a:solidFill>
                <a:latin typeface="Times New Roman" panose="02020603050405020304" pitchFamily="18" charset="0"/>
                <a:cs typeface="Times New Roman" panose="02020603050405020304" pitchFamily="18" charset="0"/>
              </a:rPr>
              <a:t>hkl</a:t>
            </a:r>
            <a:endParaRPr lang="en-US" dirty="0">
              <a:solidFill>
                <a:srgbClr val="0070C0"/>
              </a:solidFill>
              <a:latin typeface="Times New Roman" panose="02020603050405020304" pitchFamily="18" charset="0"/>
              <a:cs typeface="Times New Roman" panose="02020603050405020304" pitchFamily="18" charset="0"/>
            </a:endParaRPr>
          </a:p>
          <a:p>
            <a:pPr defTabSz="601345"/>
            <a:r>
              <a:rPr lang="en-US" dirty="0">
                <a:solidFill>
                  <a:srgbClr val="0070C0"/>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a:solidFill>
                  <a:schemeClr val="tx1"/>
                </a:solidFill>
                <a:latin typeface="Times New Roman" panose="02020603050405020304" pitchFamily="18" charset="0"/>
                <a:cs typeface="Times New Roman" panose="02020603050405020304" pitchFamily="18" charset="0"/>
                <a:sym typeface="+mn-ea"/>
              </a:rPr>
              <a:t>F</a:t>
            </a:r>
            <a:r>
              <a:rPr lang="en-US" b="1" i="1" baseline="-25000" dirty="0">
                <a:solidFill>
                  <a:schemeClr val="tx1"/>
                </a:solidFill>
                <a:latin typeface="Times New Roman" panose="02020603050405020304" pitchFamily="18" charset="0"/>
                <a:cs typeface="Times New Roman" panose="02020603050405020304" pitchFamily="18" charset="0"/>
                <a:sym typeface="+mn-ea"/>
              </a:rPr>
              <a:t>hkl</a:t>
            </a:r>
            <a:r>
              <a:rPr lang="en-US" dirty="0">
                <a:solidFill>
                  <a:schemeClr val="tx1"/>
                </a:solidFill>
                <a:latin typeface="Times New Roman" panose="02020603050405020304" pitchFamily="18" charset="0"/>
                <a:cs typeface="Times New Roman" panose="02020603050405020304" pitchFamily="18" charset="0"/>
              </a:rPr>
              <a:t> is the </a:t>
            </a:r>
            <a:r>
              <a:rPr lang="en-US" i="1" dirty="0" err="1">
                <a:solidFill>
                  <a:schemeClr val="tx1"/>
                </a:solidFill>
                <a:latin typeface="Times New Roman" panose="02020603050405020304" pitchFamily="18" charset="0"/>
                <a:cs typeface="Times New Roman" panose="02020603050405020304" pitchFamily="18" charset="0"/>
                <a:sym typeface="+mn-ea"/>
              </a:rPr>
              <a:t>hkl</a:t>
            </a:r>
            <a:r>
              <a:rPr lang="en-US" dirty="0">
                <a:solidFill>
                  <a:schemeClr val="tx1"/>
                </a:solidFill>
                <a:latin typeface="Times New Roman" panose="02020603050405020304" pitchFamily="18" charset="0"/>
                <a:cs typeface="Times New Roman" panose="02020603050405020304" pitchFamily="18" charset="0"/>
                <a:sym typeface="+mn-ea"/>
              </a:rPr>
              <a:t> reflection </a:t>
            </a:r>
            <a:r>
              <a:rPr lang="en-US" dirty="0">
                <a:solidFill>
                  <a:schemeClr val="tx1"/>
                </a:solidFill>
                <a:latin typeface="Times New Roman" panose="02020603050405020304" pitchFamily="18" charset="0"/>
                <a:cs typeface="Times New Roman" panose="02020603050405020304" pitchFamily="18" charset="0"/>
              </a:rPr>
              <a:t>amplitude of the diffracted X-ray, 	or neutron, or magnetic, and </a:t>
            </a:r>
            <a:r>
              <a:rPr lang="en-US" b="1" dirty="0">
                <a:solidFill>
                  <a:schemeClr val="tx1"/>
                </a:solidFill>
                <a:latin typeface="Times New Roman" panose="02020603050405020304" pitchFamily="18" charset="0"/>
                <a:cs typeface="Times New Roman" panose="02020603050405020304" pitchFamily="18" charset="0"/>
              </a:rPr>
              <a:t>C</a:t>
            </a:r>
            <a:r>
              <a:rPr lang="en-US" dirty="0">
                <a:solidFill>
                  <a:schemeClr val="tx1"/>
                </a:solidFill>
                <a:latin typeface="Times New Roman" panose="02020603050405020304" pitchFamily="18" charset="0"/>
                <a:cs typeface="Times New Roman" panose="02020603050405020304" pitchFamily="18" charset="0"/>
              </a:rPr>
              <a:t> is all others.</a:t>
            </a:r>
            <a:endParaRPr lang="en-US" dirty="0">
              <a:solidFill>
                <a:srgbClr val="0070C0"/>
              </a:solidFill>
              <a:latin typeface="Times New Roman" panose="02020603050405020304" pitchFamily="18" charset="0"/>
              <a:cs typeface="Times New Roman" panose="02020603050405020304" pitchFamily="18" charset="0"/>
            </a:endParaRPr>
          </a:p>
          <a:p>
            <a:pPr defTabSz="601345"/>
            <a:endParaRPr lang="en-US" dirty="0">
              <a:solidFill>
                <a:srgbClr val="0070C0"/>
              </a:solidFill>
              <a:latin typeface="Times New Roman" panose="02020603050405020304" pitchFamily="18" charset="0"/>
              <a:cs typeface="Times New Roman" panose="02020603050405020304" pitchFamily="18" charset="0"/>
            </a:endParaRPr>
          </a:p>
          <a:p>
            <a:pPr defTabSz="601345">
              <a:lnSpc>
                <a:spcPct val="150000"/>
              </a:lnSpc>
            </a:pPr>
            <a:r>
              <a:rPr lang="en-US" b="1" dirty="0">
                <a:solidFill>
                  <a:srgbClr val="00B0F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X-ray</a:t>
            </a:r>
            <a:r>
              <a:rPr lang="en-US" dirty="0">
                <a:solidFill>
                  <a:srgbClr val="FF0000"/>
                </a:solidFill>
                <a:latin typeface="Times New Roman" panose="02020603050405020304" pitchFamily="18" charset="0"/>
                <a:cs typeface="Times New Roman" panose="02020603050405020304" pitchFamily="18" charset="0"/>
              </a:rPr>
              <a:t>:	 </a:t>
            </a:r>
            <a:r>
              <a:rPr lang="en-US" b="1" i="1" dirty="0" err="1">
                <a:solidFill>
                  <a:srgbClr val="FF0000"/>
                </a:solidFill>
                <a:latin typeface="Times New Roman" panose="02020603050405020304" pitchFamily="18" charset="0"/>
                <a:cs typeface="Times New Roman" panose="02020603050405020304" pitchFamily="18" charset="0"/>
              </a:rPr>
              <a:t>F</a:t>
            </a:r>
            <a:r>
              <a:rPr lang="en-US" b="1" i="1" baseline="-25000" dirty="0" err="1">
                <a:solidFill>
                  <a:srgbClr val="FF0000"/>
                </a:solidFill>
                <a:latin typeface="Times New Roman" panose="02020603050405020304" pitchFamily="18" charset="0"/>
                <a:cs typeface="Times New Roman" panose="02020603050405020304" pitchFamily="18" charset="0"/>
              </a:rPr>
              <a:t>hkl</a:t>
            </a:r>
            <a:r>
              <a:rPr lang="en-US" b="1" dirty="0">
                <a:solidFill>
                  <a:srgbClr val="FF0000"/>
                </a:solidFill>
                <a:latin typeface="Times New Roman" panose="02020603050405020304" pitchFamily="18" charset="0"/>
                <a:cs typeface="Times New Roman" panose="02020603050405020304" pitchFamily="18" charset="0"/>
              </a:rPr>
              <a:t> </a:t>
            </a:r>
            <a:r>
              <a:rPr lang="en-US" b="1" baseline="30000" dirty="0">
                <a:solidFill>
                  <a:srgbClr val="FF0000"/>
                </a:solidFill>
                <a:latin typeface="Times New Roman" panose="02020603050405020304" pitchFamily="18" charset="0"/>
                <a:cs typeface="Times New Roman" panose="02020603050405020304" pitchFamily="18" charset="0"/>
                <a:sym typeface="+mn-ea"/>
              </a:rPr>
              <a:t> </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sym typeface="+mn-ea"/>
              </a:rPr>
              <a:t>|</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chemeClr val="accent1"/>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f</a:t>
            </a:r>
            <a:r>
              <a:rPr lang="en-US" b="1" i="1" baseline="-25000" dirty="0" err="1">
                <a:solidFill>
                  <a:schemeClr val="accent1"/>
                </a:solidFill>
                <a:latin typeface="Times New Roman" panose="02020603050405020304" pitchFamily="18" charset="0"/>
                <a:cs typeface="Times New Roman" panose="02020603050405020304" pitchFamily="18" charset="0"/>
              </a:rPr>
              <a:t>j</a:t>
            </a:r>
            <a:r>
              <a:rPr lang="en-US" b="1" dirty="0">
                <a:solidFill>
                  <a:srgbClr val="FF0000"/>
                </a:solidFill>
                <a:latin typeface="Times New Roman" panose="02020603050405020304" pitchFamily="18" charset="0"/>
                <a:cs typeface="Times New Roman" panose="02020603050405020304" pitchFamily="18" charset="0"/>
              </a:rPr>
              <a:t>  exp(2</a:t>
            </a:r>
            <a:r>
              <a:rPr lang="en-US" b="1" i="1" dirty="0">
                <a:solidFill>
                  <a:srgbClr val="FF0000"/>
                </a:solidFill>
                <a:latin typeface="Symbol" panose="05050102010706020507" charset="0"/>
                <a:cs typeface="Symbol" panose="05050102010706020507" charset="0"/>
              </a:rPr>
              <a:t>p</a:t>
            </a:r>
            <a:r>
              <a:rPr lang="en-US" b="1" i="1" dirty="0">
                <a:solidFill>
                  <a:srgbClr val="FF0000"/>
                </a:solidFill>
                <a:latin typeface="Times New Roman" panose="02020603050405020304" pitchFamily="18" charset="0"/>
                <a:cs typeface="Times New Roman" panose="02020603050405020304" pitchFamily="18" charset="0"/>
              </a:rPr>
              <a:t> </a:t>
            </a:r>
            <a:r>
              <a:rPr lang="en-US" b="1" i="1" dirty="0" err="1">
                <a:solidFill>
                  <a:srgbClr val="FF0000"/>
                </a:solidFill>
                <a:latin typeface="Times New Roman" panose="02020603050405020304" pitchFamily="18" charset="0"/>
                <a:cs typeface="Times New Roman" panose="02020603050405020304" pitchFamily="18" charset="0"/>
              </a:rPr>
              <a:t>i</a:t>
            </a:r>
            <a:r>
              <a:rPr lang="en-US" b="1" i="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a:t>
            </a:r>
            <a:r>
              <a:rPr lang="en-US" b="1" i="1" dirty="0">
                <a:solidFill>
                  <a:srgbClr val="FF0000"/>
                </a:solidFill>
                <a:latin typeface="Times New Roman" panose="02020603050405020304" pitchFamily="18" charset="0"/>
                <a:cs typeface="Times New Roman" panose="02020603050405020304" pitchFamily="18" charset="0"/>
              </a:rPr>
              <a:t>hx</a:t>
            </a:r>
            <a:r>
              <a:rPr lang="en-US" b="1" dirty="0">
                <a:solidFill>
                  <a:srgbClr val="FF0000"/>
                </a:solidFill>
                <a:latin typeface="Times New Roman" panose="02020603050405020304" pitchFamily="18" charset="0"/>
                <a:cs typeface="Times New Roman" panose="02020603050405020304" pitchFamily="18" charset="0"/>
              </a:rPr>
              <a:t> + </a:t>
            </a:r>
            <a:r>
              <a:rPr lang="en-US" b="1" i="1" dirty="0" err="1">
                <a:solidFill>
                  <a:srgbClr val="FF0000"/>
                </a:solidFill>
                <a:latin typeface="Times New Roman" panose="02020603050405020304" pitchFamily="18" charset="0"/>
                <a:cs typeface="Times New Roman" panose="02020603050405020304" pitchFamily="18" charset="0"/>
              </a:rPr>
              <a:t>ky</a:t>
            </a:r>
            <a:r>
              <a:rPr lang="en-US" b="1" dirty="0">
                <a:solidFill>
                  <a:srgbClr val="FF0000"/>
                </a:solidFill>
                <a:latin typeface="Times New Roman" panose="02020603050405020304" pitchFamily="18" charset="0"/>
                <a:cs typeface="Times New Roman" panose="02020603050405020304" pitchFamily="18" charset="0"/>
              </a:rPr>
              <a:t> + </a:t>
            </a:r>
            <a:r>
              <a:rPr lang="en-US" b="1" i="1" dirty="0" err="1">
                <a:solidFill>
                  <a:srgbClr val="FF0000"/>
                </a:solidFill>
                <a:latin typeface="Times New Roman" panose="02020603050405020304" pitchFamily="18" charset="0"/>
                <a:cs typeface="Times New Roman" panose="02020603050405020304" pitchFamily="18" charset="0"/>
              </a:rPr>
              <a:t>lz</a:t>
            </a:r>
            <a:r>
              <a:rPr lang="en-US" b="1" dirty="0">
                <a:solidFill>
                  <a:srgbClr val="FF0000"/>
                </a:solidFill>
                <a:latin typeface="Times New Roman" panose="02020603050405020304" pitchFamily="18" charset="0"/>
                <a:cs typeface="Times New Roman" panose="02020603050405020304" pitchFamily="18" charset="0"/>
              </a:rPr>
              <a:t>))</a:t>
            </a:r>
            <a:r>
              <a:rPr lang="en-US" b="1" dirty="0">
                <a:solidFill>
                  <a:srgbClr val="FF0000"/>
                </a:solidFill>
                <a:latin typeface="Times New Roman" panose="02020603050405020304" pitchFamily="18" charset="0"/>
                <a:cs typeface="Times New Roman" panose="02020603050405020304" pitchFamily="18" charset="0"/>
                <a:sym typeface="+mn-ea"/>
              </a:rPr>
              <a:t>|</a:t>
            </a:r>
            <a:r>
              <a:rPr lang="en-US" b="1" baseline="30000" dirty="0">
                <a:solidFill>
                  <a:srgbClr val="FF0000"/>
                </a:solidFill>
                <a:latin typeface="Times New Roman" panose="02020603050405020304" pitchFamily="18" charset="0"/>
                <a:cs typeface="Times New Roman" panose="02020603050405020304" pitchFamily="18" charset="0"/>
                <a:sym typeface="+mn-ea"/>
              </a:rPr>
              <a:t>2</a:t>
            </a:r>
            <a:r>
              <a:rPr lang="en-US" b="1" baseline="30000" dirty="0">
                <a:solidFill>
                  <a:srgbClr val="FF0000"/>
                </a:solidFill>
                <a:latin typeface="Times New Roman" panose="02020603050405020304" pitchFamily="18" charset="0"/>
                <a:cs typeface="Times New Roman" panose="02020603050405020304" pitchFamily="18" charset="0"/>
              </a:rPr>
              <a:t> </a:t>
            </a:r>
            <a:r>
              <a:rPr lang="en-US" b="1" i="1" dirty="0">
                <a:solidFill>
                  <a:srgbClr val="FF0000"/>
                </a:solidFill>
                <a:latin typeface="Times New Roman" panose="02020603050405020304" pitchFamily="18" charset="0"/>
                <a:cs typeface="Times New Roman" panose="02020603050405020304" pitchFamily="18" charset="0"/>
              </a:rPr>
              <a:t>e</a:t>
            </a:r>
            <a:r>
              <a:rPr lang="en-US" b="1" baseline="30000" dirty="0">
                <a:solidFill>
                  <a:srgbClr val="FF0000"/>
                </a:solidFill>
                <a:latin typeface="Times New Roman" panose="02020603050405020304" pitchFamily="18" charset="0"/>
                <a:cs typeface="Times New Roman" panose="02020603050405020304" pitchFamily="18" charset="0"/>
              </a:rPr>
              <a:t>-2</a:t>
            </a:r>
            <a:r>
              <a:rPr lang="en-US" b="1" i="1" baseline="30000" dirty="0">
                <a:solidFill>
                  <a:srgbClr val="FF0000"/>
                </a:solidFill>
                <a:latin typeface="Times New Roman" panose="02020603050405020304" pitchFamily="18" charset="0"/>
                <a:cs typeface="Times New Roman" panose="02020603050405020304" pitchFamily="18" charset="0"/>
              </a:rPr>
              <a:t>W</a:t>
            </a:r>
            <a:r>
              <a:rPr lang="en-US" b="1" dirty="0">
                <a:solidFill>
                  <a:srgbClr val="FF0000"/>
                </a:solidFill>
                <a:latin typeface="Times New Roman" panose="02020603050405020304" pitchFamily="18" charset="0"/>
                <a:cs typeface="Times New Roman" panose="02020603050405020304" pitchFamily="18" charset="0"/>
              </a:rPr>
              <a:t> 	</a:t>
            </a:r>
            <a:endParaRPr lang="en-US" b="1" dirty="0">
              <a:solidFill>
                <a:srgbClr val="FF0000"/>
              </a:solidFill>
              <a:latin typeface="Times New Roman" panose="02020603050405020304" pitchFamily="18" charset="0"/>
              <a:cs typeface="Times New Roman" panose="02020603050405020304" pitchFamily="18" charset="0"/>
            </a:endParaRPr>
          </a:p>
          <a:p>
            <a:pPr defTabSz="601345"/>
            <a:r>
              <a:rPr lang="en-US" dirty="0">
                <a:solidFill>
                  <a:srgbClr val="FF0000"/>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a:solidFill>
                  <a:schemeClr val="tx1"/>
                </a:solidFill>
                <a:latin typeface="Times New Roman" panose="02020603050405020304" pitchFamily="18" charset="0"/>
                <a:cs typeface="Times New Roman" panose="02020603050405020304" pitchFamily="18" charset="0"/>
              </a:rPr>
              <a:t>f</a:t>
            </a:r>
            <a:r>
              <a:rPr lang="en-US" b="1" i="1" baseline="-25000" dirty="0">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 is the atomic scattering factor of atom </a:t>
            </a:r>
            <a:r>
              <a:rPr lang="en-US" i="1" dirty="0">
                <a:solidFill>
                  <a:schemeClr val="tx1"/>
                </a:solidFill>
                <a:latin typeface="Times New Roman" panose="02020603050405020304" pitchFamily="18" charset="0"/>
                <a:cs typeface="Times New Roman" panose="02020603050405020304" pitchFamily="18" charset="0"/>
              </a:rPr>
              <a:t>j </a:t>
            </a:r>
            <a:r>
              <a:rPr lang="en-US" dirty="0">
                <a:solidFill>
                  <a:schemeClr val="tx1"/>
                </a:solidFill>
                <a:latin typeface="Times New Roman" panose="02020603050405020304" pitchFamily="18" charset="0"/>
                <a:cs typeface="Times New Roman" panose="02020603050405020304" pitchFamily="18" charset="0"/>
              </a:rPr>
              <a:t>for X-ray.</a:t>
            </a:r>
            <a:endParaRPr lang="en-US" dirty="0">
              <a:solidFill>
                <a:schemeClr val="accent2"/>
              </a:solidFill>
              <a:latin typeface="Times New Roman" panose="02020603050405020304" pitchFamily="18" charset="0"/>
              <a:cs typeface="Times New Roman" panose="02020603050405020304" pitchFamily="18" charset="0"/>
            </a:endParaRPr>
          </a:p>
          <a:p>
            <a:pPr defTabSz="601345">
              <a:lnSpc>
                <a:spcPct val="150000"/>
              </a:lnSpc>
            </a:pP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FF"/>
                </a:solidFill>
                <a:latin typeface="Times New Roman" panose="02020603050405020304" pitchFamily="18" charset="0"/>
                <a:cs typeface="Times New Roman" panose="02020603050405020304" pitchFamily="18" charset="0"/>
              </a:rPr>
              <a:t>Neutron:   </a:t>
            </a:r>
            <a:r>
              <a:rPr lang="en-US" b="1" i="1" dirty="0" err="1">
                <a:solidFill>
                  <a:srgbClr val="FF00FF"/>
                </a:solidFill>
                <a:latin typeface="Times New Roman" panose="02020603050405020304" pitchFamily="18" charset="0"/>
                <a:cs typeface="Times New Roman" panose="02020603050405020304" pitchFamily="18" charset="0"/>
              </a:rPr>
              <a:t>F</a:t>
            </a:r>
            <a:r>
              <a:rPr lang="en-US" b="1" i="1" baseline="-25000" dirty="0" err="1">
                <a:solidFill>
                  <a:srgbClr val="FF00FF"/>
                </a:solidFill>
                <a:latin typeface="Times New Roman" panose="02020603050405020304" pitchFamily="18" charset="0"/>
                <a:cs typeface="Times New Roman" panose="02020603050405020304" pitchFamily="18" charset="0"/>
              </a:rPr>
              <a:t>hkl</a:t>
            </a:r>
            <a:r>
              <a:rPr lang="en-US" b="1" dirty="0">
                <a:solidFill>
                  <a:srgbClr val="FF00FF"/>
                </a:solidFill>
                <a:latin typeface="Times New Roman" panose="02020603050405020304" pitchFamily="18" charset="0"/>
                <a:cs typeface="Times New Roman" panose="02020603050405020304" pitchFamily="18" charset="0"/>
              </a:rPr>
              <a:t> </a:t>
            </a:r>
            <a:r>
              <a:rPr lang="en-US" b="1" baseline="30000" dirty="0">
                <a:solidFill>
                  <a:srgbClr val="FF00FF"/>
                </a:solidFill>
                <a:latin typeface="Times New Roman" panose="02020603050405020304" pitchFamily="18" charset="0"/>
                <a:cs typeface="Times New Roman" panose="02020603050405020304" pitchFamily="18" charset="0"/>
                <a:sym typeface="+mn-ea"/>
              </a:rPr>
              <a:t> </a:t>
            </a:r>
            <a:r>
              <a:rPr lang="en-US" b="1" dirty="0">
                <a:solidFill>
                  <a:srgbClr val="FF00FF"/>
                </a:solidFill>
                <a:latin typeface="Times New Roman" panose="02020603050405020304" pitchFamily="18" charset="0"/>
                <a:cs typeface="Times New Roman" panose="02020603050405020304" pitchFamily="18" charset="0"/>
              </a:rPr>
              <a:t>= </a:t>
            </a:r>
            <a:r>
              <a:rPr lang="en-US" b="1" dirty="0">
                <a:solidFill>
                  <a:srgbClr val="FF00FF"/>
                </a:solidFill>
                <a:latin typeface="Times New Roman" panose="02020603050405020304" pitchFamily="18" charset="0"/>
                <a:cs typeface="Times New Roman" panose="02020603050405020304" pitchFamily="18" charset="0"/>
                <a:sym typeface="+mn-ea"/>
              </a:rPr>
              <a:t>|</a:t>
            </a:r>
            <a:r>
              <a:rPr lang="en-US" b="1" dirty="0">
                <a:solidFill>
                  <a:srgbClr val="FF00FF"/>
                </a:solidFill>
                <a:latin typeface="Times New Roman" panose="02020603050405020304" pitchFamily="18" charset="0"/>
                <a:cs typeface="Times New Roman" panose="02020603050405020304" pitchFamily="18" charset="0"/>
              </a:rPr>
              <a:t>∑</a:t>
            </a:r>
            <a:r>
              <a:rPr lang="en-US" b="1" dirty="0">
                <a:solidFill>
                  <a:schemeClr val="accent1"/>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b</a:t>
            </a:r>
            <a:r>
              <a:rPr lang="en-US" b="1" i="1" baseline="-25000" dirty="0" err="1">
                <a:solidFill>
                  <a:schemeClr val="accent1"/>
                </a:solidFill>
                <a:latin typeface="Times New Roman" panose="02020603050405020304" pitchFamily="18" charset="0"/>
                <a:cs typeface="Times New Roman" panose="02020603050405020304" pitchFamily="18" charset="0"/>
              </a:rPr>
              <a:t>j</a:t>
            </a:r>
            <a:r>
              <a:rPr lang="en-US" b="1" i="1" dirty="0">
                <a:solidFill>
                  <a:srgbClr val="FF00FF"/>
                </a:solidFill>
                <a:latin typeface="Times New Roman" panose="02020603050405020304" pitchFamily="18" charset="0"/>
                <a:cs typeface="Times New Roman" panose="02020603050405020304" pitchFamily="18" charset="0"/>
              </a:rPr>
              <a:t>  </a:t>
            </a:r>
            <a:r>
              <a:rPr lang="en-US" b="1" dirty="0">
                <a:solidFill>
                  <a:srgbClr val="FF00FF"/>
                </a:solidFill>
                <a:latin typeface="Times New Roman" panose="02020603050405020304" pitchFamily="18" charset="0"/>
                <a:cs typeface="Times New Roman" panose="02020603050405020304" pitchFamily="18" charset="0"/>
              </a:rPr>
              <a:t>exp(2</a:t>
            </a:r>
            <a:r>
              <a:rPr lang="en-US" b="1" i="1" dirty="0">
                <a:solidFill>
                  <a:srgbClr val="FF00FF"/>
                </a:solidFill>
                <a:latin typeface="Symbol" panose="05050102010706020507" charset="0"/>
                <a:cs typeface="Symbol" panose="05050102010706020507" charset="0"/>
              </a:rPr>
              <a:t>p</a:t>
            </a:r>
            <a:r>
              <a:rPr lang="en-US" b="1" i="1" dirty="0">
                <a:solidFill>
                  <a:srgbClr val="FF00FF"/>
                </a:solidFill>
                <a:latin typeface="Times New Roman" panose="02020603050405020304" pitchFamily="18" charset="0"/>
                <a:cs typeface="Times New Roman" panose="02020603050405020304" pitchFamily="18" charset="0"/>
              </a:rPr>
              <a:t> </a:t>
            </a:r>
            <a:r>
              <a:rPr lang="en-US" b="1" i="1" dirty="0" err="1">
                <a:solidFill>
                  <a:srgbClr val="FF00FF"/>
                </a:solidFill>
                <a:latin typeface="Times New Roman" panose="02020603050405020304" pitchFamily="18" charset="0"/>
                <a:cs typeface="Times New Roman" panose="02020603050405020304" pitchFamily="18" charset="0"/>
              </a:rPr>
              <a:t>i</a:t>
            </a:r>
            <a:r>
              <a:rPr lang="en-US" b="1" dirty="0">
                <a:solidFill>
                  <a:srgbClr val="FF00FF"/>
                </a:solidFill>
                <a:latin typeface="Times New Roman" panose="02020603050405020304" pitchFamily="18" charset="0"/>
                <a:cs typeface="Times New Roman" panose="02020603050405020304" pitchFamily="18" charset="0"/>
              </a:rPr>
              <a:t> (</a:t>
            </a:r>
            <a:r>
              <a:rPr lang="en-US" b="1" i="1" dirty="0">
                <a:solidFill>
                  <a:srgbClr val="FF00FF"/>
                </a:solidFill>
                <a:latin typeface="Times New Roman" panose="02020603050405020304" pitchFamily="18" charset="0"/>
                <a:cs typeface="Times New Roman" panose="02020603050405020304" pitchFamily="18" charset="0"/>
              </a:rPr>
              <a:t>hx</a:t>
            </a:r>
            <a:r>
              <a:rPr lang="en-US" b="1" dirty="0">
                <a:solidFill>
                  <a:srgbClr val="FF00FF"/>
                </a:solidFill>
                <a:latin typeface="Times New Roman" panose="02020603050405020304" pitchFamily="18" charset="0"/>
                <a:cs typeface="Times New Roman" panose="02020603050405020304" pitchFamily="18" charset="0"/>
              </a:rPr>
              <a:t> + </a:t>
            </a:r>
            <a:r>
              <a:rPr lang="en-US" b="1" i="1" dirty="0" err="1">
                <a:solidFill>
                  <a:srgbClr val="FF00FF"/>
                </a:solidFill>
                <a:latin typeface="Times New Roman" panose="02020603050405020304" pitchFamily="18" charset="0"/>
                <a:cs typeface="Times New Roman" panose="02020603050405020304" pitchFamily="18" charset="0"/>
              </a:rPr>
              <a:t>ky</a:t>
            </a:r>
            <a:r>
              <a:rPr lang="en-US" b="1" dirty="0">
                <a:solidFill>
                  <a:srgbClr val="FF00FF"/>
                </a:solidFill>
                <a:latin typeface="Times New Roman" panose="02020603050405020304" pitchFamily="18" charset="0"/>
                <a:cs typeface="Times New Roman" panose="02020603050405020304" pitchFamily="18" charset="0"/>
              </a:rPr>
              <a:t> + </a:t>
            </a:r>
            <a:r>
              <a:rPr lang="en-US" b="1" i="1" dirty="0" err="1">
                <a:solidFill>
                  <a:srgbClr val="FF00FF"/>
                </a:solidFill>
                <a:latin typeface="Times New Roman" panose="02020603050405020304" pitchFamily="18" charset="0"/>
                <a:cs typeface="Times New Roman" panose="02020603050405020304" pitchFamily="18" charset="0"/>
              </a:rPr>
              <a:t>lz</a:t>
            </a:r>
            <a:r>
              <a:rPr lang="en-US" b="1" dirty="0">
                <a:solidFill>
                  <a:srgbClr val="FF00FF"/>
                </a:solidFill>
                <a:latin typeface="Times New Roman" panose="02020603050405020304" pitchFamily="18" charset="0"/>
                <a:cs typeface="Times New Roman" panose="02020603050405020304" pitchFamily="18" charset="0"/>
              </a:rPr>
              <a:t>))</a:t>
            </a:r>
            <a:r>
              <a:rPr lang="en-US" b="1" dirty="0">
                <a:solidFill>
                  <a:srgbClr val="FF00FF"/>
                </a:solidFill>
                <a:latin typeface="Times New Roman" panose="02020603050405020304" pitchFamily="18" charset="0"/>
                <a:cs typeface="Times New Roman" panose="02020603050405020304" pitchFamily="18" charset="0"/>
                <a:sym typeface="+mn-ea"/>
              </a:rPr>
              <a:t>|</a:t>
            </a:r>
            <a:r>
              <a:rPr lang="en-US" b="1" baseline="30000" dirty="0">
                <a:solidFill>
                  <a:srgbClr val="FF00FF"/>
                </a:solidFill>
                <a:latin typeface="Times New Roman" panose="02020603050405020304" pitchFamily="18" charset="0"/>
                <a:cs typeface="Times New Roman" panose="02020603050405020304" pitchFamily="18" charset="0"/>
                <a:sym typeface="+mn-ea"/>
              </a:rPr>
              <a:t>2</a:t>
            </a:r>
            <a:r>
              <a:rPr lang="en-US" b="1" dirty="0">
                <a:solidFill>
                  <a:srgbClr val="FF00FF"/>
                </a:solidFill>
                <a:latin typeface="Times New Roman" panose="02020603050405020304" pitchFamily="18" charset="0"/>
                <a:cs typeface="Times New Roman" panose="02020603050405020304" pitchFamily="18" charset="0"/>
              </a:rPr>
              <a:t> </a:t>
            </a:r>
            <a:r>
              <a:rPr lang="en-US" b="1" i="1" dirty="0">
                <a:solidFill>
                  <a:srgbClr val="FF00FF"/>
                </a:solidFill>
                <a:latin typeface="Times New Roman" panose="02020603050405020304" pitchFamily="18" charset="0"/>
                <a:cs typeface="Times New Roman" panose="02020603050405020304" pitchFamily="18" charset="0"/>
              </a:rPr>
              <a:t>e</a:t>
            </a:r>
            <a:r>
              <a:rPr lang="en-US" b="1" baseline="30000" dirty="0">
                <a:solidFill>
                  <a:srgbClr val="FF00FF"/>
                </a:solidFill>
                <a:latin typeface="Times New Roman" panose="02020603050405020304" pitchFamily="18" charset="0"/>
                <a:cs typeface="Times New Roman" panose="02020603050405020304" pitchFamily="18" charset="0"/>
              </a:rPr>
              <a:t>-2</a:t>
            </a:r>
            <a:r>
              <a:rPr lang="en-US" b="1" i="1" baseline="30000" dirty="0">
                <a:solidFill>
                  <a:srgbClr val="FF00FF"/>
                </a:solidFill>
                <a:latin typeface="Times New Roman" panose="02020603050405020304" pitchFamily="18" charset="0"/>
                <a:cs typeface="Times New Roman" panose="02020603050405020304" pitchFamily="18" charset="0"/>
              </a:rPr>
              <a:t>W</a:t>
            </a:r>
            <a:r>
              <a:rPr lang="en-US" b="1" dirty="0">
                <a:solidFill>
                  <a:srgbClr val="FF00FF"/>
                </a:solidFill>
                <a:latin typeface="Times New Roman" panose="02020603050405020304" pitchFamily="18" charset="0"/>
                <a:cs typeface="Times New Roman" panose="02020603050405020304" pitchFamily="18" charset="0"/>
              </a:rPr>
              <a:t> </a:t>
            </a:r>
            <a:endParaRPr lang="en-US" b="1" dirty="0">
              <a:solidFill>
                <a:srgbClr val="FF00FF"/>
              </a:solidFill>
              <a:latin typeface="Times New Roman" panose="02020603050405020304" pitchFamily="18" charset="0"/>
              <a:cs typeface="Times New Roman" panose="02020603050405020304" pitchFamily="18" charset="0"/>
            </a:endParaRPr>
          </a:p>
          <a:p>
            <a:pPr defTabSz="601345"/>
            <a:r>
              <a:rPr lang="en-US" dirty="0">
                <a:solidFill>
                  <a:srgbClr val="FF00FF"/>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err="1">
                <a:solidFill>
                  <a:schemeClr val="tx1"/>
                </a:solidFill>
                <a:latin typeface="Times New Roman" panose="02020603050405020304" pitchFamily="18" charset="0"/>
                <a:cs typeface="Times New Roman" panose="02020603050405020304" pitchFamily="18" charset="0"/>
              </a:rPr>
              <a:t>b</a:t>
            </a:r>
            <a:r>
              <a:rPr lang="en-US" b="1" i="1" baseline="-25000" dirty="0" err="1">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 is the neutron scattering length for atom </a:t>
            </a:r>
            <a:r>
              <a:rPr lang="en-US" i="1" dirty="0">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defTabSz="601345">
              <a:lnSpc>
                <a:spcPct val="150000"/>
              </a:lnSpc>
            </a:pP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A426EA"/>
                </a:solidFill>
                <a:latin typeface="Times New Roman" panose="02020603050405020304" pitchFamily="18" charset="0"/>
                <a:cs typeface="Times New Roman" panose="02020603050405020304" pitchFamily="18" charset="0"/>
              </a:rPr>
              <a:t>Magnetic: </a:t>
            </a:r>
            <a:r>
              <a:rPr lang="en-US" b="1" i="1" dirty="0" err="1">
                <a:solidFill>
                  <a:srgbClr val="A426EA"/>
                </a:solidFill>
                <a:latin typeface="Times New Roman" panose="02020603050405020304" pitchFamily="18" charset="0"/>
                <a:cs typeface="Times New Roman" panose="02020603050405020304" pitchFamily="18" charset="0"/>
              </a:rPr>
              <a:t>F</a:t>
            </a:r>
            <a:r>
              <a:rPr lang="en-US" b="1" i="1" baseline="-25000" dirty="0" err="1">
                <a:solidFill>
                  <a:srgbClr val="A426EA"/>
                </a:solidFill>
                <a:latin typeface="Times New Roman" panose="02020603050405020304" pitchFamily="18" charset="0"/>
                <a:cs typeface="Times New Roman" panose="02020603050405020304" pitchFamily="18" charset="0"/>
              </a:rPr>
              <a:t>hkl </a:t>
            </a:r>
            <a:r>
              <a:rPr lang="en-US" b="1" dirty="0">
                <a:solidFill>
                  <a:srgbClr val="A426EA"/>
                </a:solidFill>
                <a:latin typeface="Times New Roman" panose="02020603050405020304" pitchFamily="18" charset="0"/>
                <a:cs typeface="Times New Roman" panose="02020603050405020304" pitchFamily="18" charset="0"/>
              </a:rPr>
              <a:t>= </a:t>
            </a:r>
            <a:r>
              <a:rPr lang="en-US" b="1" dirty="0">
                <a:solidFill>
                  <a:srgbClr val="A426EA"/>
                </a:solidFill>
                <a:latin typeface="Times New Roman" panose="02020603050405020304" pitchFamily="18" charset="0"/>
                <a:cs typeface="Times New Roman" panose="02020603050405020304" pitchFamily="18" charset="0"/>
                <a:sym typeface="+mn-ea"/>
              </a:rPr>
              <a:t>|</a:t>
            </a:r>
            <a:r>
              <a:rPr lang="en-US" b="1" dirty="0">
                <a:solidFill>
                  <a:srgbClr val="A426EA"/>
                </a:solidFill>
                <a:latin typeface="Times New Roman" panose="02020603050405020304" pitchFamily="18" charset="0"/>
                <a:cs typeface="Times New Roman" panose="02020603050405020304" pitchFamily="18" charset="0"/>
              </a:rPr>
              <a:t>∑ </a:t>
            </a:r>
            <a:r>
              <a:rPr lang="en-US" b="1" i="1" dirty="0" err="1">
                <a:solidFill>
                  <a:schemeClr val="accent1"/>
                </a:solidFill>
                <a:latin typeface="Symbol" panose="05050102010706020507" charset="0"/>
                <a:cs typeface="Symbol" panose="05050102010706020507" charset="0"/>
              </a:rPr>
              <a:t>m</a:t>
            </a:r>
            <a:r>
              <a:rPr lang="en-US" b="1" i="1" baseline="-25000" dirty="0" err="1">
                <a:solidFill>
                  <a:schemeClr val="accent1"/>
                </a:solidFill>
                <a:latin typeface="Times New Roman" panose="02020603050405020304" pitchFamily="18" charset="0"/>
                <a:cs typeface="Times New Roman" panose="02020603050405020304" pitchFamily="18" charset="0"/>
              </a:rPr>
              <a:t>j</a:t>
            </a:r>
            <a:r>
              <a:rPr lang="en-US" b="1" i="1" dirty="0">
                <a:solidFill>
                  <a:schemeClr val="accent1"/>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f</a:t>
            </a:r>
            <a:r>
              <a:rPr lang="en-US" b="1" i="1" baseline="-25000" dirty="0" err="1">
                <a:solidFill>
                  <a:schemeClr val="accent1"/>
                </a:solidFill>
                <a:latin typeface="Times New Roman" panose="02020603050405020304" pitchFamily="18" charset="0"/>
                <a:cs typeface="Times New Roman" panose="02020603050405020304" pitchFamily="18" charset="0"/>
              </a:rPr>
              <a:t>Mj</a:t>
            </a:r>
            <a:r>
              <a:rPr lang="en-US" b="1" dirty="0">
                <a:solidFill>
                  <a:srgbClr val="A426EA"/>
                </a:solidFill>
                <a:latin typeface="Times New Roman" panose="02020603050405020304" pitchFamily="18" charset="0"/>
                <a:cs typeface="Times New Roman" panose="02020603050405020304" pitchFamily="18" charset="0"/>
              </a:rPr>
              <a:t>  exp(2</a:t>
            </a:r>
            <a:r>
              <a:rPr lang="en-US" b="1" i="1" dirty="0">
                <a:solidFill>
                  <a:srgbClr val="A426EA"/>
                </a:solidFill>
                <a:latin typeface="Symbol" panose="05050102010706020507" charset="0"/>
                <a:cs typeface="Symbol" panose="05050102010706020507" charset="0"/>
              </a:rPr>
              <a:t>p</a:t>
            </a:r>
            <a:r>
              <a:rPr lang="en-US" b="1" i="1" dirty="0">
                <a:solidFill>
                  <a:srgbClr val="A426EA"/>
                </a:solidFill>
                <a:latin typeface="Times New Roman" panose="02020603050405020304" pitchFamily="18" charset="0"/>
                <a:cs typeface="Times New Roman" panose="02020603050405020304" pitchFamily="18" charset="0"/>
              </a:rPr>
              <a:t> i</a:t>
            </a:r>
            <a:r>
              <a:rPr lang="en-US" b="1" dirty="0">
                <a:solidFill>
                  <a:srgbClr val="A426EA"/>
                </a:solidFill>
                <a:latin typeface="Times New Roman" panose="02020603050405020304" pitchFamily="18" charset="0"/>
                <a:cs typeface="Times New Roman" panose="02020603050405020304" pitchFamily="18" charset="0"/>
              </a:rPr>
              <a:t> (</a:t>
            </a:r>
            <a:r>
              <a:rPr lang="en-US" b="1" i="1" dirty="0">
                <a:solidFill>
                  <a:srgbClr val="A426EA"/>
                </a:solidFill>
                <a:latin typeface="Times New Roman" panose="02020603050405020304" pitchFamily="18" charset="0"/>
                <a:cs typeface="Times New Roman" panose="02020603050405020304" pitchFamily="18" charset="0"/>
              </a:rPr>
              <a:t>hx</a:t>
            </a:r>
            <a:r>
              <a:rPr lang="en-US" b="1" dirty="0">
                <a:solidFill>
                  <a:srgbClr val="A426EA"/>
                </a:solidFill>
                <a:latin typeface="Times New Roman" panose="02020603050405020304" pitchFamily="18" charset="0"/>
                <a:cs typeface="Times New Roman" panose="02020603050405020304" pitchFamily="18" charset="0"/>
              </a:rPr>
              <a:t> + </a:t>
            </a:r>
            <a:r>
              <a:rPr lang="en-US" b="1" i="1" dirty="0" err="1">
                <a:solidFill>
                  <a:srgbClr val="A426EA"/>
                </a:solidFill>
                <a:latin typeface="Times New Roman" panose="02020603050405020304" pitchFamily="18" charset="0"/>
                <a:cs typeface="Times New Roman" panose="02020603050405020304" pitchFamily="18" charset="0"/>
              </a:rPr>
              <a:t>ky</a:t>
            </a:r>
            <a:r>
              <a:rPr lang="en-US" b="1" dirty="0">
                <a:solidFill>
                  <a:srgbClr val="A426EA"/>
                </a:solidFill>
                <a:latin typeface="Times New Roman" panose="02020603050405020304" pitchFamily="18" charset="0"/>
                <a:cs typeface="Times New Roman" panose="02020603050405020304" pitchFamily="18" charset="0"/>
              </a:rPr>
              <a:t> + </a:t>
            </a:r>
            <a:r>
              <a:rPr lang="en-US" b="1" i="1" dirty="0" err="1">
                <a:solidFill>
                  <a:srgbClr val="A426EA"/>
                </a:solidFill>
                <a:latin typeface="Times New Roman" panose="02020603050405020304" pitchFamily="18" charset="0"/>
                <a:cs typeface="Times New Roman" panose="02020603050405020304" pitchFamily="18" charset="0"/>
              </a:rPr>
              <a:t>lz</a:t>
            </a:r>
            <a:r>
              <a:rPr lang="en-US" b="1" dirty="0">
                <a:solidFill>
                  <a:srgbClr val="A426EA"/>
                </a:solidFill>
                <a:latin typeface="Times New Roman" panose="02020603050405020304" pitchFamily="18" charset="0"/>
                <a:cs typeface="Times New Roman" panose="02020603050405020304" pitchFamily="18" charset="0"/>
              </a:rPr>
              <a:t>))</a:t>
            </a:r>
            <a:r>
              <a:rPr lang="en-US" b="1" dirty="0">
                <a:solidFill>
                  <a:srgbClr val="A426EA"/>
                </a:solidFill>
                <a:latin typeface="Times New Roman" panose="02020603050405020304" pitchFamily="18" charset="0"/>
                <a:cs typeface="Times New Roman" panose="02020603050405020304" pitchFamily="18" charset="0"/>
                <a:sym typeface="+mn-ea"/>
              </a:rPr>
              <a:t>|</a:t>
            </a:r>
            <a:r>
              <a:rPr lang="en-US" b="1" baseline="30000" dirty="0">
                <a:solidFill>
                  <a:srgbClr val="A426EA"/>
                </a:solidFill>
                <a:latin typeface="Times New Roman" panose="02020603050405020304" pitchFamily="18" charset="0"/>
                <a:cs typeface="Times New Roman" panose="02020603050405020304" pitchFamily="18" charset="0"/>
                <a:sym typeface="+mn-ea"/>
              </a:rPr>
              <a:t>2</a:t>
            </a:r>
            <a:r>
              <a:rPr lang="en-US" b="1" dirty="0">
                <a:solidFill>
                  <a:srgbClr val="A426EA"/>
                </a:solidFill>
                <a:latin typeface="Times New Roman" panose="02020603050405020304" pitchFamily="18" charset="0"/>
                <a:cs typeface="Times New Roman" panose="02020603050405020304" pitchFamily="18" charset="0"/>
              </a:rPr>
              <a:t> </a:t>
            </a:r>
            <a:r>
              <a:rPr lang="en-US" b="1" i="1" dirty="0">
                <a:solidFill>
                  <a:srgbClr val="A426EA"/>
                </a:solidFill>
                <a:latin typeface="Times New Roman" panose="02020603050405020304" pitchFamily="18" charset="0"/>
                <a:cs typeface="Times New Roman" panose="02020603050405020304" pitchFamily="18" charset="0"/>
              </a:rPr>
              <a:t>e</a:t>
            </a:r>
            <a:r>
              <a:rPr lang="en-US" b="1" baseline="30000" dirty="0">
                <a:solidFill>
                  <a:srgbClr val="A426EA"/>
                </a:solidFill>
                <a:latin typeface="Times New Roman" panose="02020603050405020304" pitchFamily="18" charset="0"/>
                <a:cs typeface="Times New Roman" panose="02020603050405020304" pitchFamily="18" charset="0"/>
              </a:rPr>
              <a:t>-2</a:t>
            </a:r>
            <a:r>
              <a:rPr lang="en-US" b="1" i="1" baseline="30000" dirty="0">
                <a:solidFill>
                  <a:srgbClr val="A426EA"/>
                </a:solidFill>
                <a:latin typeface="Times New Roman" panose="02020603050405020304" pitchFamily="18" charset="0"/>
                <a:cs typeface="Times New Roman" panose="02020603050405020304" pitchFamily="18" charset="0"/>
              </a:rPr>
              <a:t>W</a:t>
            </a:r>
            <a:r>
              <a:rPr lang="en-US" b="1" dirty="0">
                <a:solidFill>
                  <a:srgbClr val="A426EA"/>
                </a:solidFill>
                <a:latin typeface="Times New Roman" panose="02020603050405020304" pitchFamily="18" charset="0"/>
                <a:cs typeface="Times New Roman" panose="02020603050405020304" pitchFamily="18" charset="0"/>
              </a:rPr>
              <a:t> </a:t>
            </a:r>
            <a:endParaRPr lang="en-US" b="1" dirty="0">
              <a:solidFill>
                <a:srgbClr val="A426EA"/>
              </a:solidFill>
              <a:latin typeface="Times New Roman" panose="02020603050405020304" pitchFamily="18" charset="0"/>
              <a:cs typeface="Times New Roman" panose="02020603050405020304" pitchFamily="18" charset="0"/>
            </a:endParaRPr>
          </a:p>
          <a:p>
            <a:pPr defTabSz="601345"/>
            <a:r>
              <a:rPr lang="en-US" dirty="0">
                <a:solidFill>
                  <a:srgbClr val="A426EA"/>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err="1">
                <a:solidFill>
                  <a:schemeClr val="tx1"/>
                </a:solidFill>
                <a:latin typeface="Times New Roman" panose="02020603050405020304" pitchFamily="18" charset="0"/>
                <a:cs typeface="Times New Roman" panose="02020603050405020304" pitchFamily="18" charset="0"/>
              </a:rPr>
              <a:t>q</a:t>
            </a:r>
            <a:r>
              <a:rPr lang="en-US" b="1" i="1" baseline="-25000" dirty="0" err="1">
                <a:solidFill>
                  <a:schemeClr val="tx1"/>
                </a:solidFill>
                <a:latin typeface="Times New Roman" panose="02020603050405020304" pitchFamily="18" charset="0"/>
                <a:cs typeface="Times New Roman" panose="02020603050405020304" pitchFamily="18" charset="0"/>
              </a:rPr>
              <a:t>j</a:t>
            </a:r>
            <a:r>
              <a:rPr lang="en-US" b="1" i="1" baseline="-25000" dirty="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and </a:t>
            </a:r>
            <a:r>
              <a:rPr lang="en-US" b="1" i="1" dirty="0" err="1">
                <a:solidFill>
                  <a:schemeClr val="tx1"/>
                </a:solidFill>
                <a:latin typeface="Times New Roman" panose="02020603050405020304" pitchFamily="18" charset="0"/>
                <a:cs typeface="Times New Roman" panose="02020603050405020304" pitchFamily="18" charset="0"/>
              </a:rPr>
              <a:t>f</a:t>
            </a:r>
            <a:r>
              <a:rPr lang="en-US" b="1" i="1" baseline="-25000" dirty="0" err="1">
                <a:solidFill>
                  <a:schemeClr val="tx1"/>
                </a:solidFill>
                <a:latin typeface="Times New Roman" panose="02020603050405020304" pitchFamily="18" charset="0"/>
                <a:cs typeface="Times New Roman" panose="02020603050405020304" pitchFamily="18" charset="0"/>
              </a:rPr>
              <a:t>Mj</a:t>
            </a:r>
            <a:r>
              <a:rPr lang="en-US" dirty="0">
                <a:solidFill>
                  <a:schemeClr val="tx1"/>
                </a:solidFill>
                <a:latin typeface="Times New Roman" panose="02020603050405020304" pitchFamily="18" charset="0"/>
                <a:cs typeface="Times New Roman" panose="02020603050405020304" pitchFamily="18" charset="0"/>
              </a:rPr>
              <a:t> are the magnetic interaction vector and the</a:t>
            </a:r>
            <a:endParaRPr lang="en-US" dirty="0">
              <a:solidFill>
                <a:schemeClr val="tx1"/>
              </a:solidFill>
              <a:latin typeface="Times New Roman" panose="02020603050405020304" pitchFamily="18" charset="0"/>
              <a:cs typeface="Times New Roman" panose="02020603050405020304" pitchFamily="18" charset="0"/>
            </a:endParaRPr>
          </a:p>
          <a:p>
            <a:pPr defTabSz="601345"/>
            <a:r>
              <a:rPr lang="en-US" dirty="0">
                <a:solidFill>
                  <a:schemeClr val="tx1"/>
                </a:solidFill>
                <a:latin typeface="Times New Roman" panose="02020603050405020304" pitchFamily="18" charset="0"/>
                <a:cs typeface="Times New Roman" panose="02020603050405020304" pitchFamily="18" charset="0"/>
              </a:rPr>
              <a:t>            magnetic form factor for atom </a:t>
            </a:r>
            <a:r>
              <a:rPr lang="en-US" i="1" dirty="0">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 respectively.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0" name="文本框 7"/>
          <p:cNvSpPr txBox="1"/>
          <p:nvPr/>
        </p:nvSpPr>
        <p:spPr>
          <a:xfrm>
            <a:off x="3949700" y="2819400"/>
            <a:ext cx="389255" cy="270510"/>
          </a:xfrm>
          <a:prstGeom prst="rect">
            <a:avLst/>
          </a:prstGeom>
          <a:noFill/>
        </p:spPr>
        <p:txBody>
          <a:bodyPr wrap="square" rtlCol="0" anchor="t">
            <a:spAutoFit/>
          </a:bodyPr>
          <a:lstStyle/>
          <a:p>
            <a:r>
              <a:rPr lang="en-US" b="1" baseline="30000" dirty="0">
                <a:solidFill>
                  <a:srgbClr val="0070C0"/>
                </a:solidFill>
                <a:latin typeface="Times New Roman" panose="02020603050405020304" pitchFamily="18" charset="0"/>
                <a:cs typeface="Times New Roman" panose="02020603050405020304" pitchFamily="18" charset="0"/>
                <a:sym typeface="+mn-ea"/>
              </a:rPr>
              <a:t>2</a:t>
            </a:r>
            <a:endParaRPr lang="zh-CN" altLang="en-US" dirty="0"/>
          </a:p>
        </p:txBody>
      </p:sp>
      <p:sp>
        <p:nvSpPr>
          <p:cNvPr id="12" name="文本框 9"/>
          <p:cNvSpPr txBox="1"/>
          <p:nvPr/>
        </p:nvSpPr>
        <p:spPr>
          <a:xfrm>
            <a:off x="2070735" y="5445760"/>
            <a:ext cx="354330" cy="270510"/>
          </a:xfrm>
          <a:prstGeom prst="rect">
            <a:avLst/>
          </a:prstGeom>
          <a:noFill/>
        </p:spPr>
        <p:txBody>
          <a:bodyPr wrap="square" rtlCol="0" anchor="t">
            <a:spAutoFit/>
          </a:bodyPr>
          <a:lstStyle/>
          <a:p>
            <a:r>
              <a:rPr lang="en-US" b="1" baseline="30000" dirty="0">
                <a:solidFill>
                  <a:srgbClr val="A110B0"/>
                </a:solidFill>
                <a:latin typeface="Times New Roman" panose="02020603050405020304" pitchFamily="18" charset="0"/>
                <a:cs typeface="Times New Roman" panose="02020603050405020304" pitchFamily="18" charset="0"/>
                <a:sym typeface="+mn-ea"/>
              </a:rPr>
              <a:t>2</a:t>
            </a:r>
            <a:endParaRPr lang="en-US" altLang="en-US" b="1" baseline="30000" dirty="0">
              <a:solidFill>
                <a:srgbClr val="A110B0"/>
              </a:solidFill>
              <a:latin typeface="Times New Roman" panose="02020603050405020304" pitchFamily="18" charset="0"/>
              <a:cs typeface="Times New Roman" panose="02020603050405020304" pitchFamily="18" charset="0"/>
              <a:sym typeface="+mn-ea"/>
            </a:endParaRPr>
          </a:p>
        </p:txBody>
      </p:sp>
      <p:sp>
        <p:nvSpPr>
          <p:cNvPr id="13" name="文本框 10"/>
          <p:cNvSpPr txBox="1"/>
          <p:nvPr/>
        </p:nvSpPr>
        <p:spPr>
          <a:xfrm>
            <a:off x="2070100" y="4762500"/>
            <a:ext cx="431165" cy="270510"/>
          </a:xfrm>
          <a:prstGeom prst="rect">
            <a:avLst/>
          </a:prstGeom>
          <a:noFill/>
        </p:spPr>
        <p:txBody>
          <a:bodyPr wrap="square" rtlCol="0" anchor="t">
            <a:spAutoFit/>
          </a:bodyPr>
          <a:lstStyle/>
          <a:p>
            <a:r>
              <a:rPr lang="en-US" b="1" baseline="30000" dirty="0">
                <a:solidFill>
                  <a:srgbClr val="C00000"/>
                </a:solidFill>
                <a:latin typeface="Times New Roman" panose="02020603050405020304" pitchFamily="18" charset="0"/>
                <a:cs typeface="Times New Roman" panose="02020603050405020304" pitchFamily="18" charset="0"/>
                <a:sym typeface="+mn-ea"/>
              </a:rPr>
              <a:t>2</a:t>
            </a:r>
            <a:endParaRPr lang="en-US" altLang="en-US" b="1" baseline="30000" dirty="0">
              <a:solidFill>
                <a:srgbClr val="C00000"/>
              </a:solidFill>
              <a:latin typeface="Times New Roman" panose="02020603050405020304" pitchFamily="18" charset="0"/>
              <a:cs typeface="Times New Roman" panose="02020603050405020304" pitchFamily="18" charset="0"/>
              <a:sym typeface="+mn-ea"/>
            </a:endParaRPr>
          </a:p>
        </p:txBody>
      </p:sp>
      <p:sp>
        <p:nvSpPr>
          <p:cNvPr id="14" name="文本框 11"/>
          <p:cNvSpPr txBox="1"/>
          <p:nvPr/>
        </p:nvSpPr>
        <p:spPr>
          <a:xfrm>
            <a:off x="2045970" y="4078605"/>
            <a:ext cx="417195" cy="270510"/>
          </a:xfrm>
          <a:prstGeom prst="rect">
            <a:avLst/>
          </a:prstGeom>
          <a:noFill/>
        </p:spPr>
        <p:txBody>
          <a:bodyPr wrap="square" rtlCol="0" anchor="t">
            <a:spAutoFit/>
          </a:bodyPr>
          <a:lstStyle/>
          <a:p>
            <a:r>
              <a:rPr lang="en-US" b="1" baseline="30000" dirty="0">
                <a:solidFill>
                  <a:srgbClr val="FF0000"/>
                </a:solidFill>
                <a:latin typeface="Times New Roman" panose="02020603050405020304" pitchFamily="18" charset="0"/>
                <a:cs typeface="Times New Roman" panose="02020603050405020304" pitchFamily="18" charset="0"/>
                <a:sym typeface="+mn-ea"/>
              </a:rPr>
              <a:t>2</a:t>
            </a:r>
            <a:endParaRPr lang="en-US" altLang="en-US" b="1" baseline="30000" dirty="0">
              <a:solidFill>
                <a:srgbClr val="FF0000"/>
              </a:solidFill>
              <a:latin typeface="Times New Roman" panose="02020603050405020304" pitchFamily="18" charset="0"/>
              <a:cs typeface="Times New Roman" panose="02020603050405020304" pitchFamily="18" charset="0"/>
              <a:sym typeface="+mn-ea"/>
            </a:endParaRPr>
          </a:p>
        </p:txBody>
      </p:sp>
      <p:sp>
        <p:nvSpPr>
          <p:cNvPr id="18" name="文本框 7"/>
          <p:cNvSpPr txBox="1"/>
          <p:nvPr/>
        </p:nvSpPr>
        <p:spPr>
          <a:xfrm>
            <a:off x="11201400" y="3505200"/>
            <a:ext cx="609600" cy="369332"/>
          </a:xfrm>
          <a:prstGeom prst="rect">
            <a:avLst/>
          </a:prstGeom>
          <a:noFill/>
        </p:spPr>
        <p:txBody>
          <a:bodyPr wrap="square" rtlCol="0" anchor="t">
            <a:spAutoFit/>
          </a:bodyPr>
          <a:lstStyle/>
          <a:p>
            <a:r>
              <a:rPr lang="en-US" b="1" baseline="30000" dirty="0">
                <a:solidFill>
                  <a:srgbClr val="0070C0"/>
                </a:solidFill>
                <a:latin typeface="Times New Roman" panose="02020603050405020304" pitchFamily="18" charset="0"/>
                <a:cs typeface="Times New Roman" panose="02020603050405020304" pitchFamily="18" charset="0"/>
                <a:sym typeface="+mn-ea"/>
              </a:rPr>
              <a:t>     2 </a:t>
            </a:r>
            <a:endParaRPr lang="zh-CN" altLang="en-US" dirty="0"/>
          </a:p>
        </p:txBody>
      </p:sp>
      <p:sp>
        <p:nvSpPr>
          <p:cNvPr id="2" name="文本框 1"/>
          <p:cNvSpPr txBox="1"/>
          <p:nvPr/>
        </p:nvSpPr>
        <p:spPr>
          <a:xfrm>
            <a:off x="726881" y="407680"/>
            <a:ext cx="3993709" cy="830997"/>
          </a:xfrm>
          <a:prstGeom prst="rect">
            <a:avLst/>
          </a:prstGeom>
          <a:noFill/>
        </p:spPr>
        <p:txBody>
          <a:bodyPr wrap="square" rtlCol="0">
            <a:spAutoFit/>
          </a:bodyPr>
          <a:lstStyle/>
          <a:p>
            <a:pPr algn="just"/>
            <a:r>
              <a:rPr lang="en-US" altLang="zh-CN" sz="1200" dirty="0">
                <a:solidFill>
                  <a:srgbClr val="A426EA"/>
                </a:solidFill>
                <a:latin typeface="Arial" panose="020B0604020202020204" pitchFamily="34" charset="0"/>
                <a:cs typeface="Arial" panose="020B0604020202020204" pitchFamily="34" charset="0"/>
              </a:rPr>
              <a:t>This slice shows the comparing the powder diffraction of nuclear from magnetic. As you can see that they are highly similar, except the neutron scattering factor b and magnetic moment </a:t>
            </a:r>
            <a:r>
              <a:rPr lang="en-US" altLang="zh-CN" sz="1200" b="1" i="1" dirty="0">
                <a:solidFill>
                  <a:srgbClr val="A426EA"/>
                </a:solidFill>
                <a:latin typeface="Symbol" panose="05050102010706020507" charset="0"/>
                <a:cs typeface="Symbol" panose="05050102010706020507" charset="0"/>
              </a:rPr>
              <a:t>m</a:t>
            </a:r>
            <a:r>
              <a:rPr lang="en-US" altLang="zh-CN" sz="1200" dirty="0">
                <a:solidFill>
                  <a:srgbClr val="A426EA"/>
                </a:solidFill>
                <a:latin typeface="Arial" panose="020B0604020202020204" pitchFamily="34" charset="0"/>
                <a:cs typeface="Arial" panose="020B0604020202020204" pitchFamily="34" charset="0"/>
              </a:rPr>
              <a:t>. for neutron.</a:t>
            </a:r>
            <a:endParaRPr lang="zh-CN" altLang="en-US" sz="1200" dirty="0">
              <a:solidFill>
                <a:srgbClr val="A426EA"/>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200" y="876298"/>
            <a:ext cx="8784288" cy="5208313"/>
          </a:xfrm>
          <a:prstGeom prst="rect">
            <a:avLst/>
          </a:prstGeom>
        </p:spPr>
      </p:pic>
      <p:sp>
        <p:nvSpPr>
          <p:cNvPr id="4" name="Rectangle 3"/>
          <p:cNvSpPr/>
          <p:nvPr/>
        </p:nvSpPr>
        <p:spPr>
          <a:xfrm>
            <a:off x="0" y="0"/>
            <a:ext cx="12192000" cy="68579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5" name="TextBox 4"/>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7" name="TextBox 6"/>
          <p:cNvSpPr txBox="1"/>
          <p:nvPr/>
        </p:nvSpPr>
        <p:spPr>
          <a:xfrm>
            <a:off x="3200400" y="81289"/>
            <a:ext cx="6553200" cy="523220"/>
          </a:xfrm>
          <a:prstGeom prst="rect">
            <a:avLst/>
          </a:prstGeom>
          <a:noFill/>
        </p:spPr>
        <p:txBody>
          <a:bodyPr wrap="square">
            <a:spAutoFit/>
          </a:bodyPr>
          <a:lstStyle/>
          <a:p>
            <a:r>
              <a:rPr lang="en-US" altLang="zh-CN" sz="2800" b="1" dirty="0">
                <a:solidFill>
                  <a:srgbClr val="A426EA"/>
                </a:solidFill>
                <a:latin typeface="Arial" panose="020B0604020202020204" pitchFamily="34" charset="0"/>
                <a:cs typeface="Arial" panose="020B0604020202020204" pitchFamily="34" charset="0"/>
              </a:rPr>
              <a:t>Mirror plane and primed mirror plane </a:t>
            </a:r>
            <a:endParaRPr lang="en-US" altLang="zh-CN" sz="2800" b="1" dirty="0">
              <a:solidFill>
                <a:srgbClr val="A426EA"/>
              </a:solidFill>
              <a:latin typeface="Arial" panose="020B0604020202020204" pitchFamily="34" charset="0"/>
              <a:cs typeface="Arial" panose="020B0604020202020204" pitchFamily="34" charset="0"/>
            </a:endParaRPr>
          </a:p>
        </p:txBody>
      </p:sp>
      <p:sp>
        <p:nvSpPr>
          <p:cNvPr id="2" name="TextBox 1"/>
          <p:cNvSpPr txBox="1"/>
          <p:nvPr/>
        </p:nvSpPr>
        <p:spPr>
          <a:xfrm>
            <a:off x="6248400" y="718809"/>
            <a:ext cx="3733800" cy="584775"/>
          </a:xfrm>
          <a:prstGeom prst="rect">
            <a:avLst/>
          </a:prstGeom>
          <a:solidFill>
            <a:schemeClr val="bg1"/>
          </a:solidFill>
        </p:spPr>
        <p:txBody>
          <a:bodyPr wrap="square" rtlCol="0">
            <a:spAutoFit/>
          </a:bodyPr>
          <a:lstStyle/>
          <a:p>
            <a:r>
              <a:rPr lang="en-US" sz="2800" dirty="0">
                <a:solidFill>
                  <a:srgbClr val="0070C0"/>
                </a:solidFill>
                <a:latin typeface="Times New Roman" panose="02020603050405020304" pitchFamily="18" charset="0"/>
                <a:cs typeface="Times New Roman" panose="02020603050405020304" pitchFamily="18" charset="0"/>
              </a:rPr>
              <a:t>Primed mirror plane </a:t>
            </a:r>
            <a:r>
              <a:rPr lang="en-US" sz="3200" i="1" dirty="0">
                <a:solidFill>
                  <a:srgbClr val="0070C0"/>
                </a:solidFill>
                <a:latin typeface="Times New Roman" panose="02020603050405020304" pitchFamily="18" charset="0"/>
                <a:cs typeface="Times New Roman" panose="02020603050405020304" pitchFamily="18" charset="0"/>
              </a:rPr>
              <a:t>m</a:t>
            </a:r>
            <a:r>
              <a:rPr lang="en-US" sz="2800" dirty="0">
                <a:solidFill>
                  <a:srgbClr val="0070C0"/>
                </a:solidFill>
                <a:cs typeface="Times New Roman" panose="02020603050405020304" pitchFamily="18" charset="0"/>
              </a:rPr>
              <a:t>’</a:t>
            </a:r>
            <a:endParaRPr lang="en-US" sz="2800" dirty="0">
              <a:solidFill>
                <a:srgbClr val="0070C0"/>
              </a:solidFill>
              <a:cs typeface="Times New Roman" panose="02020603050405020304" pitchFamily="18" charset="0"/>
            </a:endParaRPr>
          </a:p>
        </p:txBody>
      </p:sp>
      <p:sp>
        <p:nvSpPr>
          <p:cNvPr id="6" name="TextBox 5"/>
          <p:cNvSpPr txBox="1"/>
          <p:nvPr/>
        </p:nvSpPr>
        <p:spPr>
          <a:xfrm>
            <a:off x="4876800" y="758414"/>
            <a:ext cx="609600" cy="584775"/>
          </a:xfrm>
          <a:prstGeom prst="rect">
            <a:avLst/>
          </a:prstGeom>
          <a:solidFill>
            <a:schemeClr val="bg1"/>
          </a:solidFill>
        </p:spPr>
        <p:txBody>
          <a:bodyPr wrap="square">
            <a:spAutoFit/>
          </a:bodyPr>
          <a:lstStyle/>
          <a:p>
            <a:r>
              <a:rPr lang="en-US" sz="3200" i="1" dirty="0">
                <a:solidFill>
                  <a:srgbClr val="0070C0"/>
                </a:solidFill>
                <a:latin typeface="Times New Roman" panose="02020603050405020304" pitchFamily="18" charset="0"/>
                <a:cs typeface="Times New Roman" panose="02020603050405020304" pitchFamily="18" charset="0"/>
              </a:rPr>
              <a:t>m</a:t>
            </a:r>
            <a:endParaRPr lang="en-US" sz="3200" dirty="0">
              <a:solidFill>
                <a:srgbClr val="0070C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02001" y="948244"/>
            <a:ext cx="6951542" cy="5315885"/>
          </a:xfrm>
          <a:prstGeom prst="rect">
            <a:avLst/>
          </a:prstGeom>
        </p:spPr>
      </p:pic>
      <p:sp>
        <p:nvSpPr>
          <p:cNvPr id="5" name="TextBox 4"/>
          <p:cNvSpPr txBox="1"/>
          <p:nvPr/>
        </p:nvSpPr>
        <p:spPr>
          <a:xfrm>
            <a:off x="5562600" y="838200"/>
            <a:ext cx="2471420" cy="583565"/>
          </a:xfrm>
          <a:prstGeom prst="rect">
            <a:avLst/>
          </a:prstGeom>
          <a:solidFill>
            <a:schemeClr val="bg1"/>
          </a:solidFill>
        </p:spPr>
        <p:txBody>
          <a:bodyPr wrap="square" rtlCol="0">
            <a:spAutoFit/>
          </a:bodyPr>
          <a:lstStyle/>
          <a:p>
            <a:pPr algn="ctr"/>
            <a:r>
              <a:rPr lang="en-US" sz="2400" dirty="0">
                <a:solidFill>
                  <a:srgbClr val="FF0000"/>
                </a:solidFill>
                <a:latin typeface="Times New Roman" panose="02020603050405020304" pitchFamily="18" charset="0"/>
                <a:cs typeface="Times New Roman" panose="02020603050405020304" pitchFamily="18" charset="0"/>
              </a:rPr>
              <a:t>Glide plane </a:t>
            </a:r>
            <a:r>
              <a:rPr lang="en-US" sz="3200" i="1" dirty="0">
                <a:latin typeface="Times New Roman" panose="02020603050405020304" pitchFamily="18" charset="0"/>
                <a:cs typeface="Times New Roman" panose="02020603050405020304" pitchFamily="18" charset="0"/>
              </a:rPr>
              <a:t>c</a:t>
            </a:r>
            <a:endParaRPr lang="en-US" sz="3200" i="1" baseline="-25000" dirty="0">
              <a:latin typeface="Times New Roman" panose="02020603050405020304" pitchFamily="18" charset="0"/>
              <a:cs typeface="Times New Roman" panose="02020603050405020304" pitchFamily="18" charset="0"/>
            </a:endParaRPr>
          </a:p>
        </p:txBody>
      </p:sp>
      <p:cxnSp>
        <p:nvCxnSpPr>
          <p:cNvPr id="3" name="Straight Arrow Connector 2"/>
          <p:cNvCxnSpPr/>
          <p:nvPr/>
        </p:nvCxnSpPr>
        <p:spPr>
          <a:xfrm flipV="1">
            <a:off x="4198263" y="5743163"/>
            <a:ext cx="0" cy="432048"/>
          </a:xfrm>
          <a:prstGeom prst="straightConnector1">
            <a:avLst/>
          </a:prstGeom>
          <a:ln w="28575">
            <a:solidFill>
              <a:schemeClr val="accent1"/>
            </a:solidFill>
            <a:tailEnd type="triangle"/>
          </a:ln>
        </p:spPr>
        <p:style>
          <a:lnRef idx="1">
            <a:schemeClr val="accent6"/>
          </a:lnRef>
          <a:fillRef idx="0">
            <a:schemeClr val="accent6"/>
          </a:fillRef>
          <a:effectRef idx="0">
            <a:schemeClr val="accent6"/>
          </a:effectRef>
          <a:fontRef idx="minor">
            <a:schemeClr val="tx1"/>
          </a:fontRef>
        </p:style>
      </p:cxnSp>
      <p:cxnSp>
        <p:nvCxnSpPr>
          <p:cNvPr id="9" name="Straight Arrow Connector 8"/>
          <p:cNvCxnSpPr/>
          <p:nvPr/>
        </p:nvCxnSpPr>
        <p:spPr>
          <a:xfrm>
            <a:off x="4198263" y="6175211"/>
            <a:ext cx="360040" cy="0"/>
          </a:xfrm>
          <a:prstGeom prst="straightConnector1">
            <a:avLst/>
          </a:prstGeom>
          <a:ln w="28575">
            <a:solidFill>
              <a:schemeClr val="accent1"/>
            </a:solidFill>
            <a:tailEnd type="triangle"/>
          </a:ln>
        </p:spPr>
        <p:style>
          <a:lnRef idx="1">
            <a:schemeClr val="accent6"/>
          </a:lnRef>
          <a:fillRef idx="0">
            <a:schemeClr val="accent6"/>
          </a:fillRef>
          <a:effectRef idx="0">
            <a:schemeClr val="accent6"/>
          </a:effectRef>
          <a:fontRef idx="minor">
            <a:schemeClr val="tx1"/>
          </a:fontRef>
        </p:style>
      </p:cxnSp>
      <p:cxnSp>
        <p:nvCxnSpPr>
          <p:cNvPr id="12" name="Straight Arrow Connector 11"/>
          <p:cNvCxnSpPr/>
          <p:nvPr/>
        </p:nvCxnSpPr>
        <p:spPr>
          <a:xfrm flipH="1">
            <a:off x="3982239" y="6175211"/>
            <a:ext cx="224408" cy="144016"/>
          </a:xfrm>
          <a:prstGeom prst="straightConnector1">
            <a:avLst/>
          </a:prstGeom>
          <a:ln w="28575">
            <a:solidFill>
              <a:schemeClr val="accent1"/>
            </a:solidFill>
            <a:tailEnd type="triangle"/>
          </a:ln>
        </p:spPr>
        <p:style>
          <a:lnRef idx="1">
            <a:schemeClr val="accent6"/>
          </a:lnRef>
          <a:fillRef idx="0">
            <a:schemeClr val="accent6"/>
          </a:fillRef>
          <a:effectRef idx="0">
            <a:schemeClr val="accent6"/>
          </a:effectRef>
          <a:fontRef idx="minor">
            <a:schemeClr val="tx1"/>
          </a:fontRef>
        </p:style>
      </p:cxnSp>
      <p:sp>
        <p:nvSpPr>
          <p:cNvPr id="17" name="TextBox 16"/>
          <p:cNvSpPr txBox="1"/>
          <p:nvPr/>
        </p:nvSpPr>
        <p:spPr>
          <a:xfrm>
            <a:off x="3755354" y="6103203"/>
            <a:ext cx="297180" cy="368300"/>
          </a:xfrm>
          <a:prstGeom prst="rect">
            <a:avLst/>
          </a:prstGeom>
          <a:noFill/>
        </p:spPr>
        <p:txBody>
          <a:bodyPr wrap="none" rtlCol="0">
            <a:spAutoFit/>
          </a:bodyPr>
          <a:lstStyle/>
          <a:p>
            <a:r>
              <a:rPr lang="en-US" b="1" i="1" dirty="0">
                <a:latin typeface="Times New Roman" panose="02020603050405020304" pitchFamily="18" charset="0"/>
                <a:cs typeface="Times New Roman" panose="02020603050405020304" pitchFamily="18" charset="0"/>
              </a:rPr>
              <a:t>a</a:t>
            </a:r>
            <a:endParaRPr lang="en-US" b="1" i="1"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4486295" y="5971279"/>
            <a:ext cx="297180" cy="368300"/>
          </a:xfrm>
          <a:prstGeom prst="rect">
            <a:avLst/>
          </a:prstGeom>
          <a:noFill/>
        </p:spPr>
        <p:txBody>
          <a:bodyPr wrap="none" rtlCol="0">
            <a:spAutoFit/>
          </a:bodyPr>
          <a:lstStyle/>
          <a:p>
            <a:r>
              <a:rPr lang="en-US" b="1" i="1" dirty="0">
                <a:latin typeface="Times New Roman" panose="02020603050405020304" pitchFamily="18" charset="0"/>
                <a:cs typeface="Times New Roman" panose="02020603050405020304" pitchFamily="18" charset="0"/>
              </a:rPr>
              <a:t>b</a:t>
            </a:r>
            <a:endParaRPr lang="en-US" b="1" i="1"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4042197" y="5455131"/>
            <a:ext cx="284480" cy="368300"/>
          </a:xfrm>
          <a:prstGeom prst="rect">
            <a:avLst/>
          </a:prstGeom>
          <a:noFill/>
        </p:spPr>
        <p:txBody>
          <a:bodyPr wrap="none" rtlCol="0">
            <a:spAutoFit/>
          </a:bodyPr>
          <a:lstStyle/>
          <a:p>
            <a:r>
              <a:rPr lang="en-US" b="1" i="1" dirty="0">
                <a:latin typeface="Times New Roman" panose="02020603050405020304" pitchFamily="18" charset="0"/>
                <a:cs typeface="Times New Roman" panose="02020603050405020304" pitchFamily="18" charset="0"/>
              </a:rPr>
              <a:t>c</a:t>
            </a:r>
            <a:endParaRPr lang="en-US" b="1" i="1" dirty="0">
              <a:latin typeface="Times New Roman" panose="02020603050405020304" pitchFamily="18" charset="0"/>
              <a:cs typeface="Times New Roman" panose="02020603050405020304" pitchFamily="18" charset="0"/>
            </a:endParaRPr>
          </a:p>
        </p:txBody>
      </p:sp>
      <p:sp>
        <p:nvSpPr>
          <p:cNvPr id="22" name="TextBox 21"/>
          <p:cNvSpPr txBox="1"/>
          <p:nvPr/>
        </p:nvSpPr>
        <p:spPr>
          <a:xfrm>
            <a:off x="7522681" y="1998747"/>
            <a:ext cx="576580" cy="368300"/>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i="1" dirty="0">
                <a:latin typeface="Times New Roman" panose="02020603050405020304" pitchFamily="18" charset="0"/>
                <a:cs typeface="Times New Roman" panose="02020603050405020304" pitchFamily="18" charset="0"/>
              </a:rPr>
              <a:t>c</a:t>
            </a:r>
            <a:endParaRPr lang="en-US" i="1" dirty="0">
              <a:latin typeface="Times New Roman" panose="02020603050405020304" pitchFamily="18" charset="0"/>
              <a:cs typeface="Times New Roman" panose="02020603050405020304" pitchFamily="18" charset="0"/>
            </a:endParaRPr>
          </a:p>
        </p:txBody>
      </p:sp>
      <p:sp>
        <p:nvSpPr>
          <p:cNvPr id="23" name="TextBox 22"/>
          <p:cNvSpPr txBox="1"/>
          <p:nvPr/>
        </p:nvSpPr>
        <p:spPr>
          <a:xfrm>
            <a:off x="7738705" y="3282964"/>
            <a:ext cx="576580" cy="368300"/>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i="1" dirty="0">
                <a:latin typeface="Times New Roman" panose="02020603050405020304" pitchFamily="18" charset="0"/>
                <a:cs typeface="Times New Roman" panose="02020603050405020304" pitchFamily="18" charset="0"/>
              </a:rPr>
              <a:t>c</a:t>
            </a:r>
            <a:endParaRPr lang="en-US" i="1" dirty="0">
              <a:latin typeface="Times New Roman" panose="02020603050405020304" pitchFamily="18" charset="0"/>
              <a:cs typeface="Times New Roman" panose="02020603050405020304" pitchFamily="18" charset="0"/>
            </a:endParaRPr>
          </a:p>
        </p:txBody>
      </p:sp>
      <p:sp>
        <p:nvSpPr>
          <p:cNvPr id="24" name="TextBox 23"/>
          <p:cNvSpPr txBox="1"/>
          <p:nvPr/>
        </p:nvSpPr>
        <p:spPr>
          <a:xfrm>
            <a:off x="7732558" y="4747159"/>
            <a:ext cx="576580" cy="368300"/>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1/2</a:t>
            </a:r>
            <a:r>
              <a:rPr lang="en-US" i="1" dirty="0">
                <a:latin typeface="Times New Roman" panose="02020603050405020304" pitchFamily="18" charset="0"/>
                <a:cs typeface="Times New Roman" panose="02020603050405020304" pitchFamily="18" charset="0"/>
              </a:rPr>
              <a:t>c</a:t>
            </a:r>
            <a:endParaRPr lang="en-US" i="1"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8950960" y="3059430"/>
            <a:ext cx="1990725" cy="1094105"/>
          </a:xfrm>
          <a:prstGeom prst="rect">
            <a:avLst/>
          </a:prstGeom>
        </p:spPr>
      </p:pic>
      <p:sp>
        <p:nvSpPr>
          <p:cNvPr id="10" name="Rectangle 9"/>
          <p:cNvSpPr/>
          <p:nvPr/>
        </p:nvSpPr>
        <p:spPr>
          <a:xfrm>
            <a:off x="0" y="0"/>
            <a:ext cx="12192000" cy="68579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11" name="TextBox 10"/>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14" name="TextBox 13"/>
          <p:cNvSpPr txBox="1"/>
          <p:nvPr/>
        </p:nvSpPr>
        <p:spPr>
          <a:xfrm>
            <a:off x="3300344" y="117553"/>
            <a:ext cx="4648200" cy="523220"/>
          </a:xfrm>
          <a:prstGeom prst="rect">
            <a:avLst/>
          </a:prstGeom>
          <a:noFill/>
        </p:spPr>
        <p:txBody>
          <a:bodyPr wrap="square">
            <a:spAutoFit/>
          </a:bodyPr>
          <a:lstStyle/>
          <a:p>
            <a:r>
              <a:rPr lang="en-US" altLang="zh-CN" sz="2800" b="1" dirty="0">
                <a:solidFill>
                  <a:srgbClr val="C00000"/>
                </a:solidFill>
                <a:latin typeface="Arial" panose="020B0604020202020204" pitchFamily="34" charset="0"/>
                <a:cs typeface="Arial" panose="020B0604020202020204" pitchFamily="34" charset="0"/>
              </a:rPr>
              <a:t>Mirror Plane + Translation</a:t>
            </a:r>
            <a:endParaRPr lang="en-US" altLang="zh-CN" sz="2800" b="1" dirty="0">
              <a:solidFill>
                <a:srgbClr val="C00000"/>
              </a:solidFill>
              <a:latin typeface="Arial" panose="020B0604020202020204" pitchFamily="34" charset="0"/>
              <a:cs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517526" y="871274"/>
            <a:ext cx="11156520" cy="5699071"/>
          </a:xfrm>
          <a:prstGeom prst="rect">
            <a:avLst/>
          </a:prstGeom>
        </p:spPr>
      </p:pic>
      <p:sp>
        <p:nvSpPr>
          <p:cNvPr id="2" name="Rectangle 1"/>
          <p:cNvSpPr/>
          <p:nvPr/>
        </p:nvSpPr>
        <p:spPr>
          <a:xfrm>
            <a:off x="0" y="0"/>
            <a:ext cx="12192000" cy="68579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3" name="TextBox 2"/>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8" name="TextBox 7"/>
          <p:cNvSpPr txBox="1"/>
          <p:nvPr/>
        </p:nvSpPr>
        <p:spPr>
          <a:xfrm>
            <a:off x="1066800" y="150911"/>
            <a:ext cx="10286999" cy="461665"/>
          </a:xfrm>
          <a:prstGeom prst="rect">
            <a:avLst/>
          </a:prstGeom>
          <a:noFill/>
        </p:spPr>
        <p:txBody>
          <a:bodyPr wrap="square">
            <a:spAutoFit/>
          </a:bodyPr>
          <a:lstStyle/>
          <a:p>
            <a:pPr algn="ctr" eaLnBrk="0" hangingPunct="0"/>
            <a:r>
              <a:rPr lang="en-US" altLang="en-US" sz="2400" b="1" dirty="0">
                <a:solidFill>
                  <a:schemeClr val="accent2">
                    <a:lumMod val="75000"/>
                  </a:schemeClr>
                </a:solidFill>
                <a:latin typeface="Arial" panose="020B0604020202020204" pitchFamily="34" charset="0"/>
                <a:cs typeface="Arial" panose="020B0604020202020204" pitchFamily="34" charset="0"/>
              </a:rPr>
              <a:t>Zonal and serial magnetic reflection conditions for white glide planes</a:t>
            </a:r>
            <a:endParaRPr lang="en-US" altLang="en-US" sz="2400" b="1" dirty="0">
              <a:solidFill>
                <a:schemeClr val="accent2">
                  <a:lumMod val="75000"/>
                </a:schemeClr>
              </a:solidFill>
              <a:latin typeface="Arial" panose="020B0604020202020204" pitchFamily="34" charset="0"/>
              <a:cs typeface="Arial" panose="020B0604020202020204" pitchFamily="34" charset="0"/>
            </a:endParaRPr>
          </a:p>
        </p:txBody>
      </p:sp>
      <p:sp>
        <p:nvSpPr>
          <p:cNvPr id="9" name="Rectangle 8"/>
          <p:cNvSpPr/>
          <p:nvPr/>
        </p:nvSpPr>
        <p:spPr>
          <a:xfrm>
            <a:off x="2667000" y="1915610"/>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598115" y="2254164"/>
            <a:ext cx="353231"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646546" y="3822481"/>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622330" y="3433711"/>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819400" y="2967090"/>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865450" y="2597043"/>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239103" y="6127844"/>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934303" y="5713768"/>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2934303" y="6060232"/>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2619546" y="5377527"/>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2668099" y="5004459"/>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086703" y="4690326"/>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2865450" y="4495325"/>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865450" y="4195549"/>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2451284" y="3721360"/>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7" name="TextBox 36"/>
          <p:cNvSpPr txBox="1"/>
          <p:nvPr/>
        </p:nvSpPr>
        <p:spPr>
          <a:xfrm>
            <a:off x="2446350" y="4916514"/>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8" name="TextBox 37"/>
          <p:cNvSpPr txBox="1"/>
          <p:nvPr/>
        </p:nvSpPr>
        <p:spPr>
          <a:xfrm>
            <a:off x="2446350" y="5292749"/>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9" name="TextBox 38"/>
          <p:cNvSpPr txBox="1"/>
          <p:nvPr/>
        </p:nvSpPr>
        <p:spPr>
          <a:xfrm>
            <a:off x="2694864" y="5658791"/>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40" name="TextBox 39"/>
          <p:cNvSpPr txBox="1"/>
          <p:nvPr/>
        </p:nvSpPr>
        <p:spPr>
          <a:xfrm>
            <a:off x="2864136" y="4633321"/>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41" name="TextBox 40"/>
          <p:cNvSpPr txBox="1"/>
          <p:nvPr/>
        </p:nvSpPr>
        <p:spPr>
          <a:xfrm>
            <a:off x="2447281" y="1821523"/>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42" name="TextBox 41"/>
          <p:cNvSpPr txBox="1"/>
          <p:nvPr/>
        </p:nvSpPr>
        <p:spPr>
          <a:xfrm>
            <a:off x="2446350" y="2180599"/>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44" name="TextBox 43"/>
          <p:cNvSpPr txBox="1"/>
          <p:nvPr/>
        </p:nvSpPr>
        <p:spPr>
          <a:xfrm>
            <a:off x="2446350" y="3378638"/>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45" name="Rectangle 44"/>
          <p:cNvSpPr/>
          <p:nvPr/>
        </p:nvSpPr>
        <p:spPr>
          <a:xfrm>
            <a:off x="3086703" y="6212632"/>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2971800" y="6195755"/>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48" name="Rectangle 47"/>
          <p:cNvSpPr/>
          <p:nvPr/>
        </p:nvSpPr>
        <p:spPr>
          <a:xfrm>
            <a:off x="2971800" y="3119490"/>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2819400" y="3061953"/>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57" name="Rectangle 56"/>
          <p:cNvSpPr/>
          <p:nvPr/>
        </p:nvSpPr>
        <p:spPr>
          <a:xfrm>
            <a:off x="3038045" y="4155671"/>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3035471" y="2600386"/>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3086100" y="4502438"/>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2677584" y="4437220"/>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61" name="TextBox 60"/>
          <p:cNvSpPr txBox="1"/>
          <p:nvPr/>
        </p:nvSpPr>
        <p:spPr>
          <a:xfrm>
            <a:off x="2667000" y="2549014"/>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62" name="TextBox 61"/>
          <p:cNvSpPr txBox="1"/>
          <p:nvPr/>
        </p:nvSpPr>
        <p:spPr>
          <a:xfrm>
            <a:off x="2671770" y="4081047"/>
            <a:ext cx="838200"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63" name="TextBox 62"/>
          <p:cNvSpPr txBox="1"/>
          <p:nvPr/>
        </p:nvSpPr>
        <p:spPr>
          <a:xfrm>
            <a:off x="2743200" y="5985092"/>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64" name="Rectangle 63"/>
          <p:cNvSpPr/>
          <p:nvPr/>
        </p:nvSpPr>
        <p:spPr>
          <a:xfrm>
            <a:off x="3017850" y="2927446"/>
            <a:ext cx="304800"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2667000" y="2848704"/>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stretch>
            <a:fillRect/>
          </a:stretch>
        </p:blipFill>
        <p:spPr>
          <a:xfrm>
            <a:off x="641594" y="1828934"/>
            <a:ext cx="10924931" cy="4449946"/>
          </a:xfrm>
          <a:prstGeom prst="rect">
            <a:avLst/>
          </a:prstGeom>
        </p:spPr>
      </p:pic>
      <p:pic>
        <p:nvPicPr>
          <p:cNvPr id="5" name="Picture 4"/>
          <p:cNvPicPr>
            <a:picLocks noChangeAspect="1"/>
          </p:cNvPicPr>
          <p:nvPr/>
        </p:nvPicPr>
        <p:blipFill>
          <a:blip r:embed="rId2"/>
          <a:stretch>
            <a:fillRect/>
          </a:stretch>
        </p:blipFill>
        <p:spPr>
          <a:xfrm>
            <a:off x="685593" y="1136650"/>
            <a:ext cx="10805367" cy="958175"/>
          </a:xfrm>
          <a:prstGeom prst="rect">
            <a:avLst/>
          </a:prstGeom>
        </p:spPr>
      </p:pic>
      <p:sp>
        <p:nvSpPr>
          <p:cNvPr id="2" name="Rectangle 1"/>
          <p:cNvSpPr/>
          <p:nvPr/>
        </p:nvSpPr>
        <p:spPr>
          <a:xfrm>
            <a:off x="0" y="0"/>
            <a:ext cx="12192000" cy="1034132"/>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4" name="TextBox 3"/>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9" name="TextBox 8"/>
          <p:cNvSpPr txBox="1"/>
          <p:nvPr/>
        </p:nvSpPr>
        <p:spPr>
          <a:xfrm>
            <a:off x="914400" y="192034"/>
            <a:ext cx="10363199" cy="1200329"/>
          </a:xfrm>
          <a:prstGeom prst="rect">
            <a:avLst/>
          </a:prstGeom>
          <a:noFill/>
        </p:spPr>
        <p:txBody>
          <a:bodyPr wrap="square">
            <a:spAutoFit/>
          </a:bodyPr>
          <a:lstStyle/>
          <a:p>
            <a:pPr algn="ctr" eaLnBrk="0" hangingPunct="0"/>
            <a:r>
              <a:rPr lang="en-US" altLang="en-US" sz="2400" b="1" dirty="0">
                <a:solidFill>
                  <a:schemeClr val="accent2">
                    <a:lumMod val="75000"/>
                  </a:schemeClr>
                </a:solidFill>
                <a:latin typeface="Arial" panose="020B0604020202020204" pitchFamily="34" charset="0"/>
                <a:cs typeface="Arial" panose="020B0604020202020204" pitchFamily="34" charset="0"/>
              </a:rPr>
              <a:t>Zonal and serial magnetic reflection conditions for white glide planes </a:t>
            </a:r>
            <a:r>
              <a:rPr lang="en-US" altLang="en-US" sz="2400" dirty="0">
                <a:solidFill>
                  <a:srgbClr val="C00000"/>
                </a:solidFill>
                <a:latin typeface="Blackadder ITC" panose="04020505051007020D02" pitchFamily="82" charset="0"/>
                <a:ea typeface="宋体" panose="02010600030101010101" pitchFamily="2" charset="-122"/>
                <a:cs typeface="Arial" panose="020B0604020202020204" pitchFamily="34" charset="0"/>
              </a:rPr>
              <a:t>continues </a:t>
            </a:r>
            <a:endParaRPr lang="en-US" altLang="en-US" sz="2400" dirty="0">
              <a:solidFill>
                <a:srgbClr val="C00000"/>
              </a:solidFill>
              <a:latin typeface="Blackadder ITC" panose="04020505051007020D02" pitchFamily="82" charset="0"/>
              <a:ea typeface="宋体" panose="02010600030101010101" pitchFamily="2" charset="-122"/>
              <a:cs typeface="Arial" panose="020B0604020202020204" pitchFamily="34" charset="0"/>
            </a:endParaRPr>
          </a:p>
          <a:p>
            <a:pPr algn="ctr" eaLnBrk="0" hangingPunct="0"/>
            <a:endParaRPr lang="en-US" altLang="en-US" sz="2400" b="1" dirty="0">
              <a:solidFill>
                <a:schemeClr val="accent2">
                  <a:lumMod val="75000"/>
                </a:schemeClr>
              </a:solidFill>
              <a:latin typeface="Arial" panose="020B0604020202020204" pitchFamily="34" charset="0"/>
              <a:cs typeface="Arial" panose="020B0604020202020204" pitchFamily="34" charset="0"/>
            </a:endParaRPr>
          </a:p>
        </p:txBody>
      </p:sp>
      <p:sp>
        <p:nvSpPr>
          <p:cNvPr id="17" name="Rectangle 16"/>
          <p:cNvSpPr/>
          <p:nvPr/>
        </p:nvSpPr>
        <p:spPr>
          <a:xfrm>
            <a:off x="2989420" y="5867400"/>
            <a:ext cx="322421" cy="25149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690561" y="5523644"/>
            <a:ext cx="322421" cy="25149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989420" y="5176764"/>
            <a:ext cx="322421" cy="25149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667000" y="4821906"/>
            <a:ext cx="322421" cy="25149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013075" y="4496435"/>
            <a:ext cx="322580" cy="18605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605551" y="4105762"/>
            <a:ext cx="322421" cy="25149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667000" y="3355722"/>
            <a:ext cx="322421" cy="68287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590800" y="2629030"/>
            <a:ext cx="322421" cy="25149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2851526" y="4422829"/>
            <a:ext cx="723275" cy="337185"/>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2743120" y="5143887"/>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2743200" y="5867049"/>
            <a:ext cx="723275"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=4</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2470237" y="5485315"/>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2459124" y="4770676"/>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2459125" y="4018695"/>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2461126" y="3741648"/>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2" name="TextBox 31"/>
          <p:cNvSpPr txBox="1"/>
          <p:nvPr/>
        </p:nvSpPr>
        <p:spPr>
          <a:xfrm>
            <a:off x="2463127" y="3531681"/>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2463128" y="3289043"/>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
        <p:nvSpPr>
          <p:cNvPr id="34" name="TextBox 33"/>
          <p:cNvSpPr txBox="1"/>
          <p:nvPr/>
        </p:nvSpPr>
        <p:spPr>
          <a:xfrm>
            <a:off x="2470237" y="2566054"/>
            <a:ext cx="730163" cy="338554"/>
          </a:xfrm>
          <a:prstGeom prst="rect">
            <a:avLst/>
          </a:prstGeom>
          <a:noFill/>
        </p:spPr>
        <p:txBody>
          <a:bodyPr wrap="square" rtlCol="0">
            <a:spAutoFit/>
          </a:bodyPr>
          <a:lstStyle/>
          <a:p>
            <a:r>
              <a:rPr lang="en-US" sz="1600" dirty="0">
                <a:solidFill>
                  <a:srgbClr val="FF0000"/>
                </a:solidFill>
                <a:latin typeface="Times New Roman" panose="02020603050405020304" pitchFamily="18" charset="0"/>
                <a:cs typeface="Times New Roman" panose="02020603050405020304" pitchFamily="18" charset="0"/>
              </a:rPr>
              <a:t>=2</a:t>
            </a:r>
            <a:r>
              <a:rPr lang="en-US" sz="1600" i="1" dirty="0">
                <a:solidFill>
                  <a:srgbClr val="FF0000"/>
                </a:solidFill>
                <a:latin typeface="Times New Roman" panose="02020603050405020304" pitchFamily="18" charset="0"/>
                <a:cs typeface="Times New Roman" panose="02020603050405020304" pitchFamily="18" charset="0"/>
              </a:rPr>
              <a:t>n</a:t>
            </a:r>
            <a:r>
              <a:rPr lang="en-US" sz="1600" dirty="0">
                <a:solidFill>
                  <a:srgbClr val="FF0000"/>
                </a:solidFill>
                <a:latin typeface="Times New Roman" panose="02020603050405020304" pitchFamily="18" charset="0"/>
                <a:cs typeface="Times New Roman" panose="02020603050405020304" pitchFamily="18" charset="0"/>
              </a:rPr>
              <a:t>+1</a:t>
            </a:r>
            <a:endParaRPr lang="en-US" sz="16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6337" y="1327892"/>
            <a:ext cx="4475379" cy="4828016"/>
          </a:xfrm>
          <a:prstGeom prst="rect">
            <a:avLst/>
          </a:prstGeom>
          <a:ln w="19050">
            <a:solidFill>
              <a:srgbClr val="FF00FF"/>
            </a:solidFill>
          </a:ln>
        </p:spPr>
      </p:pic>
      <p:sp>
        <p:nvSpPr>
          <p:cNvPr id="2" name="TextBox 1"/>
          <p:cNvSpPr txBox="1"/>
          <p:nvPr/>
        </p:nvSpPr>
        <p:spPr>
          <a:xfrm>
            <a:off x="7798890" y="1757207"/>
            <a:ext cx="1387475" cy="3969385"/>
          </a:xfrm>
          <a:prstGeom prst="rect">
            <a:avLst/>
          </a:prstGeom>
          <a:solidFill>
            <a:schemeClr val="accent5">
              <a:lumMod val="20000"/>
              <a:lumOff val="80000"/>
            </a:schemeClr>
          </a:solidFill>
          <a:ln>
            <a:solidFill>
              <a:srgbClr val="0070C0"/>
            </a:solidFill>
          </a:ln>
          <a:effectLst>
            <a:glow rad="63500">
              <a:schemeClr val="accent3">
                <a:satMod val="175000"/>
                <a:alpha val="40000"/>
              </a:schemeClr>
            </a:glow>
          </a:effectLst>
        </p:spPr>
        <p:txBody>
          <a:bodyPr wrap="square" rtlCol="0">
            <a:spAutoFit/>
          </a:bodyPr>
          <a:lstStyle/>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a</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FF"/>
                </a:solidFill>
                <a:latin typeface="Times New Roman" panose="02020603050405020304" pitchFamily="18" charset="0"/>
                <a:cs typeface="Times New Roman" panose="02020603050405020304" pitchFamily="18" charset="0"/>
              </a:rPr>
              <a:t>P</a:t>
            </a:r>
            <a:r>
              <a:rPr lang="en-US" sz="2400" b="1" i="1" baseline="-25000" dirty="0" err="1">
                <a:solidFill>
                  <a:srgbClr val="FF00FF"/>
                </a:solidFill>
                <a:latin typeface="Times New Roman" panose="02020603050405020304" pitchFamily="18" charset="0"/>
                <a:cs typeface="Times New Roman" panose="02020603050405020304" pitchFamily="18" charset="0"/>
              </a:rPr>
              <a:t>b</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c</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A</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B</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C</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a:p>
            <a:pPr algn="ctr">
              <a:lnSpc>
                <a:spcPct val="150000"/>
              </a:lnSpc>
            </a:pPr>
            <a:r>
              <a:rPr lang="en-US" sz="2400" b="1" i="1" dirty="0">
                <a:solidFill>
                  <a:srgbClr val="FF00FF"/>
                </a:solidFill>
                <a:latin typeface="Times New Roman" panose="02020603050405020304" pitchFamily="18" charset="0"/>
                <a:cs typeface="Times New Roman" panose="02020603050405020304" pitchFamily="18" charset="0"/>
              </a:rPr>
              <a:t>P</a:t>
            </a:r>
            <a:r>
              <a:rPr lang="en-US" sz="2400" b="1" i="1" baseline="-25000" dirty="0">
                <a:solidFill>
                  <a:srgbClr val="FF00FF"/>
                </a:solidFill>
                <a:latin typeface="Times New Roman" panose="02020603050405020304" pitchFamily="18" charset="0"/>
                <a:cs typeface="Times New Roman" panose="02020603050405020304" pitchFamily="18" charset="0"/>
              </a:rPr>
              <a:t>I</a:t>
            </a:r>
            <a:r>
              <a:rPr lang="zh-CN" altLang="en-US" sz="2400" b="1" i="1" baseline="-25000" dirty="0">
                <a:solidFill>
                  <a:srgbClr val="FF00FF"/>
                </a:solidFill>
                <a:latin typeface="Times New Roman" panose="02020603050405020304" pitchFamily="18" charset="0"/>
                <a:cs typeface="Times New Roman" panose="02020603050405020304" pitchFamily="18" charset="0"/>
              </a:rPr>
              <a:t> </a:t>
            </a:r>
            <a:r>
              <a:rPr lang="en-US" sz="2400" b="1" i="1" dirty="0" err="1">
                <a:solidFill>
                  <a:srgbClr val="FF00FF"/>
                </a:solidFill>
                <a:latin typeface="Times New Roman" panose="02020603050405020304" pitchFamily="18" charset="0"/>
                <a:cs typeface="Times New Roman" panose="02020603050405020304" pitchFamily="18" charset="0"/>
              </a:rPr>
              <a:t>nma</a:t>
            </a:r>
            <a:endParaRPr lang="en-US" sz="2400" b="1" i="1" dirty="0">
              <a:solidFill>
                <a:srgbClr val="FF00FF"/>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51240" y="1309229"/>
            <a:ext cx="492443" cy="4558171"/>
          </a:xfrm>
          <a:prstGeom prst="rect">
            <a:avLst/>
          </a:prstGeom>
          <a:solidFill>
            <a:schemeClr val="accent5">
              <a:lumMod val="20000"/>
              <a:lumOff val="80000"/>
            </a:schemeClr>
          </a:solidFill>
          <a:ln>
            <a:solidFill>
              <a:srgbClr val="FF00FF"/>
            </a:solidFill>
          </a:ln>
          <a:effectLst>
            <a:glow rad="63500">
              <a:schemeClr val="accent3">
                <a:satMod val="175000"/>
                <a:alpha val="40000"/>
              </a:schemeClr>
            </a:glow>
          </a:effectLst>
        </p:spPr>
        <p:txBody>
          <a:bodyPr vert="vert270" wrap="none" rtlCol="0">
            <a:spAutoFit/>
          </a:bodyPr>
          <a:lstStyle/>
          <a:p>
            <a:r>
              <a:rPr lang="en-US" sz="2000" b="1" dirty="0">
                <a:solidFill>
                  <a:srgbClr val="A426EA"/>
                </a:solidFill>
              </a:rPr>
              <a:t>Magnetic space </a:t>
            </a:r>
            <a:r>
              <a:rPr lang="en-US" sz="2000" b="1" dirty="0">
                <a:solidFill>
                  <a:srgbClr val="A426EA"/>
                </a:solidFill>
                <a:latin typeface="Arial" panose="020B0604020202020204" pitchFamily="34" charset="0"/>
                <a:cs typeface="Arial" panose="020B0604020202020204" pitchFamily="34" charset="0"/>
              </a:rPr>
              <a:t>groups</a:t>
            </a:r>
            <a:r>
              <a:rPr lang="en-US" sz="2000" b="1" dirty="0">
                <a:solidFill>
                  <a:srgbClr val="A426EA"/>
                </a:solidFill>
              </a:rPr>
              <a:t> under #62: </a:t>
            </a:r>
            <a:r>
              <a:rPr lang="en-US" sz="2000" b="1" i="1" dirty="0" err="1">
                <a:solidFill>
                  <a:srgbClr val="A426EA"/>
                </a:solidFill>
              </a:rPr>
              <a:t>Pnma</a:t>
            </a:r>
            <a:endParaRPr lang="en-US" sz="2000" b="1" i="1" dirty="0">
              <a:solidFill>
                <a:srgbClr val="A426EA"/>
              </a:solidFill>
            </a:endParaRPr>
          </a:p>
        </p:txBody>
      </p:sp>
      <p:pic>
        <p:nvPicPr>
          <p:cNvPr id="6" name="Picture 5"/>
          <p:cNvPicPr>
            <a:picLocks noChangeAspect="1"/>
          </p:cNvPicPr>
          <p:nvPr/>
        </p:nvPicPr>
        <p:blipFill>
          <a:blip r:embed="rId2"/>
          <a:stretch>
            <a:fillRect/>
          </a:stretch>
        </p:blipFill>
        <p:spPr>
          <a:xfrm>
            <a:off x="9492891" y="980728"/>
            <a:ext cx="2104436" cy="5391904"/>
          </a:xfrm>
          <a:prstGeom prst="rect">
            <a:avLst/>
          </a:prstGeom>
        </p:spPr>
      </p:pic>
      <p:sp>
        <p:nvSpPr>
          <p:cNvPr id="8" name="TextBox 7"/>
          <p:cNvSpPr txBox="1"/>
          <p:nvPr/>
        </p:nvSpPr>
        <p:spPr>
          <a:xfrm>
            <a:off x="4928031" y="6297741"/>
            <a:ext cx="1612265" cy="368300"/>
          </a:xfrm>
          <a:prstGeom prst="rect">
            <a:avLst/>
          </a:prstGeom>
          <a:noFill/>
        </p:spPr>
        <p:txBody>
          <a:bodyPr wrap="none" rtlCol="0">
            <a:spAutoFit/>
          </a:bodyPr>
          <a:lstStyle/>
          <a:p>
            <a:r>
              <a:rPr lang="en-US" dirty="0"/>
              <a:t>* Paramagnetic</a:t>
            </a:r>
            <a:endParaRPr lang="en-US" dirty="0"/>
          </a:p>
        </p:txBody>
      </p:sp>
      <p:sp>
        <p:nvSpPr>
          <p:cNvPr id="5" name="TextBox 1"/>
          <p:cNvSpPr txBox="1"/>
          <p:nvPr/>
        </p:nvSpPr>
        <p:spPr>
          <a:xfrm>
            <a:off x="6057900" y="1110615"/>
            <a:ext cx="1434465" cy="5077460"/>
          </a:xfrm>
          <a:prstGeom prst="rect">
            <a:avLst/>
          </a:prstGeom>
          <a:solidFill>
            <a:schemeClr val="accent5">
              <a:lumMod val="20000"/>
              <a:lumOff val="80000"/>
            </a:schemeClr>
          </a:solidFill>
          <a:ln>
            <a:solidFill>
              <a:srgbClr val="0070C0"/>
            </a:solidFill>
          </a:ln>
          <a:effectLst>
            <a:glow rad="63500">
              <a:schemeClr val="accent3">
                <a:satMod val="175000"/>
                <a:alpha val="40000"/>
              </a:schemeClr>
            </a:glow>
          </a:effectLst>
        </p:spPr>
        <p:txBody>
          <a:bodyPr wrap="square" rtlCol="0">
            <a:spAutoFit/>
          </a:bodyPr>
          <a:lstStyle/>
          <a:p>
            <a:pPr algn="ctr">
              <a:lnSpc>
                <a:spcPct val="150000"/>
              </a:lnSpc>
            </a:pPr>
            <a:r>
              <a:rPr lang="en-US" sz="2400" b="1" i="1" dirty="0">
                <a:solidFill>
                  <a:srgbClr val="0070C0"/>
                </a:solidFill>
                <a:latin typeface="Times New Roman" panose="02020603050405020304" pitchFamily="18" charset="0"/>
                <a:cs typeface="Times New Roman" panose="02020603050405020304" pitchFamily="18" charset="0"/>
              </a:rPr>
              <a:t>*Pnma</a:t>
            </a:r>
            <a:r>
              <a:rPr lang="en-US" sz="2400" b="1" dirty="0">
                <a:solidFill>
                  <a:srgbClr val="0070C0"/>
                </a:solidFill>
                <a:latin typeface="Times New Roman" panose="02020603050405020304" pitchFamily="18" charset="0"/>
                <a:cs typeface="Times New Roman" panose="02020603050405020304" pitchFamily="18" charset="0"/>
              </a:rPr>
              <a:t>1</a:t>
            </a:r>
            <a:r>
              <a:rPr lang="en-US" sz="2400" b="1" i="1" dirty="0">
                <a:solidFill>
                  <a:srgbClr val="0070C0"/>
                </a:solidFill>
                <a:latin typeface="Calibri" panose="020F0502020204030204" charset="0"/>
                <a:cs typeface="Calibri" panose="020F0502020204030204" charset="0"/>
              </a:rPr>
              <a:t>’</a:t>
            </a:r>
            <a:endParaRPr lang="en-US" sz="2400" b="1" i="1" dirty="0">
              <a:solidFill>
                <a:srgbClr val="009A46"/>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rPr>
              <a:t>Pnma</a:t>
            </a:r>
            <a:endParaRPr lang="en-US" sz="2400" b="1" i="1" dirty="0" err="1">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m</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a</a:t>
            </a:r>
            <a:endParaRPr lang="en-US" sz="2400" b="1" i="1" dirty="0">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Pnm</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a</a:t>
            </a:r>
            <a:r>
              <a:rPr lang="en-US" sz="2400" b="1" i="1" dirty="0">
                <a:solidFill>
                  <a:srgbClr val="00B050"/>
                </a:solidFill>
                <a:latin typeface="Calibri" panose="020F0502020204030204" charset="0"/>
                <a:cs typeface="Calibri" panose="020F0502020204030204" charset="0"/>
                <a:sym typeface="+mn-ea"/>
              </a:rPr>
              <a:t>’</a:t>
            </a:r>
            <a:endParaRPr lang="en-US" sz="2400" b="1" i="1" dirty="0">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ma</a:t>
            </a:r>
            <a:r>
              <a:rPr lang="en-US" sz="2400" b="1" i="1" dirty="0">
                <a:solidFill>
                  <a:srgbClr val="00B050"/>
                </a:solidFill>
                <a:latin typeface="Calibri" panose="020F0502020204030204" charset="0"/>
                <a:cs typeface="Calibri" panose="020F0502020204030204" charset="0"/>
                <a:sym typeface="+mn-ea"/>
              </a:rPr>
              <a:t>’</a:t>
            </a:r>
            <a:endParaRPr lang="en-US" sz="2400" b="1" i="1" dirty="0">
              <a:solidFill>
                <a:srgbClr val="00B05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00B050"/>
                </a:solidFill>
                <a:latin typeface="Times New Roman" panose="02020603050405020304" pitchFamily="18" charset="0"/>
                <a:cs typeface="Times New Roman" panose="02020603050405020304" pitchFamily="18" charset="0"/>
                <a:sym typeface="+mn-ea"/>
              </a:rPr>
              <a:t>Pn</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m</a:t>
            </a:r>
            <a:r>
              <a:rPr lang="en-US" sz="2400" b="1" i="1" dirty="0" err="1">
                <a:solidFill>
                  <a:srgbClr val="00B050"/>
                </a:solidFill>
                <a:latin typeface="Calibri" panose="020F0502020204030204" charset="0"/>
                <a:cs typeface="Calibri" panose="020F0502020204030204" charset="0"/>
                <a:sym typeface="+mn-ea"/>
              </a:rPr>
              <a:t>’</a:t>
            </a:r>
            <a:r>
              <a:rPr lang="en-US" sz="2400" b="1" i="1" dirty="0" err="1">
                <a:solidFill>
                  <a:srgbClr val="00B050"/>
                </a:solidFill>
                <a:latin typeface="Times New Roman" panose="02020603050405020304" pitchFamily="18" charset="0"/>
                <a:cs typeface="Times New Roman" panose="02020603050405020304" pitchFamily="18" charset="0"/>
                <a:sym typeface="+mn-ea"/>
              </a:rPr>
              <a:t>a</a:t>
            </a:r>
            <a:r>
              <a:rPr lang="en-US" sz="2400" b="1" i="1" dirty="0" err="1">
                <a:solidFill>
                  <a:srgbClr val="00B050"/>
                </a:solidFill>
                <a:latin typeface="Calibri" panose="020F0502020204030204" charset="0"/>
                <a:cs typeface="Calibri" panose="020F0502020204030204" charset="0"/>
                <a:sym typeface="+mn-ea"/>
              </a:rPr>
              <a:t>’</a:t>
            </a:r>
            <a:endParaRPr lang="en-US" sz="2400" b="1" i="1" dirty="0">
              <a:solidFill>
                <a:srgbClr val="0070C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00"/>
                </a:solidFill>
                <a:latin typeface="Times New Roman" panose="02020603050405020304" pitchFamily="18" charset="0"/>
                <a:cs typeface="Times New Roman" panose="02020603050405020304" pitchFamily="18" charset="0"/>
              </a:rPr>
              <a:t>Pn</a:t>
            </a:r>
            <a:r>
              <a:rPr lang="en-US" sz="2400" b="1" i="1" dirty="0" err="1">
                <a:solidFill>
                  <a:srgbClr val="FF0000"/>
                </a:solidFill>
                <a:latin typeface="Calibri" panose="020F0502020204030204" charset="0"/>
                <a:cs typeface="Calibri" panose="020F0502020204030204" charset="0"/>
              </a:rPr>
              <a:t>’</a:t>
            </a:r>
            <a:r>
              <a:rPr lang="en-US" sz="2400" b="1" i="1" dirty="0" err="1">
                <a:solidFill>
                  <a:srgbClr val="FF0000"/>
                </a:solidFill>
                <a:latin typeface="Times New Roman" panose="02020603050405020304" pitchFamily="18" charset="0"/>
                <a:cs typeface="Times New Roman" panose="02020603050405020304" pitchFamily="18" charset="0"/>
              </a:rPr>
              <a:t>ma</a:t>
            </a:r>
            <a:endParaRPr lang="en-US" sz="2400" b="1" i="1" dirty="0">
              <a:solidFill>
                <a:srgbClr val="FF000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00"/>
                </a:solidFill>
                <a:latin typeface="Times New Roman" panose="02020603050405020304" pitchFamily="18" charset="0"/>
                <a:cs typeface="Times New Roman" panose="02020603050405020304" pitchFamily="18" charset="0"/>
              </a:rPr>
              <a:t>Pnm</a:t>
            </a:r>
            <a:r>
              <a:rPr lang="en-US" sz="2400" b="1" i="1" dirty="0" err="1">
                <a:solidFill>
                  <a:srgbClr val="FF0000"/>
                </a:solidFill>
                <a:latin typeface="Calibri" panose="020F0502020204030204" charset="0"/>
                <a:cs typeface="Calibri" panose="020F0502020204030204" charset="0"/>
              </a:rPr>
              <a:t>’</a:t>
            </a:r>
            <a:r>
              <a:rPr lang="en-US" sz="2400" b="1" i="1" dirty="0" err="1">
                <a:solidFill>
                  <a:srgbClr val="FF0000"/>
                </a:solidFill>
                <a:latin typeface="Times New Roman" panose="02020603050405020304" pitchFamily="18" charset="0"/>
                <a:cs typeface="Times New Roman" panose="02020603050405020304" pitchFamily="18" charset="0"/>
              </a:rPr>
              <a:t>a</a:t>
            </a:r>
            <a:endParaRPr lang="en-US" sz="2400" b="1" i="1" dirty="0">
              <a:solidFill>
                <a:srgbClr val="FF0000"/>
              </a:solidFill>
              <a:latin typeface="Times New Roman" panose="02020603050405020304" pitchFamily="18" charset="0"/>
              <a:cs typeface="Times New Roman" panose="02020603050405020304" pitchFamily="18" charset="0"/>
            </a:endParaRPr>
          </a:p>
          <a:p>
            <a:pPr algn="ctr">
              <a:lnSpc>
                <a:spcPct val="150000"/>
              </a:lnSpc>
            </a:pPr>
            <a:r>
              <a:rPr lang="en-US" sz="2400" b="1" i="1" dirty="0" err="1">
                <a:solidFill>
                  <a:srgbClr val="FF0000"/>
                </a:solidFill>
                <a:latin typeface="Times New Roman" panose="02020603050405020304" pitchFamily="18" charset="0"/>
                <a:cs typeface="Times New Roman" panose="02020603050405020304" pitchFamily="18" charset="0"/>
              </a:rPr>
              <a:t>Pnma</a:t>
            </a:r>
            <a:r>
              <a:rPr lang="en-US" sz="2400" b="1" i="1" dirty="0">
                <a:solidFill>
                  <a:srgbClr val="FF0000"/>
                </a:solidFill>
                <a:latin typeface="Calibri" panose="020F0502020204030204" charset="0"/>
                <a:cs typeface="Calibri" panose="020F0502020204030204" charset="0"/>
              </a:rPr>
              <a:t>’</a:t>
            </a:r>
            <a:endParaRPr lang="en-US" sz="2400" b="1" i="1" dirty="0" err="1">
              <a:solidFill>
                <a:srgbClr val="00B050"/>
              </a:solidFill>
              <a:latin typeface="Calibri" panose="020F0502020204030204" charset="0"/>
              <a:cs typeface="Calibri" panose="020F0502020204030204" charset="0"/>
              <a:sym typeface="+mn-ea"/>
            </a:endParaRPr>
          </a:p>
        </p:txBody>
      </p:sp>
      <p:sp>
        <p:nvSpPr>
          <p:cNvPr id="14" name="Rectangle 13"/>
          <p:cNvSpPr/>
          <p:nvPr/>
        </p:nvSpPr>
        <p:spPr>
          <a:xfrm>
            <a:off x="0" y="-1"/>
            <a:ext cx="12192000" cy="819429"/>
          </a:xfrm>
          <a:prstGeom prst="rect">
            <a:avLst/>
          </a:prstGeom>
          <a:solidFill>
            <a:srgbClr val="FDE3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Magnetic space group</a:t>
            </a:r>
            <a:endParaRPr lang="en-US" sz="3200" b="1" dirty="0">
              <a:solidFill>
                <a:schemeClr val="tx1"/>
              </a:solidFill>
              <a:latin typeface="Arial" panose="020B0604020202020204" pitchFamily="34" charset="0"/>
              <a:cs typeface="Arial" panose="020B0604020202020204" pitchFamily="34" charset="0"/>
            </a:endParaRPr>
          </a:p>
        </p:txBody>
      </p:sp>
      <p:sp>
        <p:nvSpPr>
          <p:cNvPr id="16" name="TextBox 15"/>
          <p:cNvSpPr txBox="1"/>
          <p:nvPr/>
        </p:nvSpPr>
        <p:spPr>
          <a:xfrm>
            <a:off x="0" y="-1"/>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12192000" cy="1066801"/>
          </a:xfrm>
          <a:prstGeom prst="rect">
            <a:avLst/>
          </a:prstGeom>
          <a:solidFill>
            <a:srgbClr val="FDE3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Summary</a:t>
            </a:r>
            <a:endParaRPr lang="en-US" sz="3200" b="1" dirty="0">
              <a:solidFill>
                <a:schemeClr val="tx1"/>
              </a:solidFill>
              <a:latin typeface="Arial" panose="020B0604020202020204" pitchFamily="34" charset="0"/>
              <a:cs typeface="Arial" panose="020B0604020202020204" pitchFamily="34" charset="0"/>
            </a:endParaRPr>
          </a:p>
        </p:txBody>
      </p:sp>
      <p:sp>
        <p:nvSpPr>
          <p:cNvPr id="4" name="TextBox 3"/>
          <p:cNvSpPr txBox="1"/>
          <p:nvPr/>
        </p:nvSpPr>
        <p:spPr>
          <a:xfrm>
            <a:off x="685848" y="1295400"/>
            <a:ext cx="10971434" cy="5169535"/>
          </a:xfrm>
          <a:prstGeom prst="rect">
            <a:avLst/>
          </a:prstGeom>
          <a:noFill/>
        </p:spPr>
        <p:txBody>
          <a:bodyPr wrap="square" rtlCol="0">
            <a:spAutoFit/>
          </a:bodyPr>
          <a:lstStyle/>
          <a:p>
            <a:pPr marL="457200" indent="-457200">
              <a:lnSpc>
                <a:spcPct val="150000"/>
              </a:lnSpc>
              <a:buFont typeface="+mj-lt"/>
              <a:buAutoNum type="arabicParenR"/>
            </a:pPr>
            <a:r>
              <a:rPr lang="en-US" sz="2200" dirty="0">
                <a:solidFill>
                  <a:srgbClr val="00B050"/>
                </a:solidFill>
                <a:latin typeface="Arial" panose="020B0604020202020204" pitchFamily="34" charset="0"/>
                <a:cs typeface="Arial" panose="020B0604020202020204" pitchFamily="34" charset="0"/>
              </a:rPr>
              <a:t>Magnetic neutron diffraction contains all the magnetic structure information, including </a:t>
            </a:r>
            <a:r>
              <a:rPr lang="en-US" sz="2200" dirty="0">
                <a:solidFill>
                  <a:srgbClr val="00B050"/>
                </a:solidFill>
                <a:latin typeface="Arial" panose="020B0604020202020204" pitchFamily="34" charset="0"/>
                <a:cs typeface="Arial" panose="020B0604020202020204" pitchFamily="34" charset="0"/>
                <a:sym typeface="+mn-ea"/>
              </a:rPr>
              <a:t>ordered magnetic moment</a:t>
            </a:r>
            <a:r>
              <a:rPr lang="en-US" sz="2200" dirty="0">
                <a:solidFill>
                  <a:srgbClr val="00B050"/>
                </a:solidFill>
                <a:latin typeface="Arial" panose="020B0604020202020204" pitchFamily="34" charset="0"/>
                <a:cs typeface="Arial" panose="020B0604020202020204" pitchFamily="34" charset="0"/>
              </a:rPr>
              <a:t> and the </a:t>
            </a:r>
            <a:r>
              <a:rPr lang="en-US" sz="2200" dirty="0">
                <a:solidFill>
                  <a:srgbClr val="00B050"/>
                </a:solidFill>
                <a:latin typeface="Arial" panose="020B0604020202020204" pitchFamily="34" charset="0"/>
                <a:cs typeface="Arial" panose="020B0604020202020204" pitchFamily="34" charset="0"/>
                <a:sym typeface="+mn-ea"/>
              </a:rPr>
              <a:t>symmetry of magnetic structure</a:t>
            </a:r>
            <a:r>
              <a:rPr lang="en-US" sz="2200" dirty="0">
                <a:solidFill>
                  <a:srgbClr val="00B050"/>
                </a:solidFill>
                <a:latin typeface="Arial" panose="020B0604020202020204" pitchFamily="34" charset="0"/>
                <a:cs typeface="Arial" panose="020B0604020202020204" pitchFamily="34" charset="0"/>
              </a:rPr>
              <a:t>, </a:t>
            </a:r>
            <a:r>
              <a:rPr lang="en-US" sz="2200" i="1" dirty="0">
                <a:solidFill>
                  <a:srgbClr val="00B050"/>
                </a:solidFill>
                <a:latin typeface="Arial" panose="020B0604020202020204" pitchFamily="34" charset="0"/>
                <a:cs typeface="Arial" panose="020B0604020202020204" pitchFamily="34" charset="0"/>
              </a:rPr>
              <a:t>etc</a:t>
            </a:r>
            <a:r>
              <a:rPr lang="en-US" sz="2200" dirty="0">
                <a:solidFill>
                  <a:srgbClr val="00B050"/>
                </a:solidFill>
                <a:latin typeface="Arial" panose="020B0604020202020204" pitchFamily="34" charset="0"/>
                <a:cs typeface="Arial" panose="020B0604020202020204" pitchFamily="34" charset="0"/>
              </a:rPr>
              <a:t>. </a:t>
            </a:r>
            <a:endParaRPr lang="en-US" altLang="zh-CN" sz="2200" dirty="0">
              <a:solidFill>
                <a:srgbClr val="00B050"/>
              </a:solidFill>
              <a:latin typeface="Arial" panose="020B0604020202020204" pitchFamily="34" charset="0"/>
              <a:cs typeface="Arial" panose="020B0604020202020204" pitchFamily="34" charset="0"/>
            </a:endParaRPr>
          </a:p>
          <a:p>
            <a:pPr marL="457200" indent="-457200">
              <a:lnSpc>
                <a:spcPct val="150000"/>
              </a:lnSpc>
              <a:buFont typeface="+mj-lt"/>
              <a:buAutoNum type="arabicParenR"/>
            </a:pPr>
            <a:r>
              <a:rPr lang="en-US" altLang="zh-CN" sz="2200" dirty="0">
                <a:solidFill>
                  <a:schemeClr val="accent1"/>
                </a:solidFill>
                <a:latin typeface="Arial" panose="020B0604020202020204" pitchFamily="34" charset="0"/>
                <a:cs typeface="Arial" panose="020B0604020202020204" pitchFamily="34" charset="0"/>
              </a:rPr>
              <a:t>Magnetic cell is highly correlated to the nuclear unit cell (</a:t>
            </a:r>
            <a:r>
              <a:rPr lang="en-US" altLang="zh-CN" sz="2200" i="1" dirty="0">
                <a:solidFill>
                  <a:schemeClr val="accent1"/>
                </a:solidFill>
                <a:latin typeface="Times New Roman" panose="02020603050405020304" pitchFamily="18" charset="0"/>
                <a:cs typeface="Times New Roman" panose="02020603050405020304" pitchFamily="18" charset="0"/>
              </a:rPr>
              <a:t>V</a:t>
            </a:r>
            <a:r>
              <a:rPr lang="en-US" altLang="zh-CN" sz="2200" i="1" baseline="-25000" dirty="0">
                <a:solidFill>
                  <a:schemeClr val="accent1"/>
                </a:solidFill>
                <a:latin typeface="Times New Roman" panose="02020603050405020304" pitchFamily="18" charset="0"/>
                <a:cs typeface="Times New Roman" panose="02020603050405020304" pitchFamily="18" charset="0"/>
              </a:rPr>
              <a:t>M </a:t>
            </a:r>
            <a:r>
              <a:rPr lang="en-US" altLang="zh-CN" sz="2200" dirty="0">
                <a:solidFill>
                  <a:schemeClr val="accent1"/>
                </a:solidFill>
                <a:latin typeface="Times New Roman" panose="02020603050405020304" pitchFamily="18" charset="0"/>
                <a:cs typeface="Times New Roman" panose="02020603050405020304" pitchFamily="18" charset="0"/>
              </a:rPr>
              <a:t>=</a:t>
            </a:r>
            <a:r>
              <a:rPr lang="en-US" altLang="zh-CN" sz="2200" i="1" dirty="0">
                <a:solidFill>
                  <a:schemeClr val="accent1"/>
                </a:solidFill>
                <a:latin typeface="Times New Roman" panose="02020603050405020304" pitchFamily="18" charset="0"/>
                <a:cs typeface="Times New Roman" panose="02020603050405020304" pitchFamily="18" charset="0"/>
              </a:rPr>
              <a:t>nV</a:t>
            </a:r>
            <a:r>
              <a:rPr lang="en-US" altLang="zh-CN" sz="2200" i="1" baseline="-25000" dirty="0">
                <a:solidFill>
                  <a:schemeClr val="accent1"/>
                </a:solidFill>
                <a:latin typeface="Times New Roman" panose="02020603050405020304" pitchFamily="18" charset="0"/>
                <a:cs typeface="Times New Roman" panose="02020603050405020304" pitchFamily="18" charset="0"/>
              </a:rPr>
              <a:t>N</a:t>
            </a:r>
            <a:r>
              <a:rPr lang="en-US" altLang="zh-CN" sz="2200" dirty="0">
                <a:solidFill>
                  <a:schemeClr val="accent1"/>
                </a:solidFill>
                <a:latin typeface="Times New Roman" panose="02020603050405020304" pitchFamily="18" charset="0"/>
                <a:cs typeface="Times New Roman" panose="02020603050405020304" pitchFamily="18" charset="0"/>
              </a:rPr>
              <a:t>, </a:t>
            </a:r>
            <a:r>
              <a:rPr lang="en-US" altLang="zh-CN" sz="2200" i="1" dirty="0">
                <a:solidFill>
                  <a:schemeClr val="accent1"/>
                </a:solidFill>
                <a:latin typeface="Times New Roman" panose="02020603050405020304" pitchFamily="18" charset="0"/>
                <a:cs typeface="Times New Roman" panose="02020603050405020304" pitchFamily="18" charset="0"/>
              </a:rPr>
              <a:t>n</a:t>
            </a:r>
            <a:r>
              <a:rPr lang="en-US" altLang="zh-CN" sz="2200" dirty="0">
                <a:solidFill>
                  <a:schemeClr val="accent1"/>
                </a:solidFill>
                <a:latin typeface="Arial" panose="020B0604020202020204" pitchFamily="34" charset="0"/>
                <a:cs typeface="Arial" panose="020B0604020202020204" pitchFamily="34" charset="0"/>
              </a:rPr>
              <a:t>=1, 2, 3, 4...).</a:t>
            </a:r>
            <a:endParaRPr lang="en-US" altLang="zh-CN" sz="2200" dirty="0">
              <a:solidFill>
                <a:schemeClr val="accent1"/>
              </a:solidFill>
              <a:latin typeface="Arial" panose="020B0604020202020204" pitchFamily="34" charset="0"/>
              <a:cs typeface="Arial" panose="020B0604020202020204" pitchFamily="34" charset="0"/>
            </a:endParaRPr>
          </a:p>
          <a:p>
            <a:pPr marL="457200" indent="-457200">
              <a:lnSpc>
                <a:spcPct val="150000"/>
              </a:lnSpc>
              <a:buFont typeface="+mj-lt"/>
              <a:buAutoNum type="arabicParenR"/>
            </a:pPr>
            <a:r>
              <a:rPr lang="en-US" altLang="zh-CN" sz="2200" dirty="0">
                <a:solidFill>
                  <a:srgbClr val="00B050"/>
                </a:solidFill>
                <a:latin typeface="Arial" panose="020B0604020202020204" pitchFamily="34" charset="0"/>
                <a:cs typeface="Arial" panose="020B0604020202020204" pitchFamily="34" charset="0"/>
              </a:rPr>
              <a:t>The </a:t>
            </a:r>
            <a:r>
              <a:rPr lang="en-US" altLang="zh-CN" sz="2200" dirty="0">
                <a:solidFill>
                  <a:srgbClr val="00B050"/>
                </a:solidFill>
                <a:latin typeface="Arial" panose="020B0604020202020204" pitchFamily="34" charset="0"/>
                <a:cs typeface="Arial" panose="020B0604020202020204" pitchFamily="34" charset="0"/>
                <a:sym typeface="+mn-ea"/>
              </a:rPr>
              <a:t>symmetry </a:t>
            </a:r>
            <a:r>
              <a:rPr lang="en-US" altLang="zh-CN" sz="2200" dirty="0">
                <a:solidFill>
                  <a:srgbClr val="00B050"/>
                </a:solidFill>
                <a:latin typeface="Arial" panose="020B0604020202020204" pitchFamily="34" charset="0"/>
                <a:cs typeface="Arial" panose="020B0604020202020204" pitchFamily="34" charset="0"/>
              </a:rPr>
              <a:t>of magnetic structure is developed based on the </a:t>
            </a:r>
            <a:r>
              <a:rPr lang="en-US" altLang="zh-CN" sz="2200" dirty="0">
                <a:solidFill>
                  <a:srgbClr val="00B050"/>
                </a:solidFill>
                <a:latin typeface="Arial" panose="020B0604020202020204" pitchFamily="34" charset="0"/>
                <a:cs typeface="Arial" panose="020B0604020202020204" pitchFamily="34" charset="0"/>
                <a:sym typeface="+mn-ea"/>
              </a:rPr>
              <a:t>symmetry</a:t>
            </a:r>
            <a:r>
              <a:rPr lang="en-US" altLang="zh-CN" sz="2200" dirty="0">
                <a:solidFill>
                  <a:srgbClr val="00B050"/>
                </a:solidFill>
                <a:latin typeface="Arial" panose="020B0604020202020204" pitchFamily="34" charset="0"/>
                <a:cs typeface="Arial" panose="020B0604020202020204" pitchFamily="34" charset="0"/>
              </a:rPr>
              <a:t> of crystal structure .</a:t>
            </a:r>
            <a:endParaRPr lang="en-US" altLang="zh-CN" sz="2200" dirty="0">
              <a:solidFill>
                <a:srgbClr val="00B050"/>
              </a:solidFill>
              <a:latin typeface="Arial" panose="020B0604020202020204" pitchFamily="34" charset="0"/>
              <a:cs typeface="Arial" panose="020B0604020202020204" pitchFamily="34" charset="0"/>
            </a:endParaRPr>
          </a:p>
          <a:p>
            <a:pPr marL="457200" indent="-457200">
              <a:lnSpc>
                <a:spcPct val="150000"/>
              </a:lnSpc>
              <a:buFont typeface="+mj-lt"/>
              <a:buAutoNum type="arabicParenR"/>
            </a:pPr>
            <a:r>
              <a:rPr lang="en-US" sz="2200" dirty="0">
                <a:solidFill>
                  <a:schemeClr val="accent1"/>
                </a:solidFill>
                <a:latin typeface="Arial" panose="020B0604020202020204" pitchFamily="34" charset="0"/>
                <a:cs typeface="Arial" panose="020B0604020202020204" pitchFamily="34" charset="0"/>
              </a:rPr>
              <a:t>By using the magnetic neutron diffraction intensity data, one will be able to get the ordered magnetic moment </a:t>
            </a:r>
            <a:r>
              <a:rPr lang="en-US" sz="2200" dirty="0">
                <a:solidFill>
                  <a:schemeClr val="accent1"/>
                </a:solidFill>
                <a:latin typeface="Arial" panose="020B0604020202020204" pitchFamily="34" charset="0"/>
                <a:cs typeface="Arial" panose="020B0604020202020204" pitchFamily="34" charset="0"/>
                <a:sym typeface="+mn-ea"/>
              </a:rPr>
              <a:t>magnitude, </a:t>
            </a:r>
            <a:r>
              <a:rPr lang="en-US" sz="2200" dirty="0">
                <a:solidFill>
                  <a:schemeClr val="accent1"/>
                </a:solidFill>
                <a:latin typeface="Arial" panose="020B0604020202020204" pitchFamily="34" charset="0"/>
                <a:cs typeface="Arial" panose="020B0604020202020204" pitchFamily="34" charset="0"/>
              </a:rPr>
              <a:t>direction, </a:t>
            </a:r>
            <a:r>
              <a:rPr lang="en-US" sz="2200" dirty="0">
                <a:solidFill>
                  <a:schemeClr val="accent1"/>
                </a:solidFill>
                <a:latin typeface="Arial" panose="020B0604020202020204" pitchFamily="34" charset="0"/>
                <a:cs typeface="Arial" panose="020B0604020202020204" pitchFamily="34" charset="0"/>
                <a:sym typeface="+mn-ea"/>
              </a:rPr>
              <a:t>and </a:t>
            </a:r>
            <a:r>
              <a:rPr lang="en-US" sz="2200" dirty="0">
                <a:solidFill>
                  <a:schemeClr val="accent1"/>
                </a:solidFill>
                <a:latin typeface="Arial" panose="020B0604020202020204" pitchFamily="34" charset="0"/>
                <a:cs typeface="Arial" panose="020B0604020202020204" pitchFamily="34" charset="0"/>
              </a:rPr>
              <a:t> arrangement in a magnetic unit cell.</a:t>
            </a:r>
            <a:endParaRPr lang="en-US" sz="2200" dirty="0">
              <a:solidFill>
                <a:srgbClr val="00B050"/>
              </a:solidFill>
              <a:latin typeface="Arial" panose="020B0604020202020204" pitchFamily="34" charset="0"/>
              <a:cs typeface="Arial" panose="020B0604020202020204" pitchFamily="34" charset="0"/>
            </a:endParaRPr>
          </a:p>
          <a:p>
            <a:pPr marL="457200" indent="-457200">
              <a:lnSpc>
                <a:spcPct val="150000"/>
              </a:lnSpc>
              <a:buFont typeface="+mj-lt"/>
              <a:buAutoNum type="arabicParenR"/>
            </a:pPr>
            <a:r>
              <a:rPr lang="en-US" sz="2200" dirty="0">
                <a:solidFill>
                  <a:srgbClr val="00B050"/>
                </a:solidFill>
                <a:latin typeface="Arial" panose="020B0604020202020204" pitchFamily="34" charset="0"/>
                <a:cs typeface="Arial" panose="020B0604020202020204" pitchFamily="34" charset="0"/>
              </a:rPr>
              <a:t>Magnetic neutron diffraction is independent of crystal diffraction and can therefore  be refined as an independent phase.</a:t>
            </a:r>
            <a:endParaRPr lang="en-US" sz="2200" dirty="0">
              <a:solidFill>
                <a:srgbClr val="00B050"/>
              </a:solidFill>
              <a:latin typeface="Arial" panose="020B0604020202020204" pitchFamily="34" charset="0"/>
              <a:cs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90972" y="4495857"/>
            <a:ext cx="6684645" cy="583565"/>
          </a:xfrm>
          <a:prstGeom prst="rect">
            <a:avLst/>
          </a:prstGeom>
          <a:noFill/>
        </p:spPr>
        <p:txBody>
          <a:bodyPr wrap="none" rtlCol="0">
            <a:spAutoFit/>
          </a:bodyPr>
          <a:lstStyle/>
          <a:p>
            <a:pPr algn="just"/>
            <a:r>
              <a:rPr lang="en-US" altLang="zh-CN" sz="3200" dirty="0">
                <a:solidFill>
                  <a:srgbClr val="A426EA"/>
                </a:solidFill>
                <a:latin typeface="Algerian" panose="04020705040A02060702" pitchFamily="82" charset="0"/>
              </a:rPr>
              <a:t>Thank you FOR YOUR ATTENTION!</a:t>
            </a:r>
            <a:endParaRPr lang="en-US" altLang="zh-CN" sz="3200" dirty="0">
              <a:solidFill>
                <a:srgbClr val="A426EA"/>
              </a:solidFill>
              <a:latin typeface="Algerian" panose="04020705040A02060702" pitchFamily="82" charset="0"/>
            </a:endParaRPr>
          </a:p>
        </p:txBody>
      </p:sp>
      <p:sp>
        <p:nvSpPr>
          <p:cNvPr id="3" name="文本框 2"/>
          <p:cNvSpPr txBox="1"/>
          <p:nvPr/>
        </p:nvSpPr>
        <p:spPr>
          <a:xfrm>
            <a:off x="2530475" y="1066800"/>
            <a:ext cx="6805295" cy="2676525"/>
          </a:xfrm>
          <a:prstGeom prst="rect">
            <a:avLst/>
          </a:prstGeom>
          <a:noFill/>
        </p:spPr>
        <p:txBody>
          <a:bodyPr wrap="square" rtlCol="0" anchor="t">
            <a:spAutoFit/>
          </a:bodyPr>
          <a:lstStyle/>
          <a:p>
            <a:pPr indent="0" algn="just">
              <a:buFont typeface="+mj-lt"/>
              <a:buNone/>
            </a:pPr>
            <a:r>
              <a:rPr lang="en-US" sz="2400" dirty="0">
                <a:solidFill>
                  <a:srgbClr val="231F20"/>
                </a:solidFill>
                <a:latin typeface="Arial" panose="020B0604020202020204" pitchFamily="34" charset="0"/>
                <a:cs typeface="Arial" panose="020B0604020202020204" pitchFamily="34" charset="0"/>
                <a:sym typeface="+mn-ea"/>
              </a:rPr>
              <a:t>As experimental equipment, theoretical understanding, and computation tools/software have improved and developed,  it has become possible to modeling and refining magnetic structure from neutron powder diffraction, despite a limited number of magnetic diffraction peak and/or weaker peak intensity.</a:t>
            </a:r>
            <a:endParaRPr lang="en-US" altLang="en-US" sz="2400" dirty="0">
              <a:solidFill>
                <a:srgbClr val="231F20"/>
              </a:solidFill>
              <a:latin typeface="Arial" panose="020B0604020202020204" pitchFamily="34" charset="0"/>
              <a:cs typeface="Arial" panose="020B0604020202020204" pitchFamily="34" charset="0"/>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507" name="图片 405506" descr="mn3"/>
          <p:cNvPicPr>
            <a:picLocks noChangeAspect="1"/>
          </p:cNvPicPr>
          <p:nvPr/>
        </p:nvPicPr>
        <p:blipFill>
          <a:blip r:embed="rId1"/>
          <a:srcRect l="4228" t="5533"/>
          <a:stretch>
            <a:fillRect/>
          </a:stretch>
        </p:blipFill>
        <p:spPr>
          <a:xfrm>
            <a:off x="131561" y="1111019"/>
            <a:ext cx="7048558" cy="5000582"/>
          </a:xfrm>
          <a:prstGeom prst="rect">
            <a:avLst/>
          </a:prstGeom>
          <a:noFill/>
          <a:ln w="9525">
            <a:noFill/>
          </a:ln>
        </p:spPr>
      </p:pic>
      <p:sp>
        <p:nvSpPr>
          <p:cNvPr id="405509" name="文本框 405508"/>
          <p:cNvSpPr txBox="1"/>
          <p:nvPr/>
        </p:nvSpPr>
        <p:spPr>
          <a:xfrm>
            <a:off x="7009130" y="1462920"/>
            <a:ext cx="3067050" cy="366712"/>
          </a:xfrm>
          <a:prstGeom prst="rect">
            <a:avLst/>
          </a:prstGeom>
          <a:noFill/>
          <a:ln w="9525">
            <a:noFill/>
          </a:ln>
        </p:spPr>
        <p:txBody>
          <a:bodyPr wrap="none" anchor="t" anchorCtr="0">
            <a:spAutoFit/>
          </a:bodyPr>
          <a:lstStyle/>
          <a:p>
            <a:pPr eaLnBrk="1" hangingPunct="1"/>
            <a:r>
              <a:rPr lang="en-GB" altLang="zh-CN" sz="1800" dirty="0">
                <a:latin typeface="Lucida Sans" panose="020B0602030504020204" pitchFamily="34" charset="0"/>
              </a:rPr>
              <a:t>In the dipolar approximation:</a:t>
            </a:r>
            <a:endParaRPr lang="en-GB" altLang="zh-CN" sz="1800" dirty="0">
              <a:latin typeface="Lucida Sans" panose="020B0602030504020204" pitchFamily="34" charset="0"/>
            </a:endParaRPr>
          </a:p>
        </p:txBody>
      </p:sp>
      <p:sp>
        <p:nvSpPr>
          <p:cNvPr id="405510" name="矩形 405509"/>
          <p:cNvSpPr/>
          <p:nvPr/>
        </p:nvSpPr>
        <p:spPr>
          <a:xfrm>
            <a:off x="6811674" y="3408002"/>
            <a:ext cx="4608513" cy="1311275"/>
          </a:xfrm>
          <a:prstGeom prst="rect">
            <a:avLst/>
          </a:prstGeom>
          <a:noFill/>
          <a:ln w="9525">
            <a:noFill/>
          </a:ln>
        </p:spPr>
        <p:txBody>
          <a:bodyPr>
            <a:spAutoFit/>
          </a:bodyPr>
          <a:lstStyle/>
          <a:p>
            <a:pPr eaLnBrk="1" hangingPunct="1"/>
            <a:r>
              <a:rPr lang="en-GB" altLang="zh-CN" sz="2000" dirty="0">
                <a:latin typeface="Lucida Sans" panose="020B0602030504020204" pitchFamily="34" charset="0"/>
              </a:rPr>
              <a:t>International Tables of Crystallography, Volume C,</a:t>
            </a:r>
            <a:endParaRPr lang="en-GB" altLang="zh-CN" sz="2000" dirty="0">
              <a:latin typeface="Lucida Sans" panose="020B0602030504020204" pitchFamily="34" charset="0"/>
            </a:endParaRPr>
          </a:p>
          <a:p>
            <a:pPr eaLnBrk="1" hangingPunct="1"/>
            <a:r>
              <a:rPr lang="en-GB" altLang="zh-CN" sz="2000" dirty="0">
                <a:latin typeface="Lucida Sans" panose="020B0602030504020204" pitchFamily="34" charset="0"/>
              </a:rPr>
              <a:t> ed. by AJC Wilson, Kluwer Ac. Pub., 1998, p. 513</a:t>
            </a:r>
            <a:endParaRPr lang="en-GB" altLang="zh-CN" sz="2000" dirty="0">
              <a:latin typeface="Lucida Sans" panose="020B0602030504020204" pitchFamily="34" charset="0"/>
            </a:endParaRPr>
          </a:p>
        </p:txBody>
      </p:sp>
      <p:graphicFrame>
        <p:nvGraphicFramePr>
          <p:cNvPr id="405511" name="对象 405510"/>
          <p:cNvGraphicFramePr/>
          <p:nvPr/>
        </p:nvGraphicFramePr>
        <p:xfrm>
          <a:off x="6599238" y="2008549"/>
          <a:ext cx="4514850" cy="785812"/>
        </p:xfrm>
        <a:graphic>
          <a:graphicData uri="http://schemas.openxmlformats.org/presentationml/2006/ole">
            <mc:AlternateContent xmlns:mc="http://schemas.openxmlformats.org/markup-compatibility/2006">
              <mc:Choice xmlns:v="urn:schemas-microsoft-com:vml" Requires="v">
                <p:oleObj spid="_x0000_s1067" name="" r:id="rId2" imgW="2222500" imgH="419100" progId="Equation.3">
                  <p:embed/>
                </p:oleObj>
              </mc:Choice>
              <mc:Fallback>
                <p:oleObj name="" r:id="rId2" imgW="2222500" imgH="419100" progId="Equation.3">
                  <p:embed/>
                  <p:pic>
                    <p:nvPicPr>
                      <p:cNvPr id="0" name="图片 3096"/>
                      <p:cNvPicPr/>
                      <p:nvPr/>
                    </p:nvPicPr>
                    <p:blipFill>
                      <a:blip r:embed="rId3"/>
                      <a:stretch>
                        <a:fillRect/>
                      </a:stretch>
                    </p:blipFill>
                    <p:spPr>
                      <a:xfrm>
                        <a:off x="6599238" y="2008549"/>
                        <a:ext cx="4514850" cy="785812"/>
                      </a:xfrm>
                      <a:prstGeom prst="rect">
                        <a:avLst/>
                      </a:prstGeom>
                      <a:noFill/>
                      <a:ln w="9525" cap="flat" cmpd="sng">
                        <a:solidFill>
                          <a:srgbClr val="FF3300"/>
                        </a:solidFill>
                        <a:prstDash val="solid"/>
                        <a:miter/>
                        <a:headEnd type="none" w="med" len="med"/>
                        <a:tailEnd type="none" w="med" len="med"/>
                      </a:ln>
                    </p:spPr>
                  </p:pic>
                </p:oleObj>
              </mc:Fallback>
            </mc:AlternateContent>
          </a:graphicData>
        </a:graphic>
      </p:graphicFrame>
      <p:sp>
        <p:nvSpPr>
          <p:cNvPr id="3" name="Rectangle 2"/>
          <p:cNvSpPr/>
          <p:nvPr/>
        </p:nvSpPr>
        <p:spPr>
          <a:xfrm>
            <a:off x="0" y="3692"/>
            <a:ext cx="12192000" cy="87589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1"/>
          <p:cNvSpPr txBox="1"/>
          <p:nvPr/>
        </p:nvSpPr>
        <p:spPr>
          <a:xfrm>
            <a:off x="3874791" y="210474"/>
            <a:ext cx="3741730" cy="523220"/>
          </a:xfrm>
          <a:prstGeom prst="rect">
            <a:avLst/>
          </a:prstGeom>
          <a:noFill/>
        </p:spPr>
        <p:txBody>
          <a:bodyPr wrap="none" rtlCol="0">
            <a:spAutoFit/>
          </a:bodyPr>
          <a:lstStyle/>
          <a:p>
            <a:r>
              <a:rPr lang="en-US" altLang="zh-CN" sz="2800" b="1" dirty="0">
                <a:solidFill>
                  <a:srgbClr val="FF0000"/>
                </a:solidFill>
                <a:latin typeface="Arial" panose="020B0604020202020204" pitchFamily="34" charset="0"/>
                <a:cs typeface="Arial" panose="020B0604020202020204" pitchFamily="34" charset="0"/>
              </a:rPr>
              <a:t>Magnetic form factor</a:t>
            </a:r>
            <a:endParaRPr lang="en-US" altLang="zh-CN" sz="2800" b="1"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304800" y="1101725"/>
            <a:ext cx="7879715" cy="4745355"/>
          </a:xfrm>
          <a:prstGeom prst="rect">
            <a:avLst/>
          </a:prstGeom>
        </p:spPr>
      </p:pic>
      <p:sp>
        <p:nvSpPr>
          <p:cNvPr id="3" name="文本框 2"/>
          <p:cNvSpPr txBox="1"/>
          <p:nvPr/>
        </p:nvSpPr>
        <p:spPr>
          <a:xfrm>
            <a:off x="3460159" y="1428807"/>
            <a:ext cx="4345305" cy="506730"/>
          </a:xfrm>
          <a:prstGeom prst="rect">
            <a:avLst/>
          </a:prstGeom>
          <a:noFill/>
        </p:spPr>
        <p:txBody>
          <a:bodyPr wrap="none" rtlCol="0">
            <a:spAutoFit/>
          </a:bodyPr>
          <a:lstStyle/>
          <a:p>
            <a:pPr algn="l" defTabSz="601345">
              <a:lnSpc>
                <a:spcPct val="150000"/>
              </a:lnSpc>
            </a:pPr>
            <a:r>
              <a:rPr lang="en-US" b="1" dirty="0">
                <a:solidFill>
                  <a:srgbClr val="FF0000"/>
                </a:solidFill>
                <a:latin typeface="Times New Roman" panose="02020603050405020304" pitchFamily="18" charset="0"/>
                <a:cs typeface="Times New Roman" panose="02020603050405020304" pitchFamily="18" charset="0"/>
                <a:sym typeface="+mn-ea"/>
              </a:rPr>
              <a:t>   </a:t>
            </a:r>
            <a:r>
              <a:rPr lang="en-US" b="1" i="1" dirty="0" err="1">
                <a:solidFill>
                  <a:srgbClr val="FF00FF"/>
                </a:solidFill>
                <a:latin typeface="Times New Roman" panose="02020603050405020304" pitchFamily="18" charset="0"/>
                <a:cs typeface="Times New Roman" panose="02020603050405020304" pitchFamily="18" charset="0"/>
                <a:sym typeface="+mn-ea"/>
              </a:rPr>
              <a:t>F</a:t>
            </a:r>
            <a:r>
              <a:rPr lang="en-US" b="1" i="1" baseline="-25000" dirty="0" err="1">
                <a:solidFill>
                  <a:srgbClr val="FF00FF"/>
                </a:solidFill>
                <a:latin typeface="Times New Roman" panose="02020603050405020304" pitchFamily="18" charset="0"/>
                <a:cs typeface="Times New Roman" panose="02020603050405020304" pitchFamily="18" charset="0"/>
                <a:sym typeface="+mn-ea"/>
              </a:rPr>
              <a:t>hkl</a:t>
            </a:r>
            <a:r>
              <a:rPr lang="en-US" b="1" dirty="0">
                <a:solidFill>
                  <a:srgbClr val="FF00FF"/>
                </a:solidFill>
                <a:latin typeface="Times New Roman" panose="02020603050405020304" pitchFamily="18" charset="0"/>
                <a:cs typeface="Times New Roman" panose="02020603050405020304" pitchFamily="18" charset="0"/>
                <a:sym typeface="+mn-ea"/>
              </a:rPr>
              <a:t> </a:t>
            </a:r>
            <a:r>
              <a:rPr lang="en-US" b="1" baseline="30000" dirty="0">
                <a:solidFill>
                  <a:srgbClr val="FF00FF"/>
                </a:solidFill>
                <a:latin typeface="Times New Roman" panose="02020603050405020304" pitchFamily="18" charset="0"/>
                <a:cs typeface="Times New Roman" panose="02020603050405020304" pitchFamily="18" charset="0"/>
                <a:sym typeface="+mn-ea"/>
              </a:rPr>
              <a:t> </a:t>
            </a:r>
            <a:r>
              <a:rPr lang="en-US" b="1" dirty="0">
                <a:solidFill>
                  <a:srgbClr val="FF00FF"/>
                </a:solidFill>
                <a:latin typeface="Times New Roman" panose="02020603050405020304" pitchFamily="18" charset="0"/>
                <a:cs typeface="Times New Roman" panose="02020603050405020304" pitchFamily="18" charset="0"/>
                <a:sym typeface="+mn-ea"/>
              </a:rPr>
              <a:t>= |∑</a:t>
            </a:r>
            <a:r>
              <a:rPr lang="en-US" b="1" dirty="0">
                <a:solidFill>
                  <a:schemeClr val="accent1"/>
                </a:solidFill>
                <a:latin typeface="Times New Roman" panose="02020603050405020304" pitchFamily="18" charset="0"/>
                <a:cs typeface="Times New Roman" panose="02020603050405020304" pitchFamily="18" charset="0"/>
                <a:sym typeface="+mn-ea"/>
              </a:rPr>
              <a:t> </a:t>
            </a:r>
            <a:r>
              <a:rPr lang="en-US" b="1" i="1" dirty="0" err="1">
                <a:solidFill>
                  <a:schemeClr val="accent1"/>
                </a:solidFill>
                <a:latin typeface="Times New Roman" panose="02020603050405020304" pitchFamily="18" charset="0"/>
                <a:cs typeface="Times New Roman" panose="02020603050405020304" pitchFamily="18" charset="0"/>
                <a:sym typeface="+mn-ea"/>
              </a:rPr>
              <a:t>b</a:t>
            </a:r>
            <a:r>
              <a:rPr lang="en-US" b="1" i="1" baseline="-25000" dirty="0" err="1">
                <a:solidFill>
                  <a:schemeClr val="accent1"/>
                </a:solidFill>
                <a:latin typeface="Times New Roman" panose="02020603050405020304" pitchFamily="18" charset="0"/>
                <a:cs typeface="Times New Roman" panose="02020603050405020304" pitchFamily="18" charset="0"/>
                <a:sym typeface="+mn-ea"/>
              </a:rPr>
              <a:t>j</a:t>
            </a:r>
            <a:r>
              <a:rPr lang="en-US" b="1" i="1" dirty="0">
                <a:solidFill>
                  <a:srgbClr val="FF00FF"/>
                </a:solidFill>
                <a:latin typeface="Times New Roman" panose="02020603050405020304" pitchFamily="18" charset="0"/>
                <a:cs typeface="Times New Roman" panose="02020603050405020304" pitchFamily="18" charset="0"/>
                <a:sym typeface="+mn-ea"/>
              </a:rPr>
              <a:t>  </a:t>
            </a:r>
            <a:r>
              <a:rPr lang="en-US" b="1" dirty="0">
                <a:solidFill>
                  <a:srgbClr val="FF00FF"/>
                </a:solidFill>
                <a:latin typeface="Times New Roman" panose="02020603050405020304" pitchFamily="18" charset="0"/>
                <a:cs typeface="Times New Roman" panose="02020603050405020304" pitchFamily="18" charset="0"/>
                <a:sym typeface="+mn-ea"/>
              </a:rPr>
              <a:t>exp(2</a:t>
            </a:r>
            <a:r>
              <a:rPr lang="en-US" b="1" i="1" dirty="0">
                <a:solidFill>
                  <a:srgbClr val="FF00FF"/>
                </a:solidFill>
                <a:latin typeface="Symbol" panose="05050102010706020507" charset="0"/>
                <a:cs typeface="Symbol" panose="05050102010706020507" charset="0"/>
                <a:sym typeface="+mn-ea"/>
              </a:rPr>
              <a:t>p</a:t>
            </a:r>
            <a:r>
              <a:rPr lang="en-US" b="1" i="1" dirty="0">
                <a:solidFill>
                  <a:srgbClr val="FF00FF"/>
                </a:solidFill>
                <a:latin typeface="Times New Roman" panose="02020603050405020304" pitchFamily="18" charset="0"/>
                <a:cs typeface="Times New Roman" panose="02020603050405020304" pitchFamily="18" charset="0"/>
                <a:sym typeface="+mn-ea"/>
              </a:rPr>
              <a:t> </a:t>
            </a:r>
            <a:r>
              <a:rPr lang="en-US" b="1" i="1" dirty="0" err="1">
                <a:solidFill>
                  <a:srgbClr val="FF00FF"/>
                </a:solidFill>
                <a:latin typeface="Times New Roman" panose="02020603050405020304" pitchFamily="18" charset="0"/>
                <a:cs typeface="Times New Roman" panose="02020603050405020304" pitchFamily="18" charset="0"/>
                <a:sym typeface="+mn-ea"/>
              </a:rPr>
              <a:t>i</a:t>
            </a:r>
            <a:r>
              <a:rPr lang="en-US" b="1" dirty="0">
                <a:solidFill>
                  <a:srgbClr val="FF00FF"/>
                </a:solidFill>
                <a:latin typeface="Times New Roman" panose="02020603050405020304" pitchFamily="18" charset="0"/>
                <a:cs typeface="Times New Roman" panose="02020603050405020304" pitchFamily="18" charset="0"/>
                <a:sym typeface="+mn-ea"/>
              </a:rPr>
              <a:t> (</a:t>
            </a:r>
            <a:r>
              <a:rPr lang="en-US" b="1" i="1" dirty="0">
                <a:solidFill>
                  <a:srgbClr val="FF00FF"/>
                </a:solidFill>
                <a:latin typeface="Times New Roman" panose="02020603050405020304" pitchFamily="18" charset="0"/>
                <a:cs typeface="Times New Roman" panose="02020603050405020304" pitchFamily="18" charset="0"/>
                <a:sym typeface="+mn-ea"/>
              </a:rPr>
              <a:t>hx</a:t>
            </a:r>
            <a:r>
              <a:rPr lang="en-US" b="1" dirty="0">
                <a:solidFill>
                  <a:srgbClr val="FF00FF"/>
                </a:solidFill>
                <a:latin typeface="Times New Roman" panose="02020603050405020304" pitchFamily="18" charset="0"/>
                <a:cs typeface="Times New Roman" panose="02020603050405020304" pitchFamily="18" charset="0"/>
                <a:sym typeface="+mn-ea"/>
              </a:rPr>
              <a:t> + </a:t>
            </a:r>
            <a:r>
              <a:rPr lang="en-US" b="1" i="1" dirty="0" err="1">
                <a:solidFill>
                  <a:srgbClr val="FF00FF"/>
                </a:solidFill>
                <a:latin typeface="Times New Roman" panose="02020603050405020304" pitchFamily="18" charset="0"/>
                <a:cs typeface="Times New Roman" panose="02020603050405020304" pitchFamily="18" charset="0"/>
                <a:sym typeface="+mn-ea"/>
              </a:rPr>
              <a:t>ky</a:t>
            </a:r>
            <a:r>
              <a:rPr lang="en-US" b="1" dirty="0">
                <a:solidFill>
                  <a:srgbClr val="FF00FF"/>
                </a:solidFill>
                <a:latin typeface="Times New Roman" panose="02020603050405020304" pitchFamily="18" charset="0"/>
                <a:cs typeface="Times New Roman" panose="02020603050405020304" pitchFamily="18" charset="0"/>
                <a:sym typeface="+mn-ea"/>
              </a:rPr>
              <a:t> + </a:t>
            </a:r>
            <a:r>
              <a:rPr lang="en-US" b="1" i="1" dirty="0" err="1">
                <a:solidFill>
                  <a:srgbClr val="FF00FF"/>
                </a:solidFill>
                <a:latin typeface="Times New Roman" panose="02020603050405020304" pitchFamily="18" charset="0"/>
                <a:cs typeface="Times New Roman" panose="02020603050405020304" pitchFamily="18" charset="0"/>
                <a:sym typeface="+mn-ea"/>
              </a:rPr>
              <a:t>lz</a:t>
            </a:r>
            <a:r>
              <a:rPr lang="en-US" b="1" dirty="0">
                <a:solidFill>
                  <a:srgbClr val="FF00FF"/>
                </a:solidFill>
                <a:latin typeface="Times New Roman" panose="02020603050405020304" pitchFamily="18" charset="0"/>
                <a:cs typeface="Times New Roman" panose="02020603050405020304" pitchFamily="18" charset="0"/>
                <a:sym typeface="+mn-ea"/>
              </a:rPr>
              <a:t>)) |</a:t>
            </a:r>
            <a:r>
              <a:rPr lang="en-US" b="1" baseline="30000" dirty="0">
                <a:solidFill>
                  <a:srgbClr val="FF00FF"/>
                </a:solidFill>
                <a:latin typeface="Times New Roman" panose="02020603050405020304" pitchFamily="18" charset="0"/>
                <a:cs typeface="Times New Roman" panose="02020603050405020304" pitchFamily="18" charset="0"/>
                <a:sym typeface="+mn-ea"/>
              </a:rPr>
              <a:t>2</a:t>
            </a:r>
            <a:r>
              <a:rPr lang="en-US" b="1" dirty="0">
                <a:solidFill>
                  <a:srgbClr val="FF00FF"/>
                </a:solidFill>
                <a:latin typeface="Times New Roman" panose="02020603050405020304" pitchFamily="18" charset="0"/>
                <a:cs typeface="Times New Roman" panose="02020603050405020304" pitchFamily="18" charset="0"/>
                <a:sym typeface="+mn-ea"/>
              </a:rPr>
              <a:t> </a:t>
            </a:r>
            <a:r>
              <a:rPr lang="en-US" b="1" i="1" dirty="0">
                <a:solidFill>
                  <a:srgbClr val="FF00FF"/>
                </a:solidFill>
                <a:latin typeface="Times New Roman" panose="02020603050405020304" pitchFamily="18" charset="0"/>
                <a:cs typeface="Times New Roman" panose="02020603050405020304" pitchFamily="18" charset="0"/>
                <a:sym typeface="+mn-ea"/>
              </a:rPr>
              <a:t>e</a:t>
            </a:r>
            <a:r>
              <a:rPr lang="en-US" b="1" baseline="30000" dirty="0">
                <a:solidFill>
                  <a:srgbClr val="FF00FF"/>
                </a:solidFill>
                <a:latin typeface="Times New Roman" panose="02020603050405020304" pitchFamily="18" charset="0"/>
                <a:cs typeface="Times New Roman" panose="02020603050405020304" pitchFamily="18" charset="0"/>
                <a:sym typeface="+mn-ea"/>
              </a:rPr>
              <a:t>-2</a:t>
            </a:r>
            <a:r>
              <a:rPr lang="en-US" b="1" i="1" baseline="30000" dirty="0">
                <a:solidFill>
                  <a:srgbClr val="FF00FF"/>
                </a:solidFill>
                <a:latin typeface="Times New Roman" panose="02020603050405020304" pitchFamily="18" charset="0"/>
                <a:cs typeface="Times New Roman" panose="02020603050405020304" pitchFamily="18" charset="0"/>
                <a:sym typeface="+mn-ea"/>
              </a:rPr>
              <a:t>W</a:t>
            </a:r>
            <a:r>
              <a:rPr lang="en-US" b="1" dirty="0">
                <a:solidFill>
                  <a:srgbClr val="FF00FF"/>
                </a:solidFill>
                <a:latin typeface="Times New Roman" panose="02020603050405020304" pitchFamily="18" charset="0"/>
                <a:cs typeface="Times New Roman" panose="02020603050405020304" pitchFamily="18" charset="0"/>
                <a:sym typeface="+mn-ea"/>
              </a:rPr>
              <a:t> </a:t>
            </a:r>
            <a:endParaRPr lang="en-US" altLang="zh-CN" dirty="0">
              <a:solidFill>
                <a:srgbClr val="FF0000"/>
              </a:solidFill>
              <a:latin typeface="Arial" panose="020B0604020202020204" pitchFamily="34" charset="0"/>
              <a:cs typeface="Arial" panose="020B0604020202020204" pitchFamily="34" charset="0"/>
            </a:endParaRPr>
          </a:p>
        </p:txBody>
      </p:sp>
      <p:sp>
        <p:nvSpPr>
          <p:cNvPr id="4" name="TextBox 3"/>
          <p:cNvSpPr txBox="1"/>
          <p:nvPr/>
        </p:nvSpPr>
        <p:spPr>
          <a:xfrm>
            <a:off x="4591050" y="1940797"/>
            <a:ext cx="2157095" cy="39878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Nuclear fit only</a:t>
            </a:r>
            <a:endParaRPr lang="en-US" sz="2000" dirty="0">
              <a:latin typeface="Arial" panose="020B0604020202020204" pitchFamily="34" charset="0"/>
              <a:cs typeface="Arial" panose="020B0604020202020204" pitchFamily="34" charset="0"/>
            </a:endParaRPr>
          </a:p>
        </p:txBody>
      </p:sp>
      <p:sp>
        <p:nvSpPr>
          <p:cNvPr id="6" name="TextBox 5"/>
          <p:cNvSpPr txBox="1"/>
          <p:nvPr/>
        </p:nvSpPr>
        <p:spPr>
          <a:xfrm>
            <a:off x="3800157" y="4495523"/>
            <a:ext cx="4083685" cy="398780"/>
          </a:xfrm>
          <a:prstGeom prst="rect">
            <a:avLst/>
          </a:prstGeom>
          <a:noFill/>
          <a:ln>
            <a:noFill/>
          </a:ln>
          <a:effectLst>
            <a:glow rad="63500">
              <a:schemeClr val="accent3">
                <a:satMod val="175000"/>
                <a:alpha val="40000"/>
              </a:schemeClr>
            </a:glow>
          </a:effectLst>
        </p:spPr>
        <p:txBody>
          <a:bodyPr wrap="square" rtlCol="0">
            <a:spAutoFit/>
          </a:bodyPr>
          <a:lstStyle/>
          <a:p>
            <a:pPr algn="ctr"/>
            <a:r>
              <a:rPr lang="en-US" sz="2000" dirty="0">
                <a:solidFill>
                  <a:srgbClr val="FF0000"/>
                </a:solidFill>
                <a:latin typeface="Arial" panose="020B0604020202020204" pitchFamily="34" charset="0"/>
                <a:cs typeface="Arial" panose="020B0604020202020204" pitchFamily="34" charset="0"/>
              </a:rPr>
              <a:t>Magnetic diffraction intensities</a:t>
            </a:r>
            <a:endParaRPr lang="en-US" sz="2000" dirty="0">
              <a:solidFill>
                <a:srgbClr val="FF0000"/>
              </a:solidFill>
              <a:latin typeface="Arial" panose="020B0604020202020204" pitchFamily="34" charset="0"/>
              <a:cs typeface="Arial" panose="020B0604020202020204" pitchFamily="34" charset="0"/>
            </a:endParaRPr>
          </a:p>
        </p:txBody>
      </p:sp>
      <p:sp>
        <p:nvSpPr>
          <p:cNvPr id="5" name="文本框 4"/>
          <p:cNvSpPr txBox="1"/>
          <p:nvPr/>
        </p:nvSpPr>
        <p:spPr>
          <a:xfrm>
            <a:off x="730885" y="5791200"/>
            <a:ext cx="7202805" cy="829945"/>
          </a:xfrm>
          <a:prstGeom prst="rect">
            <a:avLst/>
          </a:prstGeom>
          <a:noFill/>
        </p:spPr>
        <p:txBody>
          <a:bodyPr wrap="square" rtlCol="0">
            <a:spAutoFit/>
          </a:bodyPr>
          <a:lstStyle/>
          <a:p>
            <a:pPr algn="just"/>
            <a:r>
              <a:rPr lang="en-US" altLang="zh-CN" sz="1600" dirty="0">
                <a:latin typeface="Arial" panose="020B0604020202020204" pitchFamily="34" charset="0"/>
                <a:cs typeface="Arial" panose="020B0604020202020204" pitchFamily="34" charset="0"/>
              </a:rPr>
              <a:t>A plot of neutron diffraction intensity pattern fitted with nuclear structure model only (red line). T</a:t>
            </a:r>
            <a:r>
              <a:rPr lang="en-US" altLang="zh-CN" sz="1600" dirty="0">
                <a:latin typeface="Arial" panose="020B0604020202020204" pitchFamily="34" charset="0"/>
                <a:cs typeface="Arial" panose="020B0604020202020204" pitchFamily="34" charset="0"/>
                <a:sym typeface="+mn-ea"/>
              </a:rPr>
              <a:t>he differences, shown at the  lower part of the plot, </a:t>
            </a:r>
            <a:r>
              <a:rPr lang="en-US" altLang="zh-CN" sz="1600" dirty="0">
                <a:latin typeface="Arial" panose="020B0604020202020204" pitchFamily="34" charset="0"/>
                <a:cs typeface="Arial" panose="020B0604020202020204" pitchFamily="34" charset="0"/>
              </a:rPr>
              <a:t>are the magnetic diffraction intensities (blue line) .</a:t>
            </a:r>
            <a:endParaRPr lang="en-US" altLang="zh-CN" sz="1600" dirty="0">
              <a:latin typeface="Arial" panose="020B0604020202020204" pitchFamily="34" charset="0"/>
              <a:cs typeface="Arial" panose="020B0604020202020204" pitchFamily="34" charset="0"/>
            </a:endParaRPr>
          </a:p>
        </p:txBody>
      </p:sp>
      <p:sp>
        <p:nvSpPr>
          <p:cNvPr id="7" name="文本框 6"/>
          <p:cNvSpPr txBox="1"/>
          <p:nvPr/>
        </p:nvSpPr>
        <p:spPr>
          <a:xfrm>
            <a:off x="2469559" y="4019515"/>
            <a:ext cx="5414010" cy="368300"/>
          </a:xfrm>
          <a:prstGeom prst="rect">
            <a:avLst/>
          </a:prstGeom>
          <a:noFill/>
        </p:spPr>
        <p:txBody>
          <a:bodyPr wrap="none" rtlCol="0" anchor="t">
            <a:spAutoFit/>
          </a:bodyPr>
          <a:lstStyle/>
          <a:p>
            <a:r>
              <a:rPr lang="en-US" b="1" dirty="0">
                <a:solidFill>
                  <a:srgbClr val="A426EA"/>
                </a:solidFill>
                <a:latin typeface="Times New Roman" panose="02020603050405020304" pitchFamily="18" charset="0"/>
                <a:cs typeface="Times New Roman" panose="02020603050405020304" pitchFamily="18" charset="0"/>
                <a:sym typeface="+mn-ea"/>
              </a:rPr>
              <a:t>Magnetic: </a:t>
            </a:r>
            <a:r>
              <a:rPr lang="en-US" b="1" i="1" dirty="0" err="1">
                <a:solidFill>
                  <a:srgbClr val="A426EA"/>
                </a:solidFill>
                <a:latin typeface="Times New Roman" panose="02020603050405020304" pitchFamily="18" charset="0"/>
                <a:cs typeface="Times New Roman" panose="02020603050405020304" pitchFamily="18" charset="0"/>
                <a:sym typeface="+mn-ea"/>
              </a:rPr>
              <a:t>F</a:t>
            </a:r>
            <a:r>
              <a:rPr lang="en-US" b="1" i="1" baseline="-25000" dirty="0" err="1">
                <a:solidFill>
                  <a:srgbClr val="A426EA"/>
                </a:solidFill>
                <a:latin typeface="Times New Roman" panose="02020603050405020304" pitchFamily="18" charset="0"/>
                <a:cs typeface="Times New Roman" panose="02020603050405020304" pitchFamily="18" charset="0"/>
                <a:sym typeface="+mn-ea"/>
              </a:rPr>
              <a:t>hkl </a:t>
            </a:r>
            <a:r>
              <a:rPr lang="en-US" b="1" dirty="0">
                <a:solidFill>
                  <a:srgbClr val="A426EA"/>
                </a:solidFill>
                <a:latin typeface="Times New Roman" panose="02020603050405020304" pitchFamily="18" charset="0"/>
                <a:cs typeface="Times New Roman" panose="02020603050405020304" pitchFamily="18" charset="0"/>
                <a:sym typeface="+mn-ea"/>
              </a:rPr>
              <a:t>= |∑ </a:t>
            </a:r>
            <a:r>
              <a:rPr lang="en-US" b="1" i="1" dirty="0" err="1">
                <a:solidFill>
                  <a:schemeClr val="accent1"/>
                </a:solidFill>
                <a:latin typeface="Times New Roman" panose="02020603050405020304" pitchFamily="18" charset="0"/>
                <a:cs typeface="Times New Roman" panose="02020603050405020304" pitchFamily="18" charset="0"/>
                <a:sym typeface="+mn-ea"/>
              </a:rPr>
              <a:t>q</a:t>
            </a:r>
            <a:r>
              <a:rPr lang="en-US" b="1" i="1" baseline="-25000" dirty="0" err="1">
                <a:solidFill>
                  <a:schemeClr val="accent1"/>
                </a:solidFill>
                <a:latin typeface="Times New Roman" panose="02020603050405020304" pitchFamily="18" charset="0"/>
                <a:cs typeface="Times New Roman" panose="02020603050405020304" pitchFamily="18" charset="0"/>
                <a:sym typeface="+mn-ea"/>
              </a:rPr>
              <a:t>j</a:t>
            </a:r>
            <a:r>
              <a:rPr lang="en-US" b="1" i="1" dirty="0">
                <a:solidFill>
                  <a:schemeClr val="accent1"/>
                </a:solidFill>
                <a:latin typeface="Times New Roman" panose="02020603050405020304" pitchFamily="18" charset="0"/>
                <a:cs typeface="Times New Roman" panose="02020603050405020304" pitchFamily="18" charset="0"/>
                <a:sym typeface="+mn-ea"/>
              </a:rPr>
              <a:t> </a:t>
            </a:r>
            <a:r>
              <a:rPr lang="en-US" b="1" i="1" dirty="0" err="1">
                <a:solidFill>
                  <a:schemeClr val="accent1"/>
                </a:solidFill>
                <a:latin typeface="Times New Roman" panose="02020603050405020304" pitchFamily="18" charset="0"/>
                <a:cs typeface="Times New Roman" panose="02020603050405020304" pitchFamily="18" charset="0"/>
                <a:sym typeface="+mn-ea"/>
              </a:rPr>
              <a:t>f</a:t>
            </a:r>
            <a:r>
              <a:rPr lang="en-US" b="1" i="1" baseline="-25000" dirty="0" err="1">
                <a:solidFill>
                  <a:schemeClr val="accent1"/>
                </a:solidFill>
                <a:latin typeface="Times New Roman" panose="02020603050405020304" pitchFamily="18" charset="0"/>
                <a:cs typeface="Times New Roman" panose="02020603050405020304" pitchFamily="18" charset="0"/>
                <a:sym typeface="+mn-ea"/>
              </a:rPr>
              <a:t>Mj</a:t>
            </a:r>
            <a:r>
              <a:rPr lang="en-US" b="1" dirty="0">
                <a:solidFill>
                  <a:srgbClr val="A426EA"/>
                </a:solidFill>
                <a:latin typeface="Times New Roman" panose="02020603050405020304" pitchFamily="18" charset="0"/>
                <a:cs typeface="Times New Roman" panose="02020603050405020304" pitchFamily="18" charset="0"/>
                <a:sym typeface="+mn-ea"/>
              </a:rPr>
              <a:t>  exp(2</a:t>
            </a:r>
            <a:r>
              <a:rPr lang="en-US" b="1" i="1" dirty="0">
                <a:solidFill>
                  <a:srgbClr val="A426EA"/>
                </a:solidFill>
                <a:latin typeface="Symbol" panose="05050102010706020507" charset="0"/>
                <a:cs typeface="Symbol" panose="05050102010706020507" charset="0"/>
                <a:sym typeface="+mn-ea"/>
              </a:rPr>
              <a:t>p</a:t>
            </a:r>
            <a:r>
              <a:rPr lang="en-US" b="1" i="1" dirty="0">
                <a:solidFill>
                  <a:srgbClr val="A426EA"/>
                </a:solidFill>
                <a:latin typeface="Times New Roman" panose="02020603050405020304" pitchFamily="18" charset="0"/>
                <a:cs typeface="Times New Roman" panose="02020603050405020304" pitchFamily="18" charset="0"/>
                <a:sym typeface="+mn-ea"/>
              </a:rPr>
              <a:t> i</a:t>
            </a:r>
            <a:r>
              <a:rPr lang="en-US" b="1" dirty="0">
                <a:solidFill>
                  <a:srgbClr val="A426EA"/>
                </a:solidFill>
                <a:latin typeface="Times New Roman" panose="02020603050405020304" pitchFamily="18" charset="0"/>
                <a:cs typeface="Times New Roman" panose="02020603050405020304" pitchFamily="18" charset="0"/>
                <a:sym typeface="+mn-ea"/>
              </a:rPr>
              <a:t> (</a:t>
            </a:r>
            <a:r>
              <a:rPr lang="en-US" b="1" i="1" dirty="0">
                <a:solidFill>
                  <a:srgbClr val="A426EA"/>
                </a:solidFill>
                <a:latin typeface="Times New Roman" panose="02020603050405020304" pitchFamily="18" charset="0"/>
                <a:cs typeface="Times New Roman" panose="02020603050405020304" pitchFamily="18" charset="0"/>
                <a:sym typeface="+mn-ea"/>
              </a:rPr>
              <a:t>hx</a:t>
            </a:r>
            <a:r>
              <a:rPr lang="en-US" b="1" dirty="0">
                <a:solidFill>
                  <a:srgbClr val="A426EA"/>
                </a:solidFill>
                <a:latin typeface="Times New Roman" panose="02020603050405020304" pitchFamily="18" charset="0"/>
                <a:cs typeface="Times New Roman" panose="02020603050405020304" pitchFamily="18" charset="0"/>
                <a:sym typeface="+mn-ea"/>
              </a:rPr>
              <a:t> + </a:t>
            </a:r>
            <a:r>
              <a:rPr lang="en-US" b="1" i="1" dirty="0" err="1">
                <a:solidFill>
                  <a:srgbClr val="A426EA"/>
                </a:solidFill>
                <a:latin typeface="Times New Roman" panose="02020603050405020304" pitchFamily="18" charset="0"/>
                <a:cs typeface="Times New Roman" panose="02020603050405020304" pitchFamily="18" charset="0"/>
                <a:sym typeface="+mn-ea"/>
              </a:rPr>
              <a:t>ky</a:t>
            </a:r>
            <a:r>
              <a:rPr lang="en-US" b="1" dirty="0">
                <a:solidFill>
                  <a:srgbClr val="A426EA"/>
                </a:solidFill>
                <a:latin typeface="Times New Roman" panose="02020603050405020304" pitchFamily="18" charset="0"/>
                <a:cs typeface="Times New Roman" panose="02020603050405020304" pitchFamily="18" charset="0"/>
                <a:sym typeface="+mn-ea"/>
              </a:rPr>
              <a:t> + </a:t>
            </a:r>
            <a:r>
              <a:rPr lang="en-US" b="1" i="1" dirty="0" err="1">
                <a:solidFill>
                  <a:srgbClr val="A426EA"/>
                </a:solidFill>
                <a:latin typeface="Times New Roman" panose="02020603050405020304" pitchFamily="18" charset="0"/>
                <a:cs typeface="Times New Roman" panose="02020603050405020304" pitchFamily="18" charset="0"/>
                <a:sym typeface="+mn-ea"/>
              </a:rPr>
              <a:t>lz</a:t>
            </a:r>
            <a:r>
              <a:rPr lang="en-US" b="1" dirty="0">
                <a:solidFill>
                  <a:srgbClr val="A426EA"/>
                </a:solidFill>
                <a:latin typeface="Times New Roman" panose="02020603050405020304" pitchFamily="18" charset="0"/>
                <a:cs typeface="Times New Roman" panose="02020603050405020304" pitchFamily="18" charset="0"/>
                <a:sym typeface="+mn-ea"/>
              </a:rPr>
              <a:t>))|</a:t>
            </a:r>
            <a:r>
              <a:rPr lang="en-US" b="1" baseline="30000" dirty="0">
                <a:solidFill>
                  <a:srgbClr val="A426EA"/>
                </a:solidFill>
                <a:latin typeface="Times New Roman" panose="02020603050405020304" pitchFamily="18" charset="0"/>
                <a:cs typeface="Times New Roman" panose="02020603050405020304" pitchFamily="18" charset="0"/>
                <a:sym typeface="+mn-ea"/>
              </a:rPr>
              <a:t>2</a:t>
            </a:r>
            <a:r>
              <a:rPr lang="en-US" b="1" dirty="0">
                <a:solidFill>
                  <a:srgbClr val="A426EA"/>
                </a:solidFill>
                <a:latin typeface="Times New Roman" panose="02020603050405020304" pitchFamily="18" charset="0"/>
                <a:cs typeface="Times New Roman" panose="02020603050405020304" pitchFamily="18" charset="0"/>
                <a:sym typeface="+mn-ea"/>
              </a:rPr>
              <a:t> </a:t>
            </a:r>
            <a:r>
              <a:rPr lang="en-US" b="1" i="1" dirty="0">
                <a:solidFill>
                  <a:srgbClr val="A426EA"/>
                </a:solidFill>
                <a:latin typeface="Times New Roman" panose="02020603050405020304" pitchFamily="18" charset="0"/>
                <a:cs typeface="Times New Roman" panose="02020603050405020304" pitchFamily="18" charset="0"/>
                <a:sym typeface="+mn-ea"/>
              </a:rPr>
              <a:t>e</a:t>
            </a:r>
            <a:r>
              <a:rPr lang="en-US" b="1" baseline="30000" dirty="0">
                <a:solidFill>
                  <a:srgbClr val="A426EA"/>
                </a:solidFill>
                <a:latin typeface="Times New Roman" panose="02020603050405020304" pitchFamily="18" charset="0"/>
                <a:cs typeface="Times New Roman" panose="02020603050405020304" pitchFamily="18" charset="0"/>
                <a:sym typeface="+mn-ea"/>
              </a:rPr>
              <a:t>-2</a:t>
            </a:r>
            <a:r>
              <a:rPr lang="en-US" b="1" i="1" baseline="30000" dirty="0">
                <a:solidFill>
                  <a:srgbClr val="A426EA"/>
                </a:solidFill>
                <a:latin typeface="Times New Roman" panose="02020603050405020304" pitchFamily="18" charset="0"/>
                <a:cs typeface="Times New Roman" panose="02020603050405020304" pitchFamily="18" charset="0"/>
                <a:sym typeface="+mn-ea"/>
              </a:rPr>
              <a:t>W</a:t>
            </a:r>
            <a:r>
              <a:rPr lang="en-US" b="1" dirty="0">
                <a:solidFill>
                  <a:srgbClr val="A426EA"/>
                </a:solidFill>
                <a:latin typeface="Times New Roman" panose="02020603050405020304" pitchFamily="18" charset="0"/>
                <a:cs typeface="Times New Roman" panose="02020603050405020304" pitchFamily="18" charset="0"/>
                <a:sym typeface="+mn-ea"/>
              </a:rPr>
              <a:t> </a:t>
            </a:r>
            <a:endParaRPr lang="zh-CN" altLang="en-US" dirty="0"/>
          </a:p>
        </p:txBody>
      </p:sp>
      <p:sp>
        <p:nvSpPr>
          <p:cNvPr id="10" name="文本框 9"/>
          <p:cNvSpPr txBox="1"/>
          <p:nvPr/>
        </p:nvSpPr>
        <p:spPr>
          <a:xfrm>
            <a:off x="3764915" y="4068445"/>
            <a:ext cx="250190" cy="270510"/>
          </a:xfrm>
          <a:prstGeom prst="rect">
            <a:avLst/>
          </a:prstGeom>
          <a:noFill/>
        </p:spPr>
        <p:txBody>
          <a:bodyPr wrap="square" rtlCol="0" anchor="t">
            <a:spAutoFit/>
          </a:bodyPr>
          <a:lstStyle/>
          <a:p>
            <a:r>
              <a:rPr lang="en-US" b="1" baseline="30000" dirty="0">
                <a:solidFill>
                  <a:srgbClr val="A426EA"/>
                </a:solidFill>
                <a:latin typeface="Times New Roman" panose="02020603050405020304" pitchFamily="18" charset="0"/>
                <a:cs typeface="Times New Roman" panose="02020603050405020304" pitchFamily="18" charset="0"/>
                <a:sym typeface="+mn-ea"/>
              </a:rPr>
              <a:t>2</a:t>
            </a:r>
            <a:endParaRPr lang="zh-CN" altLang="en-US" dirty="0"/>
          </a:p>
        </p:txBody>
      </p:sp>
      <p:sp>
        <p:nvSpPr>
          <p:cNvPr id="12" name="Rectangle 11"/>
          <p:cNvSpPr/>
          <p:nvPr/>
        </p:nvSpPr>
        <p:spPr>
          <a:xfrm>
            <a:off x="-318" y="-18277"/>
            <a:ext cx="12192000" cy="101680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
        <p:nvSpPr>
          <p:cNvPr id="18" name="文本框 7"/>
          <p:cNvSpPr txBox="1"/>
          <p:nvPr/>
        </p:nvSpPr>
        <p:spPr>
          <a:xfrm>
            <a:off x="1962980" y="250025"/>
            <a:ext cx="8265404" cy="584775"/>
          </a:xfrm>
          <a:prstGeom prst="rect">
            <a:avLst/>
          </a:prstGeom>
          <a:noFill/>
        </p:spPr>
        <p:txBody>
          <a:bodyPr wrap="none" rtlCol="0" anchor="t">
            <a:spAutoFit/>
          </a:bodyPr>
          <a:lstStyle/>
          <a:p>
            <a:pPr algn="l" defTabSz="601345"/>
            <a:r>
              <a:rPr lang="en-US" altLang="zh-CN" sz="3200" b="1" dirty="0">
                <a:solidFill>
                  <a:srgbClr val="FF0000"/>
                </a:solidFill>
                <a:latin typeface="Arial" panose="020B0604020202020204" pitchFamily="34" charset="0"/>
                <a:cs typeface="Arial" panose="020B0604020202020204" pitchFamily="34" charset="0"/>
                <a:sym typeface="+mn-ea"/>
              </a:rPr>
              <a:t>Nuclear and Magnetic Neutron Diffraction</a:t>
            </a:r>
            <a:endParaRPr lang="en-US" altLang="zh-CN" sz="3200" b="1" dirty="0">
              <a:solidFill>
                <a:srgbClr val="FF0000"/>
              </a:solidFill>
              <a:latin typeface="Arial" panose="020B0604020202020204" pitchFamily="34" charset="0"/>
              <a:cs typeface="Arial" panose="020B0604020202020204" pitchFamily="34" charset="0"/>
              <a:sym typeface="+mn-ea"/>
            </a:endParaRPr>
          </a:p>
        </p:txBody>
      </p:sp>
      <p:sp>
        <p:nvSpPr>
          <p:cNvPr id="19" name="TextBox 18"/>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sp>
        <p:nvSpPr>
          <p:cNvPr id="20" name="TextBox 19"/>
          <p:cNvSpPr txBox="1"/>
          <p:nvPr/>
        </p:nvSpPr>
        <p:spPr>
          <a:xfrm>
            <a:off x="3840810" y="1497177"/>
            <a:ext cx="223093" cy="369332"/>
          </a:xfrm>
          <a:prstGeom prst="rect">
            <a:avLst/>
          </a:prstGeom>
          <a:noFill/>
        </p:spPr>
        <p:txBody>
          <a:bodyPr wrap="square">
            <a:spAutoFit/>
          </a:bodyPr>
          <a:lstStyle/>
          <a:p>
            <a:r>
              <a:rPr lang="en-US" b="1" baseline="30000" dirty="0">
                <a:solidFill>
                  <a:srgbClr val="FF00FF"/>
                </a:solidFill>
                <a:latin typeface="Times New Roman" panose="02020603050405020304" pitchFamily="18" charset="0"/>
                <a:cs typeface="Times New Roman" panose="02020603050405020304" pitchFamily="18" charset="0"/>
                <a:sym typeface="+mn-ea"/>
              </a:rPr>
              <a:t>2</a:t>
            </a:r>
            <a:r>
              <a:rPr lang="en-US" b="1" dirty="0">
                <a:solidFill>
                  <a:srgbClr val="FF00FF"/>
                </a:solidFill>
                <a:latin typeface="Times New Roman" panose="02020603050405020304" pitchFamily="18" charset="0"/>
                <a:cs typeface="Times New Roman" panose="02020603050405020304" pitchFamily="18" charset="0"/>
                <a:sym typeface="+mn-ea"/>
              </a:rPr>
              <a:t> </a:t>
            </a:r>
            <a:endParaRPr lang="en-US" dirty="0"/>
          </a:p>
        </p:txBody>
      </p:sp>
      <p:pic>
        <p:nvPicPr>
          <p:cNvPr id="11" name="图片 5" descr="屏幕截图 2024-04-17 092959"/>
          <p:cNvPicPr>
            <a:picLocks noChangeAspect="1"/>
          </p:cNvPicPr>
          <p:nvPr/>
        </p:nvPicPr>
        <p:blipFill>
          <a:blip r:embed="rId5"/>
          <a:stretch>
            <a:fillRect/>
          </a:stretch>
        </p:blipFill>
        <p:spPr>
          <a:xfrm>
            <a:off x="8305800" y="1558925"/>
            <a:ext cx="3646805" cy="4232275"/>
          </a:xfrm>
          <a:prstGeom prst="rect">
            <a:avLst/>
          </a:prstGeom>
          <a:solidFill>
            <a:schemeClr val="accent2"/>
          </a:solidFill>
          <a:ln w="19050">
            <a:noFill/>
          </a:ln>
        </p:spPr>
      </p:pic>
      <p:sp>
        <p:nvSpPr>
          <p:cNvPr id="13" name="文本框 4"/>
          <p:cNvSpPr txBox="1"/>
          <p:nvPr/>
        </p:nvSpPr>
        <p:spPr>
          <a:xfrm>
            <a:off x="8763000" y="5791200"/>
            <a:ext cx="2613660" cy="645160"/>
          </a:xfrm>
          <a:prstGeom prst="rect">
            <a:avLst/>
          </a:prstGeom>
          <a:noFill/>
        </p:spPr>
        <p:txBody>
          <a:bodyPr wrap="square" rtlCol="0">
            <a:spAutoFit/>
          </a:bodyPr>
          <a:lstStyle/>
          <a:p>
            <a:pPr algn="ctr"/>
            <a:r>
              <a:rPr lang="en-US" altLang="zh-CN" dirty="0">
                <a:solidFill>
                  <a:srgbClr val="0070C0"/>
                </a:solidFill>
                <a:latin typeface="Arial" panose="020B0604020202020204" pitchFamily="34" charset="0"/>
                <a:cs typeface="Arial" panose="020B0604020202020204" pitchFamily="34" charset="0"/>
              </a:rPr>
              <a:t>Magnetic form factor is a function of (</a:t>
            </a:r>
            <a:r>
              <a:rPr lang="en-US" altLang="zh-CN" dirty="0" err="1">
                <a:solidFill>
                  <a:srgbClr val="0070C0"/>
                </a:solidFill>
                <a:latin typeface="Arial" panose="020B0604020202020204" pitchFamily="34" charset="0"/>
                <a:cs typeface="Arial" panose="020B0604020202020204" pitchFamily="34" charset="0"/>
              </a:rPr>
              <a:t>sin</a:t>
            </a:r>
            <a:r>
              <a:rPr lang="en-US" altLang="zh-CN" i="1" dirty="0" err="1">
                <a:solidFill>
                  <a:srgbClr val="0070C0"/>
                </a:solidFill>
                <a:latin typeface="Symbol" panose="05050102010706020507" pitchFamily="18" charset="2"/>
                <a:cs typeface="Arial" panose="020B0604020202020204" pitchFamily="34" charset="0"/>
              </a:rPr>
              <a:t>q</a:t>
            </a:r>
            <a:r>
              <a:rPr lang="en-US" altLang="zh-CN" i="1" dirty="0">
                <a:solidFill>
                  <a:srgbClr val="0070C0"/>
                </a:solidFill>
                <a:latin typeface="Symbol" panose="05050102010706020507" pitchFamily="18" charset="2"/>
                <a:cs typeface="Arial" panose="020B0604020202020204" pitchFamily="34" charset="0"/>
              </a:rPr>
              <a:t> </a:t>
            </a:r>
            <a:r>
              <a:rPr lang="en-US" altLang="zh-CN" dirty="0">
                <a:solidFill>
                  <a:srgbClr val="0070C0"/>
                </a:solidFill>
                <a:latin typeface="Arial" panose="020B0604020202020204" pitchFamily="34" charset="0"/>
                <a:cs typeface="Arial" panose="020B0604020202020204" pitchFamily="34" charset="0"/>
              </a:rPr>
              <a:t>)/</a:t>
            </a:r>
            <a:r>
              <a:rPr lang="en-US" altLang="zh-CN" dirty="0">
                <a:solidFill>
                  <a:srgbClr val="0070C0"/>
                </a:solidFill>
                <a:latin typeface="Symbol" panose="05050102010706020507" pitchFamily="18" charset="2"/>
                <a:cs typeface="Arial" panose="020B0604020202020204" pitchFamily="34" charset="0"/>
              </a:rPr>
              <a:t>l</a:t>
            </a:r>
            <a:r>
              <a:rPr lang="en-US" altLang="zh-CN" dirty="0">
                <a:solidFill>
                  <a:srgbClr val="0070C0"/>
                </a:solidFill>
                <a:latin typeface="Arial" panose="020B0604020202020204" pitchFamily="34" charset="0"/>
                <a:cs typeface="Arial" panose="020B0604020202020204" pitchFamily="34" charset="0"/>
              </a:rPr>
              <a:t>. </a:t>
            </a:r>
            <a:endParaRPr lang="en-US" altLang="zh-CN" dirty="0">
              <a:solidFill>
                <a:srgbClr val="0070C0"/>
              </a:solidFill>
              <a:latin typeface="Arial" panose="020B0604020202020204" pitchFamily="34" charset="0"/>
              <a:cs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55331" y="1901675"/>
            <a:ext cx="5403515" cy="3901837"/>
          </a:xfrm>
          <a:prstGeom prst="rect">
            <a:avLst/>
          </a:prstGeom>
          <a:noFill/>
        </p:spPr>
        <p:txBody>
          <a:bodyPr wrap="square" rtlCol="0">
            <a:spAutoFit/>
          </a:bodyPr>
          <a:lstStyle/>
          <a:p>
            <a:pPr algn="r">
              <a:lnSpc>
                <a:spcPct val="150000"/>
              </a:lnSpc>
            </a:pPr>
            <a:r>
              <a:rPr lang="en-US" sz="2400" dirty="0">
                <a:solidFill>
                  <a:srgbClr val="FF00FF"/>
                </a:solidFill>
                <a:latin typeface="Arial" panose="020B0604020202020204" pitchFamily="34" charset="0"/>
                <a:cs typeface="Arial" panose="020B0604020202020204" pitchFamily="34" charset="0"/>
              </a:rPr>
              <a:t>Diamagnetic  </a:t>
            </a:r>
            <a:r>
              <a:rPr lang="en-US" sz="2400" dirty="0">
                <a:solidFill>
                  <a:srgbClr val="FF00FF"/>
                </a:solidFill>
                <a:latin typeface="Symbol" panose="05050102010706020507" pitchFamily="18" charset="2"/>
                <a:cs typeface="Arial" panose="020B0604020202020204" pitchFamily="34" charset="0"/>
              </a:rPr>
              <a:t>c</a:t>
            </a:r>
            <a:r>
              <a:rPr lang="en-US" sz="2400" dirty="0">
                <a:solidFill>
                  <a:srgbClr val="FF00FF"/>
                </a:solidFill>
                <a:latin typeface="Arial" panose="020B0604020202020204" pitchFamily="34" charset="0"/>
                <a:cs typeface="Arial" panose="020B0604020202020204" pitchFamily="34" charset="0"/>
              </a:rPr>
              <a:t> &lt; 0</a:t>
            </a:r>
            <a:endParaRPr lang="en-US" sz="2400" dirty="0">
              <a:solidFill>
                <a:srgbClr val="FF00FF"/>
              </a:solidFill>
              <a:latin typeface="Arial" panose="020B0604020202020204" pitchFamily="34" charset="0"/>
              <a:cs typeface="Arial" panose="020B0604020202020204" pitchFamily="34" charset="0"/>
            </a:endParaRPr>
          </a:p>
          <a:p>
            <a:pPr algn="r">
              <a:lnSpc>
                <a:spcPct val="150000"/>
              </a:lnSpc>
            </a:pPr>
            <a:r>
              <a:rPr lang="en-US" altLang="zh-CN" sz="2400" dirty="0">
                <a:latin typeface="Arial" panose="020B0604020202020204" pitchFamily="34" charset="0"/>
                <a:cs typeface="Arial" panose="020B0604020202020204" pitchFamily="34" charset="0"/>
              </a:rPr>
              <a:t>Electrons paired to form bonds; </a:t>
            </a:r>
            <a:endParaRPr lang="en-US" altLang="zh-CN" sz="2400" dirty="0">
              <a:latin typeface="Arial" panose="020B0604020202020204" pitchFamily="34" charset="0"/>
              <a:cs typeface="Arial" panose="020B0604020202020204" pitchFamily="34" charset="0"/>
            </a:endParaRPr>
          </a:p>
          <a:p>
            <a:pPr algn="r">
              <a:lnSpc>
                <a:spcPct val="150000"/>
              </a:lnSpc>
            </a:pPr>
            <a:r>
              <a:rPr lang="en-US" altLang="zh-CN" sz="2400" dirty="0">
                <a:latin typeface="Arial" panose="020B0604020202020204" pitchFamily="34" charset="0"/>
                <a:cs typeface="Arial" panose="020B0604020202020204" pitchFamily="34" charset="0"/>
              </a:rPr>
              <a:t>Weak magnetic induction;</a:t>
            </a:r>
            <a:endParaRPr lang="en-US" altLang="zh-CN" sz="1600" dirty="0">
              <a:latin typeface="Arial" panose="020B0604020202020204" pitchFamily="34" charset="0"/>
              <a:cs typeface="Arial" panose="020B0604020202020204" pitchFamily="34" charset="0"/>
            </a:endParaRPr>
          </a:p>
          <a:p>
            <a:pPr algn="r">
              <a:lnSpc>
                <a:spcPct val="150000"/>
              </a:lnSpc>
            </a:pPr>
            <a:r>
              <a:rPr lang="en-US" altLang="zh-CN" sz="2400" dirty="0">
                <a:latin typeface="Arial" panose="020B0604020202020204" pitchFamily="34" charset="0"/>
                <a:cs typeface="Arial" panose="020B0604020202020204" pitchFamily="34" charset="0"/>
              </a:rPr>
              <a:t>Small negative susceptibility;</a:t>
            </a:r>
            <a:endParaRPr lang="en-US" altLang="zh-CN" sz="2400" dirty="0">
              <a:latin typeface="Arial" panose="020B0604020202020204" pitchFamily="34" charset="0"/>
              <a:cs typeface="Arial" panose="020B0604020202020204" pitchFamily="34" charset="0"/>
            </a:endParaRPr>
          </a:p>
          <a:p>
            <a:pPr algn="r">
              <a:lnSpc>
                <a:spcPct val="150000"/>
              </a:lnSpc>
            </a:pPr>
            <a:r>
              <a:rPr lang="en-US" altLang="zh-CN" sz="2400" dirty="0">
                <a:latin typeface="Arial" panose="020B0604020202020204" pitchFamily="34" charset="0"/>
                <a:cs typeface="Arial" panose="020B0604020202020204" pitchFamily="34" charset="0"/>
              </a:rPr>
              <a:t>Cause small orbital changes; </a:t>
            </a:r>
            <a:endParaRPr lang="en-US" altLang="zh-CN" sz="2400" dirty="0">
              <a:latin typeface="Arial" panose="020B0604020202020204" pitchFamily="34" charset="0"/>
              <a:cs typeface="Arial" panose="020B0604020202020204" pitchFamily="34" charset="0"/>
            </a:endParaRPr>
          </a:p>
          <a:p>
            <a:pPr algn="r">
              <a:lnSpc>
                <a:spcPct val="150000"/>
              </a:lnSpc>
            </a:pPr>
            <a:r>
              <a:rPr lang="en-US" altLang="zh-CN" sz="2400" dirty="0">
                <a:latin typeface="Arial" panose="020B0604020202020204" pitchFamily="34" charset="0"/>
                <a:cs typeface="Arial" panose="020B0604020202020204" pitchFamily="34" charset="0"/>
              </a:rPr>
              <a:t>The material is driven away </a:t>
            </a:r>
            <a:endParaRPr lang="en-US" altLang="zh-CN" sz="2400" dirty="0">
              <a:latin typeface="Arial" panose="020B0604020202020204" pitchFamily="34" charset="0"/>
              <a:cs typeface="Arial" panose="020B0604020202020204" pitchFamily="34" charset="0"/>
            </a:endParaRPr>
          </a:p>
          <a:p>
            <a:pPr algn="r">
              <a:lnSpc>
                <a:spcPct val="150000"/>
              </a:lnSpc>
            </a:pPr>
            <a:r>
              <a:rPr lang="en-US" altLang="zh-CN" sz="2400" dirty="0">
                <a:latin typeface="Arial" panose="020B0604020202020204" pitchFamily="34" charset="0"/>
                <a:cs typeface="Arial" panose="020B0604020202020204" pitchFamily="34" charset="0"/>
              </a:rPr>
              <a:t>by external magnetic forces. </a:t>
            </a:r>
            <a:endParaRPr lang="en-US" altLang="zh-CN" sz="2400" dirty="0">
              <a:latin typeface="Arial" panose="020B0604020202020204" pitchFamily="34" charset="0"/>
              <a:cs typeface="Arial" panose="020B0604020202020204" pitchFamily="34" charset="0"/>
            </a:endParaRPr>
          </a:p>
        </p:txBody>
      </p:sp>
      <p:sp>
        <p:nvSpPr>
          <p:cNvPr id="6" name="TextBox 5"/>
          <p:cNvSpPr txBox="1"/>
          <p:nvPr/>
        </p:nvSpPr>
        <p:spPr>
          <a:xfrm>
            <a:off x="510784" y="1727414"/>
            <a:ext cx="4366016" cy="4892675"/>
          </a:xfrm>
          <a:prstGeom prst="rect">
            <a:avLst/>
          </a:prstGeom>
          <a:noFill/>
        </p:spPr>
        <p:txBody>
          <a:bodyPr wrap="square" rtlCol="0">
            <a:spAutoFit/>
          </a:bodyPr>
          <a:lstStyle/>
          <a:p>
            <a:pPr>
              <a:lnSpc>
                <a:spcPct val="150000"/>
              </a:lnSpc>
            </a:pPr>
            <a:r>
              <a:rPr lang="en-US" sz="2400" dirty="0">
                <a:solidFill>
                  <a:srgbClr val="FF00FF"/>
                </a:solidFill>
                <a:latin typeface="Arial" panose="020B0604020202020204" pitchFamily="34" charset="0"/>
                <a:cs typeface="Arial" panose="020B0604020202020204" pitchFamily="34" charset="0"/>
              </a:rPr>
              <a:t>Paramagnetic  </a:t>
            </a:r>
            <a:r>
              <a:rPr lang="en-US" sz="2400" dirty="0">
                <a:solidFill>
                  <a:srgbClr val="FF00FF"/>
                </a:solidFill>
                <a:latin typeface="Symbol" panose="05050102010706020507" pitchFamily="18" charset="2"/>
                <a:cs typeface="Arial" panose="020B0604020202020204" pitchFamily="34" charset="0"/>
              </a:rPr>
              <a:t>c </a:t>
            </a:r>
            <a:r>
              <a:rPr lang="en-US" sz="2400" dirty="0">
                <a:solidFill>
                  <a:srgbClr val="FF00FF"/>
                </a:solidFill>
                <a:latin typeface="Arial" panose="020B0604020202020204" pitchFamily="34" charset="0"/>
                <a:cs typeface="Arial" panose="020B0604020202020204" pitchFamily="34" charset="0"/>
              </a:rPr>
              <a:t>&gt; 0</a:t>
            </a:r>
            <a:endParaRPr lang="en-US" sz="2400" dirty="0">
              <a:solidFill>
                <a:srgbClr val="FF00FF"/>
              </a:solidFill>
              <a:latin typeface="Arial" panose="020B0604020202020204" pitchFamily="34" charset="0"/>
              <a:cs typeface="Arial" panose="020B0604020202020204" pitchFamily="34" charset="0"/>
            </a:endParaRPr>
          </a:p>
          <a:p>
            <a:pPr indent="0">
              <a:lnSpc>
                <a:spcPct val="150000"/>
              </a:lnSpc>
              <a:buFont typeface="Symbol" panose="05050102010706020507"/>
              <a:buNone/>
            </a:pPr>
            <a:r>
              <a:rPr lang="en-US" altLang="zh-CN" sz="2300" dirty="0">
                <a:latin typeface="Arial" panose="020B0604020202020204" pitchFamily="34" charset="0"/>
                <a:cs typeface="Arial" panose="020B0604020202020204" pitchFamily="34" charset="0"/>
              </a:rPr>
              <a:t>   The element has unpaired electrons;</a:t>
            </a:r>
            <a:endParaRPr lang="en-US" altLang="zh-CN" sz="2300" dirty="0">
              <a:latin typeface="Arial" panose="020B0604020202020204" pitchFamily="34" charset="0"/>
              <a:cs typeface="Arial" panose="020B0604020202020204" pitchFamily="34" charset="0"/>
            </a:endParaRPr>
          </a:p>
          <a:p>
            <a:pPr>
              <a:lnSpc>
                <a:spcPct val="150000"/>
              </a:lnSpc>
            </a:pPr>
            <a:r>
              <a:rPr lang="en-US" altLang="zh-CN" sz="2300" dirty="0">
                <a:latin typeface="Arial" panose="020B0604020202020204" pitchFamily="34" charset="0"/>
                <a:cs typeface="Arial" panose="020B0604020202020204" pitchFamily="34" charset="0"/>
              </a:rPr>
              <a:t>   </a:t>
            </a:r>
            <a:r>
              <a:rPr lang="en-US" altLang="zh-CN" sz="2300" dirty="0">
                <a:latin typeface="Arial" panose="020B0604020202020204" pitchFamily="34" charset="0"/>
                <a:cs typeface="Arial" panose="020B0604020202020204" pitchFamily="34" charset="0"/>
                <a:sym typeface="+mn-ea"/>
              </a:rPr>
              <a:t>Moment</a:t>
            </a:r>
            <a:r>
              <a:rPr lang="en-US" altLang="zh-CN" sz="2300" dirty="0">
                <a:latin typeface="Arial" panose="020B0604020202020204" pitchFamily="34" charset="0"/>
                <a:cs typeface="Arial" panose="020B0604020202020204" pitchFamily="34" charset="0"/>
              </a:rPr>
              <a:t> orientation disorder; </a:t>
            </a:r>
            <a:endParaRPr lang="en-US" altLang="zh-CN" sz="2300" dirty="0">
              <a:latin typeface="Arial" panose="020B0604020202020204" pitchFamily="34" charset="0"/>
              <a:cs typeface="Arial" panose="020B0604020202020204" pitchFamily="34" charset="0"/>
            </a:endParaRPr>
          </a:p>
          <a:p>
            <a:pPr>
              <a:lnSpc>
                <a:spcPct val="150000"/>
              </a:lnSpc>
            </a:pPr>
            <a:r>
              <a:rPr lang="en-US" altLang="zh-CN" sz="2300" dirty="0">
                <a:latin typeface="Arial" panose="020B0604020202020204" pitchFamily="34" charset="0"/>
                <a:cs typeface="Arial" panose="020B0604020202020204" pitchFamily="34" charset="0"/>
              </a:rPr>
              <a:t>   The magnetic order can be induced when a external magnetic field applied; </a:t>
            </a:r>
            <a:endParaRPr lang="en-US" altLang="zh-CN" sz="2300" dirty="0">
              <a:latin typeface="Arial" panose="020B0604020202020204" pitchFamily="34" charset="0"/>
              <a:cs typeface="Arial" panose="020B0604020202020204" pitchFamily="34" charset="0"/>
            </a:endParaRPr>
          </a:p>
          <a:p>
            <a:pPr>
              <a:lnSpc>
                <a:spcPct val="150000"/>
              </a:lnSpc>
            </a:pPr>
            <a:r>
              <a:rPr lang="en-US" altLang="zh-CN" sz="2300" dirty="0">
                <a:latin typeface="Arial" panose="020B0604020202020204" pitchFamily="34" charset="0"/>
                <a:cs typeface="Arial" panose="020B0604020202020204" pitchFamily="34" charset="0"/>
              </a:rPr>
              <a:t>   Magnetization is linearly</a:t>
            </a:r>
            <a:endParaRPr lang="en-US" altLang="zh-CN" sz="2300" dirty="0">
              <a:latin typeface="Arial" panose="020B0604020202020204" pitchFamily="34" charset="0"/>
              <a:cs typeface="Arial" panose="020B0604020202020204" pitchFamily="34" charset="0"/>
            </a:endParaRPr>
          </a:p>
          <a:p>
            <a:pPr>
              <a:lnSpc>
                <a:spcPct val="150000"/>
              </a:lnSpc>
            </a:pPr>
            <a:r>
              <a:rPr lang="en-US" altLang="zh-CN" sz="2300" dirty="0">
                <a:latin typeface="Arial" panose="020B0604020202020204" pitchFamily="34" charset="0"/>
                <a:cs typeface="Arial" panose="020B0604020202020204" pitchFamily="34" charset="0"/>
              </a:rPr>
              <a:t>proportional to the external field</a:t>
            </a:r>
            <a:r>
              <a:rPr lang="en-US" altLang="zh-CN" sz="2200" dirty="0">
                <a:latin typeface="Arial" panose="020B0604020202020204" pitchFamily="34" charset="0"/>
                <a:cs typeface="Arial" panose="020B0604020202020204" pitchFamily="34" charset="0"/>
              </a:rPr>
              <a:t>. </a:t>
            </a:r>
            <a:endParaRPr lang="en-US" altLang="zh-CN" sz="2200" dirty="0">
              <a:latin typeface="Arial" panose="020B0604020202020204" pitchFamily="34" charset="0"/>
              <a:cs typeface="Arial" panose="020B0604020202020204" pitchFamily="34" charset="0"/>
            </a:endParaRPr>
          </a:p>
        </p:txBody>
      </p:sp>
      <p:pic>
        <p:nvPicPr>
          <p:cNvPr id="3" name="Picture 2" descr="A group of arrows pointing to a circle&#10;&#10;Description automatically generated with medium confidence"/>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16667" y="1942100"/>
            <a:ext cx="1814524" cy="1776483"/>
          </a:xfrm>
          <a:prstGeom prst="rect">
            <a:avLst/>
          </a:prstGeom>
          <a:ln w="28575">
            <a:solidFill>
              <a:srgbClr val="FF0000"/>
            </a:solidFill>
          </a:ln>
        </p:spPr>
      </p:pic>
      <p:pic>
        <p:nvPicPr>
          <p:cNvPr id="4" name="Picture 3"/>
          <p:cNvPicPr>
            <a:picLocks noChangeAspect="1"/>
          </p:cNvPicPr>
          <p:nvPr/>
        </p:nvPicPr>
        <p:blipFill>
          <a:blip r:embed="rId2"/>
          <a:stretch>
            <a:fillRect/>
          </a:stretch>
        </p:blipFill>
        <p:spPr>
          <a:xfrm>
            <a:off x="5024484" y="4090384"/>
            <a:ext cx="2310960" cy="2275014"/>
          </a:xfrm>
          <a:prstGeom prst="rect">
            <a:avLst/>
          </a:prstGeom>
          <a:ln w="28575">
            <a:solidFill>
              <a:schemeClr val="accent1"/>
            </a:solidFill>
          </a:ln>
        </p:spPr>
      </p:pic>
      <p:cxnSp>
        <p:nvCxnSpPr>
          <p:cNvPr id="9" name="Straight Arrow Connector 8"/>
          <p:cNvCxnSpPr/>
          <p:nvPr/>
        </p:nvCxnSpPr>
        <p:spPr>
          <a:xfrm flipH="1">
            <a:off x="3951491" y="1977450"/>
            <a:ext cx="75429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6705600" y="3718584"/>
            <a:ext cx="518500" cy="34531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0641965" y="0"/>
            <a:ext cx="1550035" cy="306705"/>
          </a:xfrm>
          <a:prstGeom prst="rect">
            <a:avLst/>
          </a:prstGeom>
          <a:noFill/>
        </p:spPr>
        <p:txBody>
          <a:bodyPr wrap="none" rtlCol="0">
            <a:spAutoFit/>
          </a:bodyPr>
          <a:lstStyle/>
          <a:p>
            <a:r>
              <a:rPr lang="en-US" altLang="zh-CN" sz="1400">
                <a:solidFill>
                  <a:schemeClr val="bg2">
                    <a:lumMod val="75000"/>
                  </a:schemeClr>
                </a:solidFill>
                <a:latin typeface="Times New Roman" panose="02020603050405020304" pitchFamily="18" charset="0"/>
                <a:cs typeface="Times New Roman" panose="02020603050405020304" pitchFamily="18" charset="0"/>
              </a:rPr>
              <a:t>Schematic diagram</a:t>
            </a:r>
            <a:endParaRPr lang="en-US" altLang="zh-CN" sz="1400">
              <a:solidFill>
                <a:schemeClr val="bg2">
                  <a:lumMod val="75000"/>
                </a:schemeClr>
              </a:solidFill>
              <a:latin typeface="Times New Roman" panose="02020603050405020304" pitchFamily="18" charset="0"/>
              <a:cs typeface="Times New Roman" panose="02020603050405020304" pitchFamily="18" charset="0"/>
            </a:endParaRPr>
          </a:p>
        </p:txBody>
      </p:sp>
      <p:sp>
        <p:nvSpPr>
          <p:cNvPr id="10" name="Rectangle 9"/>
          <p:cNvSpPr/>
          <p:nvPr/>
        </p:nvSpPr>
        <p:spPr>
          <a:xfrm>
            <a:off x="0" y="0"/>
            <a:ext cx="12192000" cy="8839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14" name="TextBox 13"/>
          <p:cNvSpPr txBox="1"/>
          <p:nvPr/>
        </p:nvSpPr>
        <p:spPr>
          <a:xfrm>
            <a:off x="2097972" y="134328"/>
            <a:ext cx="8722428" cy="584775"/>
          </a:xfrm>
          <a:prstGeom prst="rect">
            <a:avLst/>
          </a:prstGeom>
          <a:noFill/>
        </p:spPr>
        <p:txBody>
          <a:bodyPr wrap="square">
            <a:spAutoFit/>
          </a:bodyPr>
          <a:lstStyle/>
          <a:p>
            <a:r>
              <a:rPr lang="en-US" sz="3200" b="1" dirty="0">
                <a:solidFill>
                  <a:srgbClr val="00B050"/>
                </a:solidFill>
                <a:latin typeface="Arial" panose="020B0604020202020204" pitchFamily="34" charset="0"/>
                <a:cs typeface="Arial" panose="020B0604020202020204" pitchFamily="34" charset="0"/>
              </a:rPr>
              <a:t>Spin disorder: Paramagnets </a:t>
            </a:r>
            <a:r>
              <a:rPr lang="en-US" sz="3200" dirty="0">
                <a:solidFill>
                  <a:srgbClr val="00B050"/>
                </a:solidFill>
                <a:latin typeface="Arial" panose="020B0604020202020204" pitchFamily="34" charset="0"/>
                <a:cs typeface="Arial" panose="020B0604020202020204" pitchFamily="34" charset="0"/>
              </a:rPr>
              <a:t>&amp;</a:t>
            </a:r>
            <a:r>
              <a:rPr lang="en-US" sz="3200" b="1" dirty="0">
                <a:solidFill>
                  <a:srgbClr val="00B050"/>
                </a:solidFill>
                <a:latin typeface="Arial" panose="020B0604020202020204" pitchFamily="34" charset="0"/>
                <a:cs typeface="Arial" panose="020B0604020202020204" pitchFamily="34" charset="0"/>
              </a:rPr>
              <a:t> Diamagnets</a:t>
            </a:r>
            <a:endParaRPr lang="en-US" sz="3200" b="1" dirty="0">
              <a:solidFill>
                <a:srgbClr val="00B050"/>
              </a:solidFill>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2" name="TextBox 1"/>
              <p:cNvSpPr txBox="1"/>
              <p:nvPr/>
            </p:nvSpPr>
            <p:spPr>
              <a:xfrm>
                <a:off x="426840" y="1018248"/>
                <a:ext cx="11246009" cy="689163"/>
              </a:xfrm>
              <a:prstGeom prst="rect">
                <a:avLst/>
              </a:prstGeom>
              <a:noFill/>
            </p:spPr>
            <p:txBody>
              <a:bodyPr wrap="square" rtlCol="0">
                <a:spAutoFit/>
              </a:bodyPr>
              <a:lstStyle/>
              <a:p>
                <a:pPr algn="ctr"/>
                <a:r>
                  <a:rPr lang="en-US" sz="1800" b="0" i="0" u="none" strike="noStrike" baseline="0" dirty="0">
                    <a:solidFill>
                      <a:srgbClr val="0070C0"/>
                    </a:solidFill>
                    <a:latin typeface="Arial" panose="020B0604020202020204" pitchFamily="34" charset="0"/>
                    <a:cs typeface="Arial" panose="020B0604020202020204" pitchFamily="34" charset="0"/>
                  </a:rPr>
                  <a:t>If integral magnetic moment is identically equal to zero </a:t>
                </a:r>
                <a:r>
                  <a:rPr lang="en-US" dirty="0">
                    <a:solidFill>
                      <a:srgbClr val="0070C0"/>
                    </a:solidFill>
                    <a:cs typeface="Arial" panose="020B0604020202020204" pitchFamily="34" charset="0"/>
                  </a:rPr>
                  <a:t>(</a:t>
                </a:r>
                <a14:m>
                  <m:oMath xmlns:m="http://schemas.openxmlformats.org/officeDocument/2006/math">
                    <m:nary>
                      <m:naryPr>
                        <m:limLoc m:val="undOvr"/>
                        <m:subHide m:val="on"/>
                        <m:supHide m:val="on"/>
                        <m:ctrlPr>
                          <a:rPr lang="en-US" b="1" i="1">
                            <a:solidFill>
                              <a:srgbClr val="FF0000"/>
                            </a:solidFill>
                            <a:latin typeface="Cambria Math" panose="02040503050406030204" pitchFamily="18" charset="0"/>
                            <a:cs typeface="Arial" panose="020B0604020202020204" pitchFamily="34" charset="0"/>
                          </a:rPr>
                        </m:ctrlPr>
                      </m:naryPr>
                      <m:sub/>
                      <m:sup/>
                      <m:e>
                        <m:r>
                          <a:rPr lang="en-US" b="1" i="1">
                            <a:solidFill>
                              <a:srgbClr val="FF0000"/>
                            </a:solidFill>
                            <a:latin typeface="Cambria Math" panose="02040503050406030204" pitchFamily="18" charset="0"/>
                            <a:cs typeface="Arial" panose="020B0604020202020204" pitchFamily="34" charset="0"/>
                          </a:rPr>
                          <m:t>𝒎</m:t>
                        </m:r>
                        <m:r>
                          <a:rPr lang="en-US" b="1" i="1">
                            <a:solidFill>
                              <a:srgbClr val="FF0000"/>
                            </a:solidFill>
                            <a:latin typeface="Cambria Math" panose="02040503050406030204" pitchFamily="18" charset="0"/>
                            <a:cs typeface="Arial" panose="020B0604020202020204" pitchFamily="34" charset="0"/>
                          </a:rPr>
                          <m:t> </m:t>
                        </m:r>
                        <m:r>
                          <a:rPr lang="en-US" b="1" i="1">
                            <a:solidFill>
                              <a:srgbClr val="FF0000"/>
                            </a:solidFill>
                            <a:latin typeface="Cambria Math" panose="02040503050406030204" pitchFamily="18" charset="0"/>
                            <a:cs typeface="Arial" panose="020B0604020202020204" pitchFamily="34" charset="0"/>
                          </a:rPr>
                          <m:t>𝒅</m:t>
                        </m:r>
                      </m:e>
                    </m:nary>
                    <m:r>
                      <a:rPr lang="en-US" b="1" i="1">
                        <a:solidFill>
                          <a:srgbClr val="FF0000"/>
                        </a:solidFill>
                        <a:latin typeface="Cambria Math" panose="02040503050406030204" pitchFamily="18" charset="0"/>
                        <a:ea typeface="Cambria Math" panose="02040503050406030204" pitchFamily="18" charset="0"/>
                        <a:cs typeface="Arial" panose="020B0604020202020204" pitchFamily="34" charset="0"/>
                      </a:rPr>
                      <m:t>𝝉</m:t>
                    </m:r>
                  </m:oMath>
                </a14:m>
                <a:r>
                  <a:rPr lang="en-US" dirty="0">
                    <a:solidFill>
                      <a:srgbClr val="0070C0"/>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 </a:t>
                </a:r>
                <a:r>
                  <a:rPr lang="en-US" b="1" dirty="0">
                    <a:solidFill>
                      <a:srgbClr val="FF0000"/>
                    </a:solidFill>
                    <a:latin typeface="Arial" panose="020B0604020202020204" pitchFamily="34" charset="0"/>
                    <a:cs typeface="Arial" panose="020B0604020202020204" pitchFamily="34" charset="0"/>
                  </a:rPr>
                  <a:t>0</a:t>
                </a:r>
                <a:r>
                  <a:rPr lang="en-US" dirty="0">
                    <a:solidFill>
                      <a:srgbClr val="0070C0"/>
                    </a:solidFill>
                    <a:latin typeface="Arial" panose="020B0604020202020204" pitchFamily="34" charset="0"/>
                    <a:cs typeface="Arial" panose="020B0604020202020204" pitchFamily="34" charset="0"/>
                  </a:rPr>
                  <a:t>) at every point, the substance is a disordered magnetic. There are two types of such magnetics: </a:t>
                </a:r>
                <a:r>
                  <a:rPr lang="en-US" b="1" dirty="0">
                    <a:solidFill>
                      <a:srgbClr val="FF00FF"/>
                    </a:solidFill>
                    <a:latin typeface="Arial" panose="020B0604020202020204" pitchFamily="34" charset="0"/>
                    <a:cs typeface="Arial" panose="020B0604020202020204" pitchFamily="34" charset="0"/>
                  </a:rPr>
                  <a:t>paramagnets </a:t>
                </a:r>
                <a:r>
                  <a:rPr lang="en-US" sz="1800" b="0" i="0" u="none" strike="noStrike" baseline="0" dirty="0">
                    <a:solidFill>
                      <a:srgbClr val="0070C0"/>
                    </a:solidFill>
                    <a:latin typeface="Arial" panose="020B0604020202020204" pitchFamily="34" charset="0"/>
                    <a:cs typeface="Arial" panose="020B0604020202020204" pitchFamily="34" charset="0"/>
                  </a:rPr>
                  <a:t>and</a:t>
                </a:r>
                <a:r>
                  <a:rPr lang="en-US" b="1" dirty="0">
                    <a:solidFill>
                      <a:srgbClr val="FF00FF"/>
                    </a:solidFill>
                    <a:latin typeface="Arial" panose="020B0604020202020204" pitchFamily="34" charset="0"/>
                    <a:cs typeface="Arial" panose="020B0604020202020204" pitchFamily="34" charset="0"/>
                  </a:rPr>
                  <a:t> diamagnets</a:t>
                </a:r>
                <a:r>
                  <a:rPr lang="en-US" dirty="0">
                    <a:solidFill>
                      <a:srgbClr val="0070C0"/>
                    </a:solidFill>
                    <a:latin typeface="Arial" panose="020B0604020202020204" pitchFamily="34" charset="0"/>
                    <a:cs typeface="Arial" panose="020B0604020202020204" pitchFamily="34" charset="0"/>
                  </a:rPr>
                  <a:t>.</a:t>
                </a:r>
                <a:endParaRPr lang="en-US" dirty="0">
                  <a:solidFill>
                    <a:srgbClr val="0070C0"/>
                  </a:solidFill>
                  <a:latin typeface="Arial" panose="020B0604020202020204" pitchFamily="34" charset="0"/>
                  <a:cs typeface="Arial" panose="020B0604020202020204" pitchFamily="34" charset="0"/>
                </a:endParaRPr>
              </a:p>
            </p:txBody>
          </p:sp>
        </mc:Choice>
        <mc:Fallback>
          <p:sp>
            <p:nvSpPr>
              <p:cNvPr id="2" name="TextBox 1"/>
              <p:cNvSpPr txBox="1">
                <a:spLocks noRot="1" noChangeAspect="1" noMove="1" noResize="1" noEditPoints="1" noAdjustHandles="1" noChangeArrowheads="1" noChangeShapeType="1" noTextEdit="1"/>
              </p:cNvSpPr>
              <p:nvPr/>
            </p:nvSpPr>
            <p:spPr>
              <a:xfrm>
                <a:off x="426840" y="1018248"/>
                <a:ext cx="11246009" cy="689163"/>
              </a:xfrm>
              <a:prstGeom prst="rect">
                <a:avLst/>
              </a:prstGeom>
              <a:blipFill rotWithShape="1">
                <a:blip r:embed="rId3"/>
                <a:stretch>
                  <a:fillRect l="-1" t="-50" r="2" b="77"/>
                </a:stretch>
              </a:blipFill>
            </p:spPr>
            <p:txBody>
              <a:bodyPr/>
              <a:lstStyle/>
              <a:p>
                <a:r>
                  <a:rPr lang="zh-CN" altLang="en-US">
                    <a:noFill/>
                  </a:rPr>
                  <a:t> </a:t>
                </a:r>
              </a:p>
            </p:txBody>
          </p:sp>
        </mc:Fallback>
      </mc:AlternateContent>
      <p:sp>
        <p:nvSpPr>
          <p:cNvPr id="8"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605790" y="2089785"/>
            <a:ext cx="6906260" cy="450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i="1" dirty="0"/>
              <a:t>I</a:t>
            </a:r>
            <a:r>
              <a:rPr lang="en-US" altLang="en-US" b="1" i="1" baseline="-25000" dirty="0"/>
              <a:t>hkl </a:t>
            </a:r>
            <a:r>
              <a:rPr lang="en-US" altLang="en-US" b="1" i="1" dirty="0"/>
              <a:t>= C </a:t>
            </a:r>
            <a:r>
              <a:rPr lang="en-US" altLang="en-US" b="1" i="1" dirty="0">
                <a:latin typeface="Blackadder ITC" panose="04020505051007020D02" pitchFamily="82" charset="0"/>
              </a:rPr>
              <a:t>M</a:t>
            </a:r>
            <a:r>
              <a:rPr lang="en-US" altLang="en-US" b="1" i="1" baseline="-25000" dirty="0"/>
              <a:t>T  </a:t>
            </a:r>
            <a:r>
              <a:rPr lang="en-US" altLang="en-US" b="1" i="1" dirty="0"/>
              <a:t>A(</a:t>
            </a:r>
            <a:r>
              <a:rPr lang="en-US" altLang="en-US" b="1" i="1" dirty="0" err="1">
                <a:latin typeface="Symbol" panose="05050102010706020507" pitchFamily="18" charset="2"/>
              </a:rPr>
              <a:t>q</a:t>
            </a:r>
            <a:r>
              <a:rPr lang="en-US" altLang="en-US" b="1" i="1" baseline="-25000" dirty="0" err="1"/>
              <a:t>B</a:t>
            </a:r>
            <a:r>
              <a:rPr lang="en-US" altLang="en-US" b="1" i="1" dirty="0"/>
              <a:t>) [(</a:t>
            </a:r>
            <a:r>
              <a:rPr lang="en-US" altLang="en-US" b="1" i="1" dirty="0">
                <a:latin typeface="Symbol" panose="05050102010706020507" pitchFamily="18" charset="2"/>
              </a:rPr>
              <a:t>g </a:t>
            </a:r>
            <a:r>
              <a:rPr lang="en-US" altLang="en-US" b="1" i="1" dirty="0"/>
              <a:t>e</a:t>
            </a:r>
            <a:r>
              <a:rPr lang="en-US" altLang="en-US" b="1" i="1" baseline="30000" dirty="0"/>
              <a:t>2</a:t>
            </a:r>
            <a:r>
              <a:rPr lang="en-US" altLang="en-US" b="1" i="1" dirty="0"/>
              <a:t>)/(2mc</a:t>
            </a:r>
            <a:r>
              <a:rPr lang="en-US" altLang="en-US" b="1" i="1" baseline="30000" dirty="0"/>
              <a:t>2</a:t>
            </a:r>
            <a:r>
              <a:rPr lang="en-US" altLang="en-US" b="1" i="1" dirty="0"/>
              <a:t>)]</a:t>
            </a:r>
            <a:r>
              <a:rPr lang="en-US" altLang="en-US" b="1" i="1" baseline="30000" dirty="0"/>
              <a:t>2  </a:t>
            </a:r>
            <a:r>
              <a:rPr lang="en-US" altLang="en-US" b="1" i="1" dirty="0">
                <a:solidFill>
                  <a:srgbClr val="0070C0"/>
                </a:solidFill>
              </a:rPr>
              <a:t>&lt;1-(</a:t>
            </a:r>
            <a:r>
              <a:rPr lang="en-US" altLang="en-US" b="1" i="1" dirty="0">
                <a:solidFill>
                  <a:srgbClr val="0070C0"/>
                </a:solidFill>
                <a:latin typeface="Symbol" panose="05050102010706020507" charset="0"/>
                <a:cs typeface="Symbol" panose="05050102010706020507" charset="0"/>
              </a:rPr>
              <a:t>e</a:t>
            </a:r>
            <a:r>
              <a:rPr lang="en-US" altLang="en-US" b="1" i="1" dirty="0">
                <a:solidFill>
                  <a:srgbClr val="0070C0"/>
                </a:solidFill>
              </a:rPr>
              <a:t> · K)</a:t>
            </a:r>
            <a:r>
              <a:rPr lang="en-US" altLang="en-US" b="1" i="1" baseline="30000" dirty="0">
                <a:solidFill>
                  <a:srgbClr val="0070C0"/>
                </a:solidFill>
              </a:rPr>
              <a:t>2</a:t>
            </a:r>
            <a:r>
              <a:rPr lang="en-US" altLang="en-US" b="1" i="1" dirty="0">
                <a:solidFill>
                  <a:srgbClr val="0070C0"/>
                </a:solidFill>
              </a:rPr>
              <a:t>&gt;</a:t>
            </a:r>
            <a:r>
              <a:rPr lang="en-US" altLang="en-US" b="1" i="1" baseline="30000" dirty="0"/>
              <a:t> </a:t>
            </a:r>
            <a:r>
              <a:rPr lang="en-US" altLang="en-US" b="1" i="1" dirty="0">
                <a:solidFill>
                  <a:srgbClr val="FF0000"/>
                </a:solidFill>
              </a:rPr>
              <a:t>F</a:t>
            </a:r>
            <a:r>
              <a:rPr lang="en-US" altLang="en-US" b="1" i="1" baseline="-25000" dirty="0">
                <a:solidFill>
                  <a:srgbClr val="FF0000"/>
                </a:solidFill>
              </a:rPr>
              <a:t>hkl</a:t>
            </a:r>
            <a:endParaRPr lang="en-US" altLang="en-US" b="1" baseline="30000" dirty="0"/>
          </a:p>
        </p:txBody>
      </p:sp>
      <p:sp>
        <p:nvSpPr>
          <p:cNvPr id="96259" name="Text Box 3"/>
          <p:cNvSpPr txBox="1">
            <a:spLocks noChangeArrowheads="1"/>
          </p:cNvSpPr>
          <p:nvPr/>
        </p:nvSpPr>
        <p:spPr bwMode="auto">
          <a:xfrm>
            <a:off x="1009199" y="2551427"/>
            <a:ext cx="5193030" cy="1989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i="1" dirty="0"/>
              <a:t>C: Instrumental constant</a:t>
            </a:r>
            <a:endParaRPr lang="en-US" altLang="en-US" sz="2000" i="1" dirty="0"/>
          </a:p>
          <a:p>
            <a:r>
              <a:rPr lang="en-US" altLang="en-US" sz="2000" i="1" dirty="0">
                <a:latin typeface="Blackadder ITC" panose="04020505051007020D02" pitchFamily="82" charset="0"/>
              </a:rPr>
              <a:t>M</a:t>
            </a:r>
            <a:r>
              <a:rPr lang="en-US" altLang="en-US" sz="2000" i="1" baseline="-25000" dirty="0"/>
              <a:t>T </a:t>
            </a:r>
            <a:r>
              <a:rPr lang="en-US" altLang="en-US" sz="2000" i="1" dirty="0"/>
              <a:t>: Multiplicity (for powder)</a:t>
            </a:r>
            <a:endParaRPr lang="en-US" altLang="en-US" sz="2000" i="1" dirty="0"/>
          </a:p>
          <a:p>
            <a:r>
              <a:rPr lang="en-US" altLang="en-US" sz="2000" i="1" dirty="0"/>
              <a:t>A(</a:t>
            </a:r>
            <a:r>
              <a:rPr lang="en-US" altLang="en-US" sz="2000" i="1" dirty="0" err="1">
                <a:latin typeface="Symbol" panose="05050102010706020507" pitchFamily="18" charset="2"/>
              </a:rPr>
              <a:t>q</a:t>
            </a:r>
            <a:r>
              <a:rPr lang="en-US" altLang="en-US" sz="2000" i="1" baseline="-25000" dirty="0" err="1"/>
              <a:t>B</a:t>
            </a:r>
            <a:r>
              <a:rPr lang="en-US" altLang="en-US" sz="2000" i="1" dirty="0"/>
              <a:t>): angular factor, 1/(</a:t>
            </a:r>
            <a:r>
              <a:rPr lang="en-US" altLang="en-US" sz="2000" i="1" dirty="0" err="1"/>
              <a:t>sin</a:t>
            </a:r>
            <a:r>
              <a:rPr lang="en-US" altLang="en-US" sz="2000" i="1" dirty="0" err="1">
                <a:latin typeface="Symbol" panose="05050102010706020507" pitchFamily="18" charset="2"/>
              </a:rPr>
              <a:t>q</a:t>
            </a:r>
            <a:r>
              <a:rPr lang="en-US" altLang="en-US" sz="2000" i="1" dirty="0"/>
              <a:t> sin2</a:t>
            </a:r>
            <a:r>
              <a:rPr lang="en-US" altLang="en-US" sz="2000" i="1" dirty="0">
                <a:latin typeface="Symbol" panose="05050102010706020507" pitchFamily="18" charset="2"/>
              </a:rPr>
              <a:t>q</a:t>
            </a:r>
            <a:r>
              <a:rPr lang="en-US" altLang="en-US" sz="2000" i="1" dirty="0"/>
              <a:t>) </a:t>
            </a:r>
            <a:endParaRPr lang="en-US" altLang="en-US" sz="2000" i="1" dirty="0"/>
          </a:p>
          <a:p>
            <a:r>
              <a:rPr lang="en-US" altLang="en-US" sz="2000" i="1" dirty="0"/>
              <a:t>[(</a:t>
            </a:r>
            <a:r>
              <a:rPr lang="en-US" altLang="en-US" sz="2000" i="1" dirty="0">
                <a:latin typeface="Symbol" panose="05050102010706020507" pitchFamily="18" charset="2"/>
              </a:rPr>
              <a:t>g</a:t>
            </a:r>
            <a:r>
              <a:rPr lang="en-US" altLang="en-US" sz="2000" i="1" dirty="0"/>
              <a:t> e</a:t>
            </a:r>
            <a:r>
              <a:rPr lang="en-US" altLang="en-US" sz="2000" i="1" baseline="30000" dirty="0"/>
              <a:t>2</a:t>
            </a:r>
            <a:r>
              <a:rPr lang="en-US" altLang="en-US" sz="2000" i="1" dirty="0"/>
              <a:t>)/(2mc</a:t>
            </a:r>
            <a:r>
              <a:rPr lang="en-US" altLang="en-US" sz="2000" i="1" baseline="30000" dirty="0"/>
              <a:t>2</a:t>
            </a:r>
            <a:r>
              <a:rPr lang="en-US" altLang="en-US" sz="2000" i="1" dirty="0"/>
              <a:t>)]=-0.27 : neutron-electron coupling</a:t>
            </a:r>
            <a:endParaRPr lang="en-US" altLang="en-US" sz="2000" i="1" dirty="0"/>
          </a:p>
          <a:p>
            <a:r>
              <a:rPr lang="en-US" altLang="en-US" i="1" dirty="0">
                <a:solidFill>
                  <a:srgbClr val="0070C0"/>
                </a:solidFill>
              </a:rPr>
              <a:t>&lt;1-(</a:t>
            </a:r>
            <a:r>
              <a:rPr lang="en-US" altLang="en-US" i="1" dirty="0">
                <a:solidFill>
                  <a:srgbClr val="0070C0"/>
                </a:solidFill>
                <a:latin typeface="Symbol" panose="05050102010706020507" pitchFamily="18" charset="2"/>
              </a:rPr>
              <a:t>e</a:t>
            </a:r>
            <a:r>
              <a:rPr lang="en-US" altLang="en-US" i="1" dirty="0">
                <a:solidFill>
                  <a:srgbClr val="0070C0"/>
                </a:solidFill>
              </a:rPr>
              <a:t> · K)</a:t>
            </a:r>
            <a:r>
              <a:rPr lang="en-US" altLang="en-US" i="1" baseline="30000" dirty="0">
                <a:solidFill>
                  <a:srgbClr val="0070C0"/>
                </a:solidFill>
              </a:rPr>
              <a:t>2</a:t>
            </a:r>
            <a:r>
              <a:rPr lang="en-US" altLang="en-US" i="1" dirty="0">
                <a:solidFill>
                  <a:srgbClr val="0070C0"/>
                </a:solidFill>
              </a:rPr>
              <a:t>&gt;: orientation factor</a:t>
            </a:r>
            <a:endParaRPr lang="en-US" altLang="en-US" i="1" dirty="0">
              <a:solidFill>
                <a:srgbClr val="0070C0"/>
              </a:solidFill>
            </a:endParaRPr>
          </a:p>
          <a:p>
            <a:r>
              <a:rPr lang="en-US" altLang="en-US" sz="2000" i="1" dirty="0"/>
              <a:t>F</a:t>
            </a:r>
            <a:r>
              <a:rPr lang="en-US" altLang="en-US" sz="2000" i="1" baseline="-25000" dirty="0"/>
              <a:t>hkl</a:t>
            </a:r>
            <a:r>
              <a:rPr lang="en-US" altLang="en-US" sz="2000" i="1" dirty="0"/>
              <a:t> : Magnetic structure factor </a:t>
            </a:r>
            <a:endParaRPr lang="en-US" altLang="en-US" sz="2000" i="1" dirty="0"/>
          </a:p>
        </p:txBody>
      </p:sp>
      <p:sp>
        <p:nvSpPr>
          <p:cNvPr id="96261" name="Rectangle 5"/>
          <p:cNvSpPr>
            <a:spLocks noChangeArrowheads="1"/>
          </p:cNvSpPr>
          <p:nvPr/>
        </p:nvSpPr>
        <p:spPr bwMode="auto">
          <a:xfrm>
            <a:off x="565114" y="4495800"/>
            <a:ext cx="5454650" cy="450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pPr algn="l"/>
            <a:r>
              <a:rPr lang="en-US" altLang="en-US" b="1" i="1" dirty="0">
                <a:solidFill>
                  <a:srgbClr val="FF0000"/>
                </a:solidFill>
              </a:rPr>
              <a:t>F</a:t>
            </a:r>
            <a:r>
              <a:rPr lang="en-US" altLang="en-US" b="1" i="1" baseline="-25000" dirty="0">
                <a:solidFill>
                  <a:srgbClr val="FF0000"/>
                </a:solidFill>
              </a:rPr>
              <a:t>hkl</a:t>
            </a:r>
            <a:r>
              <a:rPr lang="en-US" altLang="en-US" b="1" i="1" baseline="30000" dirty="0"/>
              <a:t> </a:t>
            </a:r>
            <a:r>
              <a:rPr lang="en-US" altLang="en-US" b="1" i="1" baseline="-25000" dirty="0">
                <a:solidFill>
                  <a:srgbClr val="FF0000"/>
                </a:solidFill>
              </a:rPr>
              <a:t> </a:t>
            </a:r>
            <a:r>
              <a:rPr lang="en-US" altLang="en-US" b="1" dirty="0">
                <a:solidFill>
                  <a:srgbClr val="FF0000"/>
                </a:solidFill>
              </a:rPr>
              <a:t>= </a:t>
            </a:r>
            <a:r>
              <a:rPr lang="en-US" altLang="en-US" b="1" i="1" dirty="0">
                <a:solidFill>
                  <a:srgbClr val="FF0000"/>
                </a:solidFill>
              </a:rPr>
              <a:t>|</a:t>
            </a:r>
            <a:r>
              <a:rPr lang="en-US" altLang="en-US" b="1" i="1" dirty="0"/>
              <a:t> </a:t>
            </a:r>
            <a:r>
              <a:rPr lang="en-US" altLang="en-US" b="1" dirty="0">
                <a:solidFill>
                  <a:srgbClr val="FF0000"/>
                </a:solidFill>
                <a:latin typeface="Symbol" panose="05050102010706020507" pitchFamily="18" charset="2"/>
              </a:rPr>
              <a:t>å</a:t>
            </a:r>
            <a:r>
              <a:rPr lang="en-US" altLang="en-US" b="1" dirty="0">
                <a:solidFill>
                  <a:srgbClr val="FF0000"/>
                </a:solidFill>
              </a:rPr>
              <a:t> </a:t>
            </a:r>
            <a:r>
              <a:rPr lang="en-US" altLang="en-US" b="1" i="1" dirty="0">
                <a:solidFill>
                  <a:schemeClr val="accent1"/>
                </a:solidFill>
                <a:latin typeface="Symbol" panose="05050102010706020507" charset="0"/>
                <a:cs typeface="Symbol" panose="05050102010706020507" charset="0"/>
              </a:rPr>
              <a:t>m</a:t>
            </a:r>
            <a:r>
              <a:rPr lang="en-US" altLang="en-US" b="1" dirty="0">
                <a:solidFill>
                  <a:srgbClr val="00B050"/>
                </a:solidFill>
              </a:rPr>
              <a:t> </a:t>
            </a:r>
            <a:r>
              <a:rPr lang="en-US" altLang="en-US" b="1" i="1" dirty="0">
                <a:solidFill>
                  <a:srgbClr val="00B050"/>
                </a:solidFill>
              </a:rPr>
              <a:t>f</a:t>
            </a:r>
            <a:r>
              <a:rPr lang="en-US" altLang="en-US" b="1" dirty="0">
                <a:solidFill>
                  <a:srgbClr val="FF0000"/>
                </a:solidFill>
              </a:rPr>
              <a:t> exp[2</a:t>
            </a:r>
            <a:r>
              <a:rPr lang="en-US" altLang="en-US" b="1" i="1" dirty="0">
                <a:solidFill>
                  <a:srgbClr val="FF0000"/>
                </a:solidFill>
                <a:latin typeface="Symbol" panose="05050102010706020507" pitchFamily="18" charset="2"/>
              </a:rPr>
              <a:t>p </a:t>
            </a:r>
            <a:r>
              <a:rPr lang="en-US" altLang="en-US" b="1" i="1" dirty="0" err="1">
                <a:solidFill>
                  <a:srgbClr val="FF0000"/>
                </a:solidFill>
              </a:rPr>
              <a:t>i</a:t>
            </a:r>
            <a:r>
              <a:rPr lang="en-US" altLang="en-US" b="1" i="1" dirty="0">
                <a:solidFill>
                  <a:srgbClr val="FF0000"/>
                </a:solidFill>
              </a:rPr>
              <a:t> </a:t>
            </a:r>
            <a:r>
              <a:rPr lang="en-US" altLang="en-US" b="1" dirty="0">
                <a:solidFill>
                  <a:srgbClr val="FF0000"/>
                </a:solidFill>
              </a:rPr>
              <a:t>(</a:t>
            </a:r>
            <a:r>
              <a:rPr lang="en-US" altLang="en-US" b="1" i="1" dirty="0" err="1">
                <a:solidFill>
                  <a:srgbClr val="FF0000"/>
                </a:solidFill>
              </a:rPr>
              <a:t>hx</a:t>
            </a:r>
            <a:r>
              <a:rPr lang="en-US" altLang="en-US" b="1" dirty="0">
                <a:solidFill>
                  <a:srgbClr val="FF0000"/>
                </a:solidFill>
              </a:rPr>
              <a:t> + </a:t>
            </a:r>
            <a:r>
              <a:rPr lang="en-US" altLang="en-US" b="1" i="1" dirty="0" err="1">
                <a:solidFill>
                  <a:srgbClr val="FF0000"/>
                </a:solidFill>
              </a:rPr>
              <a:t>ky</a:t>
            </a:r>
            <a:r>
              <a:rPr lang="en-US" altLang="en-US" b="1" dirty="0">
                <a:solidFill>
                  <a:srgbClr val="FF0000"/>
                </a:solidFill>
              </a:rPr>
              <a:t> + </a:t>
            </a:r>
            <a:r>
              <a:rPr lang="en-US" altLang="en-US" b="1" i="1" dirty="0" err="1">
                <a:solidFill>
                  <a:srgbClr val="FF0000"/>
                </a:solidFill>
              </a:rPr>
              <a:t>lz</a:t>
            </a:r>
            <a:r>
              <a:rPr lang="en-US" altLang="en-US" b="1" dirty="0">
                <a:solidFill>
                  <a:srgbClr val="FF0000"/>
                </a:solidFill>
              </a:rPr>
              <a:t>)]</a:t>
            </a:r>
            <a:r>
              <a:rPr lang="en-US" altLang="en-US" b="1" i="1" dirty="0">
                <a:solidFill>
                  <a:srgbClr val="FF0000"/>
                </a:solidFill>
                <a:sym typeface="+mn-ea"/>
              </a:rPr>
              <a:t>|</a:t>
            </a:r>
            <a:r>
              <a:rPr lang="en-US" altLang="en-US" b="1" baseline="30000" dirty="0">
                <a:solidFill>
                  <a:srgbClr val="FF0000"/>
                </a:solidFill>
                <a:sym typeface="+mn-ea"/>
              </a:rPr>
              <a:t>2</a:t>
            </a:r>
            <a:r>
              <a:rPr lang="en-US" altLang="en-US" b="1" i="1" dirty="0">
                <a:solidFill>
                  <a:srgbClr val="FF0000"/>
                </a:solidFill>
              </a:rPr>
              <a:t>e</a:t>
            </a:r>
            <a:r>
              <a:rPr lang="en-US" altLang="en-US" b="1" i="1" baseline="30000" dirty="0">
                <a:solidFill>
                  <a:srgbClr val="FF0000"/>
                </a:solidFill>
              </a:rPr>
              <a:t>-2W</a:t>
            </a:r>
            <a:r>
              <a:rPr lang="en-US" altLang="en-US" b="1" i="1" dirty="0"/>
              <a:t> </a:t>
            </a:r>
            <a:endParaRPr lang="en-US" altLang="en-US" b="1" baseline="30000" dirty="0">
              <a:solidFill>
                <a:srgbClr val="FF0000"/>
              </a:solidFill>
            </a:endParaRPr>
          </a:p>
        </p:txBody>
      </p:sp>
      <p:sp>
        <p:nvSpPr>
          <p:cNvPr id="96262" name="Text Box 6"/>
          <p:cNvSpPr txBox="1">
            <a:spLocks noChangeArrowheads="1"/>
          </p:cNvSpPr>
          <p:nvPr/>
        </p:nvSpPr>
        <p:spPr bwMode="auto">
          <a:xfrm>
            <a:off x="971425" y="4876800"/>
            <a:ext cx="2668905" cy="1004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b="1" i="1" dirty="0">
                <a:solidFill>
                  <a:schemeClr val="accent1"/>
                </a:solidFill>
                <a:cs typeface="Times New Roman" panose="02020603050405020304" pitchFamily="18" charset="0"/>
              </a:rPr>
              <a:t> </a:t>
            </a:r>
            <a:r>
              <a:rPr lang="en-US" altLang="en-US" sz="2000" b="1" i="1" dirty="0">
                <a:solidFill>
                  <a:schemeClr val="accent1"/>
                </a:solidFill>
                <a:latin typeface="Symbol" panose="05050102010706020507" charset="0"/>
                <a:cs typeface="Symbol" panose="05050102010706020507" charset="0"/>
              </a:rPr>
              <a:t>m</a:t>
            </a:r>
            <a:r>
              <a:rPr lang="en-US" altLang="en-US" sz="2000" i="1" dirty="0">
                <a:solidFill>
                  <a:schemeClr val="accent1"/>
                </a:solidFill>
                <a:cs typeface="Times New Roman" panose="02020603050405020304" pitchFamily="18" charset="0"/>
              </a:rPr>
              <a:t> </a:t>
            </a:r>
            <a:r>
              <a:rPr lang="en-US" altLang="en-US" sz="2000" i="1" dirty="0">
                <a:solidFill>
                  <a:srgbClr val="FF0000"/>
                </a:solidFill>
              </a:rPr>
              <a:t>: magnetic moment</a:t>
            </a:r>
            <a:endParaRPr lang="en-US" altLang="en-US" sz="2000" i="1" dirty="0">
              <a:solidFill>
                <a:srgbClr val="FF0000"/>
              </a:solidFill>
            </a:endParaRPr>
          </a:p>
          <a:p>
            <a:r>
              <a:rPr lang="en-US" altLang="en-US" sz="2000" b="1" i="1" dirty="0">
                <a:solidFill>
                  <a:srgbClr val="00B050"/>
                </a:solidFill>
              </a:rPr>
              <a:t> f </a:t>
            </a:r>
            <a:r>
              <a:rPr lang="en-US" altLang="en-US" sz="2000" i="1" dirty="0">
                <a:solidFill>
                  <a:srgbClr val="FF0000"/>
                </a:solidFill>
              </a:rPr>
              <a:t>: magnetic form factor</a:t>
            </a:r>
            <a:endParaRPr lang="en-US" altLang="en-US" sz="2000" i="1" dirty="0">
              <a:solidFill>
                <a:srgbClr val="FF0000"/>
              </a:solidFill>
            </a:endParaRPr>
          </a:p>
          <a:p>
            <a:r>
              <a:rPr lang="en-US" altLang="en-US" sz="2000" i="1" dirty="0">
                <a:solidFill>
                  <a:srgbClr val="FF0000"/>
                </a:solidFill>
              </a:rPr>
              <a:t>W:Debye Waller factor</a:t>
            </a:r>
            <a:endParaRPr lang="en-US" altLang="en-US" sz="2000" i="1" dirty="0">
              <a:solidFill>
                <a:srgbClr val="FF0000"/>
              </a:solidFill>
            </a:endParaRPr>
          </a:p>
        </p:txBody>
      </p:sp>
      <p:sp>
        <p:nvSpPr>
          <p:cNvPr id="4" name="TextBox 3"/>
          <p:cNvSpPr txBox="1"/>
          <p:nvPr/>
        </p:nvSpPr>
        <p:spPr>
          <a:xfrm>
            <a:off x="565150" y="1143000"/>
            <a:ext cx="5636260" cy="906780"/>
          </a:xfrm>
          <a:prstGeom prst="rect">
            <a:avLst/>
          </a:prstGeom>
          <a:noFill/>
        </p:spPr>
        <p:txBody>
          <a:bodyPr wrap="square">
            <a:spAutoFit/>
          </a:bodyPr>
          <a:lstStyle/>
          <a:p>
            <a:r>
              <a:rPr lang="en-US" sz="2400" b="1" dirty="0">
                <a:solidFill>
                  <a:srgbClr val="A110B0"/>
                </a:solidFill>
                <a:latin typeface="Times New Roman" panose="02020603050405020304" pitchFamily="18" charset="0"/>
                <a:cs typeface="Times New Roman" panose="02020603050405020304" pitchFamily="18" charset="0"/>
              </a:rPr>
              <a:t>Peaks Position:</a:t>
            </a:r>
            <a:r>
              <a:rPr lang="en-US" sz="2400" b="1" dirty="0">
                <a:latin typeface="Times New Roman" panose="02020603050405020304" pitchFamily="18" charset="0"/>
                <a:cs typeface="Times New Roman" panose="02020603050405020304" pitchFamily="18" charset="0"/>
              </a:rPr>
              <a:t> </a:t>
            </a:r>
            <a:r>
              <a:rPr lang="en-US" sz="2400" b="1" dirty="0">
                <a:solidFill>
                  <a:srgbClr val="00B050"/>
                </a:solidFill>
                <a:latin typeface="Times New Roman" panose="02020603050405020304" pitchFamily="18" charset="0"/>
                <a:cs typeface="Times New Roman" panose="02020603050405020304" pitchFamily="18" charset="0"/>
              </a:rPr>
              <a:t>	</a:t>
            </a:r>
            <a:r>
              <a:rPr lang="en-US" sz="2400" b="1"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2</a:t>
            </a:r>
            <a:r>
              <a:rPr lang="en-US" sz="2400" b="1" i="1"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d</a:t>
            </a:r>
            <a:r>
              <a:rPr lang="en-US" sz="2400" b="1" i="1" baseline="-25000"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hkl </a:t>
            </a:r>
            <a:r>
              <a:rPr lang="en-US" sz="2400" b="1" i="1"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sin</a:t>
            </a:r>
            <a:r>
              <a:rPr lang="en-US" sz="2400" b="1" i="1" dirty="0">
                <a:gradFill>
                  <a:gsLst>
                    <a:gs pos="0">
                      <a:srgbClr val="E30000"/>
                    </a:gs>
                    <a:gs pos="100000">
                      <a:srgbClr val="760303"/>
                    </a:gs>
                  </a:gsLst>
                  <a:lin scaled="0"/>
                </a:gradFill>
                <a:latin typeface="Symbol" panose="05050102010706020507" charset="0"/>
                <a:cs typeface="Symbol" panose="05050102010706020507" charset="0"/>
                <a:sym typeface="+mn-ea"/>
              </a:rPr>
              <a:t>q</a:t>
            </a:r>
            <a:r>
              <a:rPr lang="en-US" sz="2400" b="1" i="1" baseline="-25000"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hkl</a:t>
            </a:r>
            <a:r>
              <a:rPr lang="en-US" sz="2400" b="1" i="1"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 = </a:t>
            </a:r>
            <a:r>
              <a:rPr lang="en-US" sz="2400" b="1" i="1" dirty="0" err="1">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n</a:t>
            </a:r>
            <a:r>
              <a:rPr lang="en-US" sz="2400" b="1" i="1" dirty="0" err="1">
                <a:gradFill>
                  <a:gsLst>
                    <a:gs pos="0">
                      <a:srgbClr val="E30000"/>
                    </a:gs>
                    <a:gs pos="100000">
                      <a:srgbClr val="760303"/>
                    </a:gs>
                  </a:gsLst>
                  <a:lin scaled="0"/>
                </a:gradFill>
                <a:latin typeface="Symbol" panose="05050102010706020507" charset="0"/>
                <a:cs typeface="Symbol" panose="05050102010706020507" charset="0"/>
                <a:sym typeface="+mn-ea"/>
              </a:rPr>
              <a:t>l</a:t>
            </a:r>
            <a:r>
              <a:rPr lang="en-US" sz="2900" dirty="0">
                <a:gradFill>
                  <a:gsLst>
                    <a:gs pos="0">
                      <a:srgbClr val="E30000"/>
                    </a:gs>
                    <a:gs pos="100000">
                      <a:srgbClr val="760303"/>
                    </a:gs>
                  </a:gsLst>
                  <a:lin scaled="0"/>
                </a:gradFill>
                <a:latin typeface="Times New Roman" panose="02020603050405020304" pitchFamily="18" charset="0"/>
                <a:cs typeface="Times New Roman" panose="02020603050405020304" pitchFamily="18" charset="0"/>
                <a:sym typeface="+mn-ea"/>
              </a:rPr>
              <a:t> </a:t>
            </a:r>
            <a:endParaRPr lang="en-US" sz="2900" b="1" i="1" dirty="0">
              <a:solidFill>
                <a:srgbClr val="00B050"/>
              </a:solidFill>
              <a:latin typeface="Symbol" panose="05050102010706020507" pitchFamily="18" charset="2"/>
              <a:cs typeface="Times New Roman" panose="02020603050405020304" pitchFamily="18" charset="0"/>
            </a:endParaRPr>
          </a:p>
          <a:p>
            <a:r>
              <a:rPr lang="en-US" sz="2400" b="1" dirty="0">
                <a:solidFill>
                  <a:srgbClr val="A110B0"/>
                </a:solidFill>
                <a:latin typeface="Times New Roman" panose="02020603050405020304" pitchFamily="18" charset="0"/>
                <a:cs typeface="Times New Roman" panose="02020603050405020304" pitchFamily="18" charset="0"/>
              </a:rPr>
              <a:t>Diffraction Intensity:  </a:t>
            </a:r>
            <a:endParaRPr lang="en-US" sz="2400" b="1" dirty="0">
              <a:solidFill>
                <a:srgbClr val="A110B0"/>
              </a:solidFill>
              <a:latin typeface="Times New Roman" panose="02020603050405020304" pitchFamily="18" charset="0"/>
              <a:cs typeface="Times New Roman" panose="02020603050405020304" pitchFamily="18" charset="0"/>
            </a:endParaRPr>
          </a:p>
        </p:txBody>
      </p:sp>
      <p:sp>
        <p:nvSpPr>
          <p:cNvPr id="2" name="Text Box 6"/>
          <p:cNvSpPr txBox="1">
            <a:spLocks noChangeArrowheads="1"/>
          </p:cNvSpPr>
          <p:nvPr/>
        </p:nvSpPr>
        <p:spPr bwMode="auto">
          <a:xfrm>
            <a:off x="3712759" y="5031661"/>
            <a:ext cx="2948940" cy="696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0" i="1" dirty="0">
                <a:solidFill>
                  <a:srgbClr val="FF0000"/>
                </a:solidFill>
              </a:rPr>
              <a:t> h, k, l : reflection indexes</a:t>
            </a:r>
            <a:endParaRPr lang="en-US" altLang="en-US" sz="2000" i="1" dirty="0">
              <a:solidFill>
                <a:srgbClr val="FF0000"/>
              </a:solidFill>
            </a:endParaRPr>
          </a:p>
          <a:p>
            <a:r>
              <a:rPr lang="en-US" altLang="en-US" sz="2000" i="1" dirty="0">
                <a:solidFill>
                  <a:srgbClr val="FF0000"/>
                </a:solidFill>
              </a:rPr>
              <a:t> x, y, z : atomic coordinates</a:t>
            </a:r>
            <a:endParaRPr lang="en-US" altLang="en-US" sz="2000" i="1" dirty="0">
              <a:solidFill>
                <a:srgbClr val="FF0000"/>
              </a:solidFill>
            </a:endParaRPr>
          </a:p>
        </p:txBody>
      </p:sp>
      <p:sp>
        <p:nvSpPr>
          <p:cNvPr id="3" name="Rectangle 2"/>
          <p:cNvSpPr/>
          <p:nvPr/>
        </p:nvSpPr>
        <p:spPr>
          <a:xfrm>
            <a:off x="0" y="12231"/>
            <a:ext cx="12192000" cy="120477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Box 4"/>
          <p:cNvSpPr txBox="1">
            <a:spLocks noChangeArrowheads="1"/>
          </p:cNvSpPr>
          <p:nvPr/>
        </p:nvSpPr>
        <p:spPr bwMode="auto">
          <a:xfrm>
            <a:off x="7584370" y="167044"/>
            <a:ext cx="4067464" cy="1067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pPr algn="r"/>
            <a:r>
              <a:rPr lang="en-US" altLang="en-US" sz="2800" b="1" dirty="0">
                <a:solidFill>
                  <a:srgbClr val="FF0000"/>
                </a:solidFill>
                <a:latin typeface="Arial" panose="020B0604020202020204" pitchFamily="34" charset="0"/>
                <a:cs typeface="Arial" panose="020B0604020202020204" pitchFamily="34" charset="0"/>
                <a:sym typeface="+mn-ea"/>
              </a:rPr>
              <a:t>Magnetic sacttering</a:t>
            </a:r>
            <a:endParaRPr lang="en-US" altLang="en-US" sz="2800" b="1" dirty="0">
              <a:solidFill>
                <a:srgbClr val="FF0000"/>
              </a:solidFill>
              <a:latin typeface="Arial" panose="020B0604020202020204" pitchFamily="34" charset="0"/>
              <a:cs typeface="Arial" panose="020B0604020202020204" pitchFamily="34" charset="0"/>
              <a:sym typeface="+mn-ea"/>
            </a:endParaRPr>
          </a:p>
          <a:p>
            <a:pPr algn="r"/>
            <a:r>
              <a:rPr lang="en-US" altLang="en-US" sz="1800" dirty="0">
                <a:solidFill>
                  <a:srgbClr val="00B0F0"/>
                </a:solidFill>
                <a:latin typeface="Arial" panose="020B0604020202020204" pitchFamily="34" charset="0"/>
                <a:cs typeface="Arial" panose="020B0604020202020204" pitchFamily="34" charset="0"/>
                <a:sym typeface="+mn-ea"/>
              </a:rPr>
              <a:t>Magnetic moment, magnetisation vector, and scattering vector </a:t>
            </a:r>
            <a:endParaRPr lang="en-US" altLang="en-US" sz="1800" dirty="0">
              <a:solidFill>
                <a:srgbClr val="00B0F0"/>
              </a:solidFill>
              <a:latin typeface="Arial" panose="020B0604020202020204" pitchFamily="34" charset="0"/>
              <a:cs typeface="Arial" panose="020B0604020202020204" pitchFamily="34" charset="0"/>
              <a:sym typeface="+mn-ea"/>
            </a:endParaRPr>
          </a:p>
        </p:txBody>
      </p:sp>
      <p:sp>
        <p:nvSpPr>
          <p:cNvPr id="20" name="文本框 19"/>
          <p:cNvSpPr txBox="1"/>
          <p:nvPr/>
        </p:nvSpPr>
        <p:spPr>
          <a:xfrm>
            <a:off x="7273666" y="1224280"/>
            <a:ext cx="4378168" cy="829945"/>
          </a:xfrm>
          <a:prstGeom prst="rect">
            <a:avLst/>
          </a:prstGeom>
          <a:noFill/>
        </p:spPr>
        <p:txBody>
          <a:bodyPr wrap="square" rtlCol="0" anchor="t">
            <a:spAutoFit/>
          </a:bodyPr>
          <a:lstStyle/>
          <a:p>
            <a:pPr algn="ctr">
              <a:lnSpc>
                <a:spcPct val="100000"/>
              </a:lnSpc>
            </a:pPr>
            <a:r>
              <a:rPr lang="en-US" altLang="en-US" sz="2400" b="1" i="1" dirty="0">
                <a:solidFill>
                  <a:schemeClr val="accent1"/>
                </a:solidFill>
                <a:latin typeface="Times New Roman" panose="02020603050405020304" pitchFamily="18" charset="0"/>
                <a:cs typeface="Times New Roman" panose="02020603050405020304" pitchFamily="18" charset="0"/>
                <a:sym typeface="+mn-ea"/>
              </a:rPr>
              <a:t>&lt;1</a:t>
            </a:r>
            <a:r>
              <a:rPr lang="en-US" altLang="en-US" sz="2400" b="1" i="1" dirty="0">
                <a:solidFill>
                  <a:schemeClr val="accent1"/>
                </a:solidFill>
                <a:sym typeface="+mn-ea"/>
              </a:rPr>
              <a:t>-</a:t>
            </a:r>
            <a:r>
              <a:rPr lang="en-US" altLang="en-US" sz="2400" b="1" i="1" dirty="0">
                <a:solidFill>
                  <a:schemeClr val="accent1"/>
                </a:solidFill>
                <a:latin typeface="Times New Roman" panose="02020603050405020304" pitchFamily="18" charset="0"/>
                <a:cs typeface="Times New Roman" panose="02020603050405020304" pitchFamily="18" charset="0"/>
                <a:sym typeface="+mn-ea"/>
              </a:rPr>
              <a:t>(</a:t>
            </a:r>
            <a:r>
              <a:rPr lang="en-US" altLang="en-US" sz="2400" b="1" i="1" dirty="0">
                <a:solidFill>
                  <a:schemeClr val="accent1"/>
                </a:solidFill>
                <a:latin typeface="Symbol" panose="05050102010706020507" pitchFamily="18" charset="2"/>
                <a:sym typeface="+mn-ea"/>
              </a:rPr>
              <a:t>e</a:t>
            </a:r>
            <a:r>
              <a:rPr lang="en-US" altLang="en-US" sz="2400" b="1" i="1" dirty="0">
                <a:solidFill>
                  <a:schemeClr val="accent1"/>
                </a:solidFill>
                <a:sym typeface="+mn-ea"/>
              </a:rPr>
              <a:t> · </a:t>
            </a:r>
            <a:r>
              <a:rPr lang="en-US" altLang="en-US" sz="2400" b="1" i="1" dirty="0">
                <a:solidFill>
                  <a:schemeClr val="accent1"/>
                </a:solidFill>
                <a:latin typeface="Times New Roman" panose="02020603050405020304" pitchFamily="18" charset="0"/>
                <a:cs typeface="Times New Roman" panose="02020603050405020304" pitchFamily="18" charset="0"/>
                <a:sym typeface="+mn-ea"/>
              </a:rPr>
              <a:t>K)</a:t>
            </a:r>
            <a:r>
              <a:rPr lang="en-US" altLang="en-US" sz="2400" b="1" i="1" baseline="30000" dirty="0">
                <a:solidFill>
                  <a:schemeClr val="accent1"/>
                </a:solidFill>
                <a:latin typeface="Times New Roman" panose="02020603050405020304" pitchFamily="18" charset="0"/>
                <a:cs typeface="Times New Roman" panose="02020603050405020304" pitchFamily="18" charset="0"/>
                <a:sym typeface="+mn-ea"/>
              </a:rPr>
              <a:t>2</a:t>
            </a:r>
            <a:r>
              <a:rPr lang="en-US" altLang="en-US" sz="2400" b="1" i="1" dirty="0">
                <a:solidFill>
                  <a:schemeClr val="accent1"/>
                </a:solidFill>
                <a:latin typeface="Times New Roman" panose="02020603050405020304" pitchFamily="18" charset="0"/>
                <a:cs typeface="Times New Roman" panose="02020603050405020304" pitchFamily="18" charset="0"/>
                <a:sym typeface="+mn-ea"/>
              </a:rPr>
              <a:t>&gt;</a:t>
            </a:r>
            <a:r>
              <a:rPr lang="en-US" altLang="en-US" sz="2400" dirty="0">
                <a:solidFill>
                  <a:schemeClr val="accent1"/>
                </a:solidFill>
                <a:sym typeface="+mn-ea"/>
              </a:rPr>
              <a:t>: </a:t>
            </a:r>
            <a:r>
              <a:rPr lang="en-US" altLang="en-US" sz="2400" dirty="0">
                <a:solidFill>
                  <a:schemeClr val="accent1"/>
                </a:solidFill>
                <a:latin typeface="Arial" panose="020B0604020202020204" pitchFamily="34" charset="0"/>
                <a:cs typeface="Arial" panose="020B0604020202020204" pitchFamily="34" charset="0"/>
                <a:sym typeface="+mn-ea"/>
              </a:rPr>
              <a:t>orientation factor</a:t>
            </a:r>
            <a:endParaRPr lang="en-US" altLang="en-US" sz="2400" dirty="0">
              <a:solidFill>
                <a:schemeClr val="tx1"/>
              </a:solidFill>
              <a:latin typeface="Arial" panose="020B0604020202020204" pitchFamily="34" charset="0"/>
              <a:cs typeface="Arial" panose="020B0604020202020204" pitchFamily="34" charset="0"/>
              <a:sym typeface="+mn-ea"/>
            </a:endParaRPr>
          </a:p>
          <a:p>
            <a:pPr algn="ctr">
              <a:lnSpc>
                <a:spcPct val="100000"/>
              </a:lnSpc>
            </a:pPr>
            <a:endParaRPr lang="en-US" altLang="en-US" sz="2400" dirty="0">
              <a:solidFill>
                <a:srgbClr val="FF0000"/>
              </a:solidFill>
              <a:latin typeface="Arial" panose="020B0604020202020204" pitchFamily="34" charset="0"/>
              <a:cs typeface="Arial" panose="020B0604020202020204" pitchFamily="34" charset="0"/>
              <a:sym typeface="+mn-ea"/>
            </a:endParaRPr>
          </a:p>
        </p:txBody>
      </p:sp>
      <p:sp>
        <p:nvSpPr>
          <p:cNvPr id="22" name="文本框 21"/>
          <p:cNvSpPr txBox="1"/>
          <p:nvPr/>
        </p:nvSpPr>
        <p:spPr>
          <a:xfrm>
            <a:off x="799465" y="4499405"/>
            <a:ext cx="271780" cy="306705"/>
          </a:xfrm>
          <a:prstGeom prst="rect">
            <a:avLst/>
          </a:prstGeom>
          <a:noFill/>
        </p:spPr>
        <p:txBody>
          <a:bodyPr wrap="none" rtlCol="0" anchor="t">
            <a:spAutoFit/>
          </a:bodyPr>
          <a:lstStyle/>
          <a:p>
            <a:r>
              <a:rPr lang="en-US" altLang="en-US" sz="1400" b="1" i="1" dirty="0">
                <a:solidFill>
                  <a:srgbClr val="FF0000"/>
                </a:solidFill>
                <a:latin typeface="Times New Roman" panose="02020603050405020304" pitchFamily="18" charset="0"/>
                <a:cs typeface="Times New Roman" panose="02020603050405020304" pitchFamily="18" charset="0"/>
                <a:sym typeface="+mn-ea"/>
              </a:rPr>
              <a:t>2</a:t>
            </a:r>
            <a:endParaRPr lang="en-US" altLang="en-US" sz="1400" b="1" i="1" dirty="0">
              <a:solidFill>
                <a:srgbClr val="FF0000"/>
              </a:solidFill>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6630670" y="2141220"/>
            <a:ext cx="425450" cy="330835"/>
          </a:xfrm>
          <a:prstGeom prst="rect">
            <a:avLst/>
          </a:prstGeom>
          <a:noFill/>
        </p:spPr>
        <p:txBody>
          <a:bodyPr wrap="square" rtlCol="0" anchor="t">
            <a:spAutoFit/>
          </a:bodyPr>
          <a:lstStyle/>
          <a:p>
            <a:r>
              <a:rPr lang="en-US" altLang="en-US" sz="2400" b="1" i="1" baseline="30000" dirty="0">
                <a:solidFill>
                  <a:srgbClr val="FF0000"/>
                </a:solidFill>
                <a:latin typeface="Times New Roman" panose="02020603050405020304" pitchFamily="18" charset="0"/>
                <a:cs typeface="Times New Roman" panose="02020603050405020304" pitchFamily="18" charset="0"/>
                <a:sym typeface="+mn-ea"/>
              </a:rPr>
              <a:t>2</a:t>
            </a:r>
            <a:endParaRPr lang="en-US" altLang="en-US" sz="2400" b="1" i="1" baseline="30000" dirty="0">
              <a:solidFill>
                <a:srgbClr val="FF0000"/>
              </a:solidFill>
              <a:latin typeface="Times New Roman" panose="02020603050405020304" pitchFamily="18" charset="0"/>
              <a:cs typeface="Times New Roman" panose="02020603050405020304" pitchFamily="18" charset="0"/>
              <a:sym typeface="+mn-ea"/>
            </a:endParaRPr>
          </a:p>
        </p:txBody>
      </p:sp>
      <p:pic>
        <p:nvPicPr>
          <p:cNvPr id="7" name="Picture 6">
            <a:hlinkClick r:id="rId1"/>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
        <p:nvSpPr>
          <p:cNvPr id="9" name="TextBox 8"/>
          <p:cNvSpPr txBox="1"/>
          <p:nvPr/>
        </p:nvSpPr>
        <p:spPr>
          <a:xfrm>
            <a:off x="0" y="0"/>
            <a:ext cx="1409065" cy="368300"/>
          </a:xfrm>
          <a:prstGeom prst="rect">
            <a:avLst/>
          </a:prstGeom>
          <a:noFill/>
        </p:spPr>
        <p:txBody>
          <a:bodyPr wrap="none" rtlCol="0">
            <a:spAutoFit/>
          </a:bodyPr>
          <a:lstStyle/>
          <a:p>
            <a:r>
              <a:rPr lang="en-US" dirty="0"/>
              <a:t>M-diffraction</a:t>
            </a:r>
            <a:endParaRPr lang="en-US" dirty="0"/>
          </a:p>
        </p:txBody>
      </p:sp>
      <p:pic>
        <p:nvPicPr>
          <p:cNvPr id="97282" name="Picture 2" descr="M-Fig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32399" y="1822450"/>
            <a:ext cx="3465845" cy="3584575"/>
          </a:xfrm>
          <a:prstGeom prst="rect">
            <a:avLst/>
          </a:prstGeom>
          <a:noFill/>
          <a:ln w="19050">
            <a:solidFill>
              <a:srgbClr val="00B050"/>
            </a:solidFill>
          </a:ln>
          <a:extLst>
            <a:ext uri="{909E8E84-426E-40DD-AFC4-6F175D3DCCD1}">
              <a14:hiddenFill xmlns:a14="http://schemas.microsoft.com/office/drawing/2010/main">
                <a:solidFill>
                  <a:srgbClr val="FFFFFF"/>
                </a:solidFill>
              </a14:hiddenFill>
            </a:ext>
          </a:extLst>
        </p:spPr>
      </p:pic>
      <p:sp>
        <p:nvSpPr>
          <p:cNvPr id="16" name="文本框 15"/>
          <p:cNvSpPr txBox="1"/>
          <p:nvPr/>
        </p:nvSpPr>
        <p:spPr>
          <a:xfrm>
            <a:off x="7696200" y="5407025"/>
            <a:ext cx="3738245" cy="460375"/>
          </a:xfrm>
          <a:prstGeom prst="rect">
            <a:avLst/>
          </a:prstGeom>
          <a:noFill/>
        </p:spPr>
        <p:txBody>
          <a:bodyPr wrap="none" rtlCol="0">
            <a:spAutoFit/>
          </a:bodyPr>
          <a:lstStyle/>
          <a:p>
            <a:pPr algn="l"/>
            <a:r>
              <a:rPr lang="en-US" altLang="zh-CN" sz="2400" b="1" dirty="0">
                <a:solidFill>
                  <a:srgbClr val="FF0000"/>
                </a:solidFill>
                <a:latin typeface="Times New Roman" panose="02020603050405020304" pitchFamily="18" charset="0"/>
                <a:cs typeface="Times New Roman" panose="02020603050405020304" pitchFamily="18" charset="0"/>
              </a:rPr>
              <a:t>q</a:t>
            </a:r>
            <a:r>
              <a:rPr lang="en-US" altLang="zh-CN" sz="2400" b="1" baseline="30000" dirty="0">
                <a:solidFill>
                  <a:srgbClr val="FF0000"/>
                </a:solidFill>
                <a:latin typeface="Times New Roman" panose="02020603050405020304" pitchFamily="18" charset="0"/>
                <a:cs typeface="Times New Roman" panose="02020603050405020304" pitchFamily="18" charset="0"/>
              </a:rPr>
              <a:t>2</a:t>
            </a:r>
            <a:r>
              <a:rPr lang="en-US" altLang="zh-CN" sz="2400" b="1" dirty="0">
                <a:latin typeface="Times New Roman" panose="02020603050405020304" pitchFamily="18" charset="0"/>
                <a:cs typeface="Times New Roman" panose="02020603050405020304" pitchFamily="18" charset="0"/>
              </a:rPr>
              <a:t>=</a:t>
            </a:r>
            <a:r>
              <a:rPr lang="en-US" altLang="zh-CN" sz="2400" b="1" dirty="0">
                <a:solidFill>
                  <a:srgbClr val="0070C0"/>
                </a:solidFill>
                <a:latin typeface="Times New Roman" panose="02020603050405020304" pitchFamily="18" charset="0"/>
                <a:cs typeface="Times New Roman" panose="02020603050405020304" pitchFamily="18" charset="0"/>
              </a:rPr>
              <a:t>1-(</a:t>
            </a:r>
            <a:r>
              <a:rPr lang="en-US" altLang="en-US" sz="2400" b="1" dirty="0">
                <a:solidFill>
                  <a:srgbClr val="0070C0"/>
                </a:solidFill>
                <a:latin typeface="Symbol" panose="05050102010706020507" pitchFamily="18" charset="2"/>
                <a:sym typeface="+mn-ea"/>
              </a:rPr>
              <a:t>e</a:t>
            </a:r>
            <a:r>
              <a:rPr lang="en-US" altLang="en-US" sz="2400" b="1" dirty="0">
                <a:solidFill>
                  <a:srgbClr val="0070C0"/>
                </a:solidFill>
                <a:sym typeface="+mn-ea"/>
              </a:rPr>
              <a:t> · </a:t>
            </a:r>
            <a:r>
              <a:rPr lang="en-US" altLang="en-US" sz="2400" b="1" dirty="0">
                <a:solidFill>
                  <a:srgbClr val="0070C0"/>
                </a:solidFill>
                <a:latin typeface="Times New Roman" panose="02020603050405020304" pitchFamily="18" charset="0"/>
                <a:cs typeface="Times New Roman" panose="02020603050405020304" pitchFamily="18" charset="0"/>
                <a:sym typeface="+mn-ea"/>
              </a:rPr>
              <a:t>K</a:t>
            </a:r>
            <a:r>
              <a:rPr lang="en-US" altLang="zh-CN" sz="2400" b="1" dirty="0">
                <a:solidFill>
                  <a:srgbClr val="0070C0"/>
                </a:solidFill>
                <a:latin typeface="Times New Roman" panose="02020603050405020304" pitchFamily="18" charset="0"/>
                <a:cs typeface="Times New Roman" panose="02020603050405020304" pitchFamily="18" charset="0"/>
              </a:rPr>
              <a:t>)</a:t>
            </a:r>
            <a:r>
              <a:rPr lang="en-US" altLang="zh-CN" sz="2400" b="1" baseline="30000" dirty="0">
                <a:solidFill>
                  <a:srgbClr val="0070C0"/>
                </a:solidFill>
                <a:latin typeface="Times New Roman" panose="02020603050405020304" pitchFamily="18" charset="0"/>
                <a:cs typeface="Times New Roman" panose="02020603050405020304" pitchFamily="18" charset="0"/>
              </a:rPr>
              <a:t>2</a:t>
            </a:r>
            <a:r>
              <a:rPr lang="en-US" altLang="zh-CN" sz="2400" b="1" dirty="0">
                <a:latin typeface="Times New Roman" panose="02020603050405020304" pitchFamily="18" charset="0"/>
                <a:cs typeface="Times New Roman" panose="02020603050405020304" pitchFamily="18" charset="0"/>
              </a:rPr>
              <a:t>=1-cos</a:t>
            </a:r>
            <a:r>
              <a:rPr lang="en-US" altLang="zh-CN" sz="2400" b="1" baseline="30000" dirty="0">
                <a:latin typeface="Times New Roman" panose="02020603050405020304" pitchFamily="18" charset="0"/>
                <a:cs typeface="Times New Roman" panose="02020603050405020304" pitchFamily="18" charset="0"/>
              </a:rPr>
              <a:t>2</a:t>
            </a:r>
            <a:r>
              <a:rPr lang="en-US" altLang="zh-CN" sz="2400" b="1" dirty="0">
                <a:latin typeface="Symbol" panose="05050102010706020507" charset="0"/>
                <a:cs typeface="Symbol" panose="05050102010706020507" charset="0"/>
              </a:rPr>
              <a:t>a</a:t>
            </a:r>
            <a:r>
              <a:rPr lang="en-US" altLang="zh-CN" sz="2400" b="1" dirty="0">
                <a:latin typeface="Times New Roman" panose="02020603050405020304" pitchFamily="18" charset="0"/>
                <a:cs typeface="Times New Roman" panose="02020603050405020304" pitchFamily="18" charset="0"/>
              </a:rPr>
              <a:t>=sin</a:t>
            </a:r>
            <a:r>
              <a:rPr lang="en-US" altLang="zh-CN" sz="2400" b="1" baseline="30000" dirty="0">
                <a:latin typeface="Times New Roman" panose="02020603050405020304" pitchFamily="18" charset="0"/>
                <a:cs typeface="Times New Roman" panose="02020603050405020304" pitchFamily="18" charset="0"/>
              </a:rPr>
              <a:t>2</a:t>
            </a:r>
            <a:r>
              <a:rPr lang="en-US" altLang="zh-CN" sz="2400" b="1" dirty="0">
                <a:latin typeface="Symbol" panose="05050102010706020507" charset="0"/>
                <a:cs typeface="Symbol" panose="05050102010706020507" charset="0"/>
              </a:rPr>
              <a:t>a</a:t>
            </a:r>
            <a:endParaRPr lang="en-US" altLang="zh-CN" sz="2400" b="1" dirty="0">
              <a:latin typeface="Symbol" panose="05050102010706020507" charset="0"/>
              <a:cs typeface="Symbol" panose="05050102010706020507" charset="0"/>
            </a:endParaRPr>
          </a:p>
        </p:txBody>
      </p:sp>
      <p:sp>
        <p:nvSpPr>
          <p:cNvPr id="8" name="文本框 7"/>
          <p:cNvSpPr txBox="1"/>
          <p:nvPr/>
        </p:nvSpPr>
        <p:spPr>
          <a:xfrm>
            <a:off x="7988300" y="2381885"/>
            <a:ext cx="3065780" cy="368300"/>
          </a:xfrm>
          <a:prstGeom prst="rect">
            <a:avLst/>
          </a:prstGeom>
          <a:noFill/>
        </p:spPr>
        <p:txBody>
          <a:bodyPr wrap="none" rtlCol="0">
            <a:spAutoFit/>
          </a:bodyPr>
          <a:lstStyle/>
          <a:p>
            <a:r>
              <a:rPr lang="en-US" altLang="zh-CN">
                <a:solidFill>
                  <a:srgbClr val="FF0000"/>
                </a:solidFill>
                <a:latin typeface="Times New Roman" panose="02020603050405020304" pitchFamily="18" charset="0"/>
                <a:cs typeface="Times New Roman" panose="02020603050405020304" pitchFamily="18" charset="0"/>
              </a:rPr>
              <a:t>q</a:t>
            </a:r>
            <a:r>
              <a:rPr lang="en-US" altLang="zh-CN">
                <a:latin typeface="Times New Roman" panose="02020603050405020304" pitchFamily="18" charset="0"/>
                <a:cs typeface="Times New Roman" panose="02020603050405020304" pitchFamily="18" charset="0"/>
              </a:rPr>
              <a:t> </a:t>
            </a:r>
            <a:r>
              <a:rPr lang="en-US" altLang="zh-CN">
                <a:solidFill>
                  <a:srgbClr val="00B0F0"/>
                </a:solidFill>
                <a:latin typeface="Times New Roman" panose="02020603050405020304" pitchFamily="18" charset="0"/>
                <a:cs typeface="Times New Roman" panose="02020603050405020304" pitchFamily="18" charset="0"/>
              </a:rPr>
              <a:t>is magnetic interaction vector</a:t>
            </a:r>
            <a:endParaRPr lang="en-US" altLang="zh-CN">
              <a:solidFill>
                <a:srgbClr val="00B0F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799465" y="394856"/>
            <a:ext cx="6636885" cy="646331"/>
          </a:xfrm>
          <a:prstGeom prst="rect">
            <a:avLst/>
          </a:prstGeom>
          <a:noFill/>
        </p:spPr>
        <p:txBody>
          <a:bodyPr wrap="square" rtlCol="0">
            <a:spAutoFit/>
          </a:bodyPr>
          <a:lstStyle/>
          <a:p>
            <a:pPr algn="just"/>
            <a:r>
              <a:rPr lang="en-US" altLang="zh-CN" sz="1200" dirty="0">
                <a:solidFill>
                  <a:srgbClr val="A426EA"/>
                </a:solidFill>
                <a:latin typeface="Arial" panose="020B0604020202020204" pitchFamily="34" charset="0"/>
                <a:cs typeface="Arial" panose="020B0604020202020204" pitchFamily="34" charset="0"/>
              </a:rPr>
              <a:t>Similar to diffraction from nuclear structure, the magnetic diffraction peak position represented by Bragg equation, here the </a:t>
            </a:r>
            <a:r>
              <a:rPr lang="en-US" altLang="zh-CN" sz="1200" b="1" i="1" dirty="0" err="1">
                <a:solidFill>
                  <a:srgbClr val="A426EA"/>
                </a:solidFill>
                <a:latin typeface="Arial" panose="020B0604020202020204" pitchFamily="34" charset="0"/>
                <a:cs typeface="Arial" panose="020B0604020202020204" pitchFamily="34" charset="0"/>
              </a:rPr>
              <a:t>hkl</a:t>
            </a:r>
            <a:r>
              <a:rPr lang="en-US" altLang="zh-CN" sz="1200" b="1" dirty="0">
                <a:solidFill>
                  <a:srgbClr val="A426EA"/>
                </a:solidFill>
                <a:latin typeface="Arial" panose="020B0604020202020204" pitchFamily="34" charset="0"/>
                <a:cs typeface="Arial" panose="020B0604020202020204" pitchFamily="34" charset="0"/>
              </a:rPr>
              <a:t> </a:t>
            </a:r>
            <a:r>
              <a:rPr lang="en-US" altLang="zh-CN" sz="1200" dirty="0">
                <a:solidFill>
                  <a:srgbClr val="A426EA"/>
                </a:solidFill>
                <a:latin typeface="Arial" panose="020B0604020202020204" pitchFamily="34" charset="0"/>
                <a:cs typeface="Arial" panose="020B0604020202020204" pitchFamily="34" charset="0"/>
              </a:rPr>
              <a:t>may/may not be the same as the nuclear structure due to the magnetic unit cell may/may not be the same dimension as nuclear one.</a:t>
            </a:r>
            <a:endParaRPr lang="zh-CN" altLang="en-US" sz="1200" dirty="0">
              <a:solidFill>
                <a:srgbClr val="A426EA"/>
              </a:solidFill>
              <a:latin typeface="Arial" panose="020B0604020202020204" pitchFamily="34" charset="0"/>
              <a:cs typeface="Arial" panose="020B0604020202020204" pitchFamily="34" charset="0"/>
            </a:endParaRPr>
          </a:p>
        </p:txBody>
      </p:sp>
      <p:sp>
        <p:nvSpPr>
          <p:cNvPr id="19" name="文本框 18"/>
          <p:cNvSpPr txBox="1"/>
          <p:nvPr/>
        </p:nvSpPr>
        <p:spPr>
          <a:xfrm>
            <a:off x="624840" y="5867400"/>
            <a:ext cx="10920918" cy="830997"/>
          </a:xfrm>
          <a:prstGeom prst="rect">
            <a:avLst/>
          </a:prstGeom>
          <a:noFill/>
        </p:spPr>
        <p:txBody>
          <a:bodyPr wrap="square" rtlCol="0">
            <a:spAutoFit/>
          </a:bodyPr>
          <a:lstStyle/>
          <a:p>
            <a:pPr algn="just"/>
            <a:r>
              <a:rPr lang="en-US" altLang="zh-CN" sz="1200" dirty="0">
                <a:solidFill>
                  <a:srgbClr val="A426EA"/>
                </a:solidFill>
                <a:latin typeface="Arial" panose="020B0604020202020204" pitchFamily="34" charset="0"/>
                <a:cs typeface="Arial" panose="020B0604020202020204" pitchFamily="34" charset="0"/>
              </a:rPr>
              <a:t>Because magnetic moment is a vector, an ordered moment contributes to each </a:t>
            </a:r>
            <a:r>
              <a:rPr lang="en-US" altLang="zh-CN" sz="1200" i="1" dirty="0" err="1">
                <a:solidFill>
                  <a:srgbClr val="A426EA"/>
                </a:solidFill>
                <a:latin typeface="Times New Roman" panose="02020603050405020304" pitchFamily="18" charset="0"/>
                <a:cs typeface="Times New Roman" panose="02020603050405020304" pitchFamily="18" charset="0"/>
              </a:rPr>
              <a:t>hkl</a:t>
            </a:r>
            <a:r>
              <a:rPr lang="en-US" altLang="zh-CN" sz="1200" i="1"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Arial" panose="020B0604020202020204" pitchFamily="34" charset="0"/>
                <a:cs typeface="Arial" panose="020B0604020202020204" pitchFamily="34" charset="0"/>
              </a:rPr>
              <a:t>is different. In equation of magnetic diffraction intensity </a:t>
            </a:r>
            <a:r>
              <a:rPr lang="en-US" altLang="en-US" sz="1200" b="1" i="1" dirty="0" err="1"/>
              <a:t>I</a:t>
            </a:r>
            <a:r>
              <a:rPr lang="en-US" altLang="en-US" sz="1200" b="1" i="1" baseline="-25000" dirty="0" err="1"/>
              <a:t>hkl</a:t>
            </a:r>
            <a:r>
              <a:rPr lang="en-US" altLang="zh-CN" sz="1200" dirty="0">
                <a:solidFill>
                  <a:srgbClr val="A426EA"/>
                </a:solidFill>
                <a:latin typeface="Arial" panose="020B0604020202020204" pitchFamily="34" charset="0"/>
                <a:cs typeface="Arial" panose="020B0604020202020204" pitchFamily="34" charset="0"/>
              </a:rPr>
              <a:t>, the magnetic moment orientation factor defined </a:t>
            </a:r>
            <a:r>
              <a:rPr lang="en-US" altLang="zh-CN" sz="1200" dirty="0">
                <a:solidFill>
                  <a:srgbClr val="0070C0"/>
                </a:solidFill>
                <a:latin typeface="Arial" panose="020B0604020202020204" pitchFamily="34" charset="0"/>
                <a:cs typeface="Arial" panose="020B0604020202020204" pitchFamily="34" charset="0"/>
              </a:rPr>
              <a:t>q=</a:t>
            </a:r>
            <a:r>
              <a:rPr lang="en-US" altLang="en-US" sz="1200" b="1" dirty="0">
                <a:solidFill>
                  <a:srgbClr val="0070C0"/>
                </a:solidFill>
                <a:latin typeface="Symbol" panose="05050102010706020507" pitchFamily="18" charset="2"/>
                <a:sym typeface="+mn-ea"/>
              </a:rPr>
              <a:t> e</a:t>
            </a:r>
            <a:r>
              <a:rPr lang="en-US" altLang="zh-CN" sz="1200" b="1" dirty="0">
                <a:solidFill>
                  <a:srgbClr val="0070C0"/>
                </a:solidFill>
                <a:latin typeface="Times New Roman" panose="02020603050405020304" pitchFamily="18" charset="0"/>
                <a:cs typeface="Times New Roman" panose="02020603050405020304" pitchFamily="18" charset="0"/>
              </a:rPr>
              <a:t> (</a:t>
            </a:r>
            <a:r>
              <a:rPr lang="en-US" altLang="en-US" sz="1200" b="1" dirty="0">
                <a:solidFill>
                  <a:srgbClr val="0070C0"/>
                </a:solidFill>
                <a:latin typeface="Symbol" panose="05050102010706020507" pitchFamily="18" charset="2"/>
                <a:sym typeface="+mn-ea"/>
              </a:rPr>
              <a:t>e</a:t>
            </a:r>
            <a:r>
              <a:rPr lang="en-US" altLang="en-US" sz="1200" b="1" dirty="0">
                <a:solidFill>
                  <a:srgbClr val="0070C0"/>
                </a:solidFill>
                <a:sym typeface="+mn-ea"/>
              </a:rPr>
              <a:t> · </a:t>
            </a:r>
            <a:r>
              <a:rPr lang="en-US" altLang="en-US" sz="1200" b="1" dirty="0">
                <a:solidFill>
                  <a:srgbClr val="0070C0"/>
                </a:solidFill>
                <a:latin typeface="Times New Roman" panose="02020603050405020304" pitchFamily="18" charset="0"/>
                <a:cs typeface="Times New Roman" panose="02020603050405020304" pitchFamily="18" charset="0"/>
                <a:sym typeface="+mn-ea"/>
              </a:rPr>
              <a:t>K</a:t>
            </a:r>
            <a:r>
              <a:rPr lang="en-US" altLang="zh-CN" sz="1200" b="1" dirty="0">
                <a:solidFill>
                  <a:srgbClr val="0070C0"/>
                </a:solidFill>
                <a:latin typeface="Times New Roman" panose="02020603050405020304" pitchFamily="18" charset="0"/>
                <a:cs typeface="Times New Roman" panose="02020603050405020304" pitchFamily="18" charset="0"/>
              </a:rPr>
              <a:t>)-K</a:t>
            </a:r>
            <a:r>
              <a:rPr lang="en-US" altLang="zh-CN" sz="1200" dirty="0">
                <a:solidFill>
                  <a:srgbClr val="A426EA"/>
                </a:solidFill>
                <a:latin typeface="Arial" panose="020B0604020202020204" pitchFamily="34" charset="0"/>
                <a:cs typeface="Arial" panose="020B0604020202020204" pitchFamily="34" charset="0"/>
              </a:rPr>
              <a:t> is introduced, where </a:t>
            </a:r>
            <a:r>
              <a:rPr lang="en-US" altLang="en-US" sz="1200" b="1" dirty="0">
                <a:solidFill>
                  <a:srgbClr val="0070C0"/>
                </a:solidFill>
                <a:latin typeface="Symbol" panose="05050102010706020507" pitchFamily="18" charset="2"/>
                <a:sym typeface="+mn-ea"/>
              </a:rPr>
              <a:t>e</a:t>
            </a:r>
            <a:r>
              <a:rPr lang="en-US" altLang="zh-CN" sz="1200" dirty="0">
                <a:solidFill>
                  <a:srgbClr val="A426EA"/>
                </a:solidFill>
                <a:latin typeface="Arial" panose="020B0604020202020204" pitchFamily="34" charset="0"/>
                <a:cs typeface="Arial" panose="020B0604020202020204" pitchFamily="34" charset="0"/>
              </a:rPr>
              <a:t> is scattering vector which is perpendicular to scattering plane </a:t>
            </a:r>
            <a:r>
              <a:rPr lang="en-US" altLang="zh-CN" sz="1200" i="1" dirty="0" err="1">
                <a:solidFill>
                  <a:srgbClr val="A426EA"/>
                </a:solidFill>
                <a:latin typeface="Times New Roman" panose="02020603050405020304" pitchFamily="18" charset="0"/>
                <a:cs typeface="Times New Roman" panose="02020603050405020304" pitchFamily="18" charset="0"/>
              </a:rPr>
              <a:t>hkl</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dirty="0">
                <a:solidFill>
                  <a:srgbClr val="A426EA"/>
                </a:solidFill>
                <a:latin typeface="Arial" panose="020B0604020202020204" pitchFamily="34" charset="0"/>
                <a:cs typeface="Arial" panose="020B0604020202020204" pitchFamily="34" charset="0"/>
              </a:rPr>
              <a:t> and </a:t>
            </a:r>
            <a:r>
              <a:rPr lang="en-US" altLang="zh-CN" sz="1200" i="1" dirty="0">
                <a:solidFill>
                  <a:srgbClr val="A426EA"/>
                </a:solidFill>
                <a:latin typeface="Times New Roman" panose="02020603050405020304" pitchFamily="18" charset="0"/>
                <a:cs typeface="Times New Roman" panose="02020603050405020304" pitchFamily="18" charset="0"/>
              </a:rPr>
              <a:t>K</a:t>
            </a:r>
            <a:r>
              <a:rPr lang="en-US" altLang="zh-CN" sz="1200" dirty="0">
                <a:solidFill>
                  <a:srgbClr val="A426EA"/>
                </a:solidFill>
                <a:latin typeface="Arial" panose="020B0604020202020204" pitchFamily="34" charset="0"/>
                <a:cs typeface="Arial" panose="020B0604020202020204" pitchFamily="34" charset="0"/>
              </a:rPr>
              <a:t> is magnetization vector. </a:t>
            </a:r>
            <a:r>
              <a:rPr lang="en-US" altLang="zh-CN" sz="1200" b="1" dirty="0">
                <a:solidFill>
                  <a:srgbClr val="FF0000"/>
                </a:solidFill>
                <a:latin typeface="Times New Roman" panose="02020603050405020304" pitchFamily="18" charset="0"/>
                <a:cs typeface="Times New Roman" panose="02020603050405020304" pitchFamily="18" charset="0"/>
              </a:rPr>
              <a:t>q</a:t>
            </a:r>
            <a:r>
              <a:rPr lang="en-US" altLang="zh-CN" sz="1200" b="1" baseline="30000" dirty="0">
                <a:solidFill>
                  <a:srgbClr val="FF0000"/>
                </a:solidFill>
                <a:latin typeface="Times New Roman" panose="02020603050405020304" pitchFamily="18" charset="0"/>
                <a:cs typeface="Times New Roman" panose="02020603050405020304" pitchFamily="18" charset="0"/>
              </a:rPr>
              <a:t>2</a:t>
            </a:r>
            <a:r>
              <a:rPr lang="en-US" altLang="zh-CN" sz="1200" b="1" dirty="0">
                <a:latin typeface="Times New Roman" panose="02020603050405020304" pitchFamily="18" charset="0"/>
                <a:cs typeface="Times New Roman" panose="02020603050405020304" pitchFamily="18" charset="0"/>
              </a:rPr>
              <a:t>=</a:t>
            </a:r>
            <a:r>
              <a:rPr lang="en-US" altLang="zh-CN" sz="1200" b="1" dirty="0">
                <a:solidFill>
                  <a:srgbClr val="0070C0"/>
                </a:solidFill>
                <a:latin typeface="Times New Roman" panose="02020603050405020304" pitchFamily="18" charset="0"/>
                <a:cs typeface="Times New Roman" panose="02020603050405020304" pitchFamily="18" charset="0"/>
              </a:rPr>
              <a:t>1-(</a:t>
            </a:r>
            <a:r>
              <a:rPr lang="en-US" altLang="en-US" sz="1200" b="1" dirty="0">
                <a:solidFill>
                  <a:srgbClr val="0070C0"/>
                </a:solidFill>
                <a:latin typeface="Symbol" panose="05050102010706020507" pitchFamily="18" charset="2"/>
                <a:sym typeface="+mn-ea"/>
              </a:rPr>
              <a:t>e</a:t>
            </a:r>
            <a:r>
              <a:rPr lang="en-US" altLang="en-US" sz="1200" b="1" dirty="0">
                <a:solidFill>
                  <a:srgbClr val="0070C0"/>
                </a:solidFill>
                <a:sym typeface="+mn-ea"/>
              </a:rPr>
              <a:t> · </a:t>
            </a:r>
            <a:r>
              <a:rPr lang="en-US" altLang="en-US" sz="1200" b="1" dirty="0">
                <a:solidFill>
                  <a:srgbClr val="0070C0"/>
                </a:solidFill>
                <a:latin typeface="Times New Roman" panose="02020603050405020304" pitchFamily="18" charset="0"/>
                <a:cs typeface="Times New Roman" panose="02020603050405020304" pitchFamily="18" charset="0"/>
                <a:sym typeface="+mn-ea"/>
              </a:rPr>
              <a:t>K</a:t>
            </a:r>
            <a:r>
              <a:rPr lang="en-US" altLang="zh-CN" sz="1200" b="1" dirty="0">
                <a:solidFill>
                  <a:srgbClr val="0070C0"/>
                </a:solidFill>
                <a:latin typeface="Times New Roman" panose="02020603050405020304" pitchFamily="18" charset="0"/>
                <a:cs typeface="Times New Roman" panose="02020603050405020304" pitchFamily="18" charset="0"/>
              </a:rPr>
              <a:t>)</a:t>
            </a:r>
            <a:r>
              <a:rPr lang="en-US" altLang="zh-CN" sz="1200" b="1" baseline="30000" dirty="0">
                <a:solidFill>
                  <a:srgbClr val="0070C0"/>
                </a:solidFill>
                <a:latin typeface="Times New Roman" panose="02020603050405020304" pitchFamily="18" charset="0"/>
                <a:cs typeface="Times New Roman" panose="02020603050405020304" pitchFamily="18" charset="0"/>
              </a:rPr>
              <a:t>2</a:t>
            </a:r>
            <a:r>
              <a:rPr lang="en-US" altLang="zh-CN" sz="1200" b="1" dirty="0">
                <a:solidFill>
                  <a:srgbClr val="0070C0"/>
                </a:solidFill>
                <a:latin typeface="Times New Roman" panose="02020603050405020304" pitchFamily="18" charset="0"/>
                <a:cs typeface="Times New Roman" panose="02020603050405020304" pitchFamily="18" charset="0"/>
              </a:rPr>
              <a:t>=1-cos</a:t>
            </a:r>
            <a:r>
              <a:rPr lang="en-US" altLang="zh-CN" sz="1200" b="1" baseline="30000" dirty="0">
                <a:solidFill>
                  <a:srgbClr val="0070C0"/>
                </a:solidFill>
                <a:latin typeface="Times New Roman" panose="02020603050405020304" pitchFamily="18" charset="0"/>
                <a:cs typeface="Times New Roman" panose="02020603050405020304" pitchFamily="18" charset="0"/>
              </a:rPr>
              <a:t>2</a:t>
            </a:r>
            <a:r>
              <a:rPr lang="en-US" altLang="zh-CN" sz="1200" b="1" dirty="0">
                <a:solidFill>
                  <a:srgbClr val="0070C0"/>
                </a:solidFill>
                <a:latin typeface="Symbol" panose="05050102010706020507" charset="0"/>
                <a:cs typeface="Symbol" panose="05050102010706020507" charset="0"/>
              </a:rPr>
              <a:t>a</a:t>
            </a:r>
            <a:r>
              <a:rPr lang="en-US" altLang="zh-CN" sz="1200" b="1" dirty="0">
                <a:solidFill>
                  <a:srgbClr val="0070C0"/>
                </a:solidFill>
                <a:latin typeface="Times New Roman" panose="02020603050405020304" pitchFamily="18" charset="0"/>
                <a:cs typeface="Times New Roman" panose="02020603050405020304" pitchFamily="18" charset="0"/>
              </a:rPr>
              <a:t>=sin</a:t>
            </a:r>
            <a:r>
              <a:rPr lang="en-US" altLang="zh-CN" sz="1200" b="1" baseline="30000" dirty="0">
                <a:solidFill>
                  <a:srgbClr val="0070C0"/>
                </a:solidFill>
                <a:latin typeface="Times New Roman" panose="02020603050405020304" pitchFamily="18" charset="0"/>
                <a:cs typeface="Times New Roman" panose="02020603050405020304" pitchFamily="18" charset="0"/>
              </a:rPr>
              <a:t>2</a:t>
            </a:r>
            <a:r>
              <a:rPr lang="en-US" altLang="zh-CN" sz="1200" b="1" dirty="0">
                <a:solidFill>
                  <a:srgbClr val="0070C0"/>
                </a:solidFill>
                <a:latin typeface="Symbol" panose="05050102010706020507" charset="0"/>
                <a:cs typeface="Symbol" panose="05050102010706020507" charset="0"/>
              </a:rPr>
              <a:t>a</a:t>
            </a:r>
            <a:r>
              <a:rPr lang="en-US" altLang="zh-CN" sz="1200" b="1" dirty="0">
                <a:latin typeface="Symbol" panose="05050102010706020507" charset="0"/>
                <a:cs typeface="Symbol" panose="05050102010706020507" charset="0"/>
              </a:rPr>
              <a:t>, </a:t>
            </a:r>
            <a:r>
              <a:rPr lang="en-US" altLang="zh-CN" sz="1200" dirty="0">
                <a:solidFill>
                  <a:srgbClr val="A426EA"/>
                </a:solidFill>
                <a:latin typeface="Times New Roman" panose="02020603050405020304" pitchFamily="18" charset="0"/>
                <a:cs typeface="Times New Roman" panose="02020603050405020304" pitchFamily="18" charset="0"/>
              </a:rPr>
              <a:t>if the moment parallel the scattering vector, </a:t>
            </a:r>
            <a:r>
              <a:rPr lang="en-US" altLang="zh-CN" sz="1200" i="1" dirty="0">
                <a:solidFill>
                  <a:srgbClr val="A426EA"/>
                </a:solidFill>
                <a:latin typeface="Times New Roman" panose="02020603050405020304" pitchFamily="18" charset="0"/>
                <a:cs typeface="Times New Roman" panose="02020603050405020304" pitchFamily="18" charset="0"/>
              </a:rPr>
              <a:t>i.e.</a:t>
            </a:r>
            <a:r>
              <a:rPr lang="en-US" altLang="zh-CN" sz="1200" b="1" dirty="0">
                <a:solidFill>
                  <a:srgbClr val="0070C0"/>
                </a:solidFill>
                <a:latin typeface="Symbol" panose="05050102010706020507" charset="0"/>
                <a:cs typeface="Symbol" panose="05050102010706020507" charset="0"/>
              </a:rPr>
              <a:t> </a:t>
            </a:r>
            <a:r>
              <a:rPr lang="en-US" altLang="zh-CN" sz="1200" b="1" dirty="0">
                <a:solidFill>
                  <a:srgbClr val="A426EA"/>
                </a:solidFill>
                <a:latin typeface="Symbol" panose="05050102010706020507" charset="0"/>
                <a:cs typeface="Symbol" panose="05050102010706020507" charset="0"/>
              </a:rPr>
              <a:t>a</a:t>
            </a:r>
            <a:r>
              <a:rPr lang="en-US" altLang="zh-CN" sz="1200" dirty="0">
                <a:solidFill>
                  <a:srgbClr val="A426EA"/>
                </a:solidFill>
                <a:latin typeface="Times New Roman" panose="02020603050405020304" pitchFamily="18" charset="0"/>
                <a:cs typeface="Times New Roman" panose="02020603050405020304" pitchFamily="18" charset="0"/>
              </a:rPr>
              <a:t>=0, then </a:t>
            </a:r>
            <a:r>
              <a:rPr lang="en-US" altLang="zh-CN" sz="1200" b="1" dirty="0">
                <a:solidFill>
                  <a:srgbClr val="A426EA"/>
                </a:solidFill>
                <a:latin typeface="Times New Roman" panose="02020603050405020304" pitchFamily="18" charset="0"/>
                <a:cs typeface="Times New Roman" panose="02020603050405020304" pitchFamily="18" charset="0"/>
              </a:rPr>
              <a:t>q=0 </a:t>
            </a:r>
            <a:r>
              <a:rPr lang="en-US" altLang="zh-CN" sz="1200" dirty="0">
                <a:solidFill>
                  <a:srgbClr val="A426EA"/>
                </a:solidFill>
                <a:latin typeface="Times New Roman" panose="02020603050405020304" pitchFamily="18" charset="0"/>
                <a:cs typeface="Times New Roman" panose="02020603050405020304" pitchFamily="18" charset="0"/>
              </a:rPr>
              <a:t>and </a:t>
            </a:r>
            <a:r>
              <a:rPr lang="en-US" altLang="en-US" sz="1200" b="1" i="1" dirty="0" err="1">
                <a:solidFill>
                  <a:srgbClr val="A426EA"/>
                </a:solidFill>
              </a:rPr>
              <a:t>I</a:t>
            </a:r>
            <a:r>
              <a:rPr lang="en-US" altLang="en-US" sz="1200" b="1" i="1" baseline="-25000" dirty="0" err="1">
                <a:solidFill>
                  <a:srgbClr val="A426EA"/>
                </a:solidFill>
              </a:rPr>
              <a:t>hkl</a:t>
            </a:r>
            <a:r>
              <a:rPr lang="en-US" altLang="en-US" sz="1200" b="1" i="1" baseline="-25000" dirty="0">
                <a:solidFill>
                  <a:srgbClr val="A426EA"/>
                </a:solidFill>
              </a:rPr>
              <a:t> </a:t>
            </a:r>
            <a:r>
              <a:rPr lang="en-US" altLang="en-US" sz="1200" b="1" i="1" dirty="0">
                <a:solidFill>
                  <a:srgbClr val="A426EA"/>
                </a:solidFill>
              </a:rPr>
              <a:t>=</a:t>
            </a:r>
            <a:r>
              <a:rPr lang="en-US" altLang="en-US" sz="1200" b="1" dirty="0">
                <a:solidFill>
                  <a:srgbClr val="A426EA"/>
                </a:solidFill>
              </a:rPr>
              <a:t>0</a:t>
            </a:r>
            <a:r>
              <a:rPr lang="en-US" altLang="zh-CN" sz="1200" dirty="0">
                <a:solidFill>
                  <a:srgbClr val="A426EA"/>
                </a:solidFill>
                <a:latin typeface="Times New Roman" panose="02020603050405020304" pitchFamily="18" charset="0"/>
                <a:cs typeface="Times New Roman" panose="02020603050405020304" pitchFamily="18" charset="0"/>
              </a:rPr>
              <a:t> .</a:t>
            </a:r>
            <a:endParaRPr lang="en-US" altLang="zh-CN" sz="1200" b="1" dirty="0">
              <a:latin typeface="Symbol" panose="05050102010706020507" charset="0"/>
              <a:cs typeface="Symbol" panose="05050102010706020507" charset="0"/>
            </a:endParaRPr>
          </a:p>
          <a:p>
            <a:pPr algn="just"/>
            <a:endParaRPr lang="zh-CN" altLang="en-US" sz="1200" dirty="0">
              <a:solidFill>
                <a:srgbClr val="A426EA"/>
              </a:solidFill>
              <a:latin typeface="Arial" panose="020B0604020202020204" pitchFamily="34" charset="0"/>
              <a:cs typeface="Arial" panose="020B0604020202020204" pitchFamily="34" charset="0"/>
            </a:endParaRPr>
          </a:p>
        </p:txBody>
      </p:sp>
      <p:sp>
        <p:nvSpPr>
          <p:cNvPr id="11" name="文本框 10"/>
          <p:cNvSpPr txBox="1"/>
          <p:nvPr/>
        </p:nvSpPr>
        <p:spPr>
          <a:xfrm>
            <a:off x="8305800" y="4414540"/>
            <a:ext cx="622286" cy="523220"/>
          </a:xfrm>
          <a:prstGeom prst="rect">
            <a:avLst/>
          </a:prstGeom>
          <a:noFill/>
        </p:spPr>
        <p:txBody>
          <a:bodyPr wrap="none" rtlCol="0">
            <a:spAutoFit/>
          </a:bodyPr>
          <a:lstStyle/>
          <a:p>
            <a:r>
              <a:rPr lang="en-US" altLang="zh-CN" sz="2800" i="1" dirty="0" err="1">
                <a:latin typeface="Times New Roman" panose="02020603050405020304" pitchFamily="18" charset="0"/>
                <a:cs typeface="Times New Roman" panose="02020603050405020304" pitchFamily="18" charset="0"/>
              </a:rPr>
              <a:t>hkl</a:t>
            </a:r>
            <a:endParaRPr lang="zh-CN" altLang="en-US" sz="2800" i="1" dirty="0">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9683" y="1943100"/>
            <a:ext cx="4220071" cy="4399915"/>
          </a:xfrm>
          <a:prstGeom prst="rect">
            <a:avLst/>
          </a:prstGeom>
          <a:noFill/>
        </p:spPr>
        <p:txBody>
          <a:bodyPr wrap="square" rtlCol="0">
            <a:spAutoFit/>
          </a:bodyPr>
          <a:lstStyle/>
          <a:p>
            <a:r>
              <a:rPr lang="en-US" sz="2400" b="1" dirty="0">
                <a:solidFill>
                  <a:srgbClr val="FF00FF"/>
                </a:solidFill>
                <a:latin typeface="Arial" panose="020B0604020202020204" pitchFamily="34" charset="0"/>
                <a:cs typeface="Arial" panose="020B0604020202020204" pitchFamily="34" charset="0"/>
              </a:rPr>
              <a:t>Antiferromagnetic</a:t>
            </a:r>
            <a:endParaRPr lang="en-US" sz="2400" b="1" dirty="0">
              <a:solidFill>
                <a:srgbClr val="FF00FF"/>
              </a:solidFill>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Adjacent </a:t>
            </a:r>
            <a:r>
              <a:rPr lang="en-US" altLang="zh-CN" sz="2400" dirty="0">
                <a:latin typeface="Arial" panose="020B0604020202020204" pitchFamily="34" charset="0"/>
                <a:cs typeface="Arial" panose="020B0604020202020204" pitchFamily="34" charset="0"/>
                <a:sym typeface="+mn-ea"/>
              </a:rPr>
              <a:t>moment</a:t>
            </a:r>
            <a:r>
              <a:rPr lang="en-US" altLang="zh-CN" sz="2400" dirty="0">
                <a:latin typeface="Arial" panose="020B0604020202020204" pitchFamily="34" charset="0"/>
                <a:cs typeface="Arial" panose="020B0604020202020204" pitchFamily="34" charset="0"/>
              </a:rPr>
              <a:t> are antiparallel</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相邻自旋反平行</a:t>
            </a:r>
            <a:endParaRPr lang="en-US" altLang="zh-CN" sz="1600" dirty="0">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The net magnetic moment under a zero field is zero </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零场下净磁矩为零</a:t>
            </a:r>
            <a:endParaRPr lang="en-US" altLang="zh-CN" sz="1600" dirty="0">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A </a:t>
            </a:r>
            <a:r>
              <a:rPr lang="en-US" altLang="zh-CN" sz="2400" dirty="0">
                <a:latin typeface="Arial" panose="020B0604020202020204" pitchFamily="34" charset="0"/>
                <a:cs typeface="Arial" panose="020B0604020202020204" pitchFamily="34" charset="0"/>
                <a:sym typeface="+mn-ea"/>
              </a:rPr>
              <a:t>small </a:t>
            </a:r>
            <a:r>
              <a:rPr lang="en-US" altLang="zh-CN" sz="2400" dirty="0">
                <a:latin typeface="Arial" panose="020B0604020202020204" pitchFamily="34" charset="0"/>
                <a:cs typeface="Arial" panose="020B0604020202020204" pitchFamily="34" charset="0"/>
              </a:rPr>
              <a:t>influence by an external magnetic field applyed </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外加磁场影响小</a:t>
            </a:r>
            <a:endParaRPr lang="en-US" altLang="zh-CN" sz="1600" dirty="0">
              <a:latin typeface="Arial" panose="020B0604020202020204" pitchFamily="34" charset="0"/>
              <a:cs typeface="Arial" panose="020B0604020202020204" pitchFamily="34" charset="0"/>
            </a:endParaRPr>
          </a:p>
          <a:p>
            <a:r>
              <a:rPr lang="en-US" altLang="zh-CN" sz="2400" dirty="0" err="1">
                <a:latin typeface="Arial" panose="020B0604020202020204" pitchFamily="34" charset="0"/>
                <a:cs typeface="Arial" panose="020B0604020202020204" pitchFamily="34" charset="0"/>
              </a:rPr>
              <a:t>Néel</a:t>
            </a:r>
            <a:r>
              <a:rPr lang="en-US" altLang="zh-CN" sz="2400" dirty="0">
                <a:latin typeface="Arial" panose="020B0604020202020204" pitchFamily="34" charset="0"/>
                <a:cs typeface="Arial" panose="020B0604020202020204" pitchFamily="34" charset="0"/>
              </a:rPr>
              <a:t> (order) temperature </a:t>
            </a:r>
            <a:r>
              <a:rPr lang="en-US" altLang="zh-CN" sz="2400" i="1" dirty="0">
                <a:latin typeface="Arial" panose="020B0604020202020204" pitchFamily="34" charset="0"/>
                <a:cs typeface="Arial" panose="020B0604020202020204" pitchFamily="34" charset="0"/>
              </a:rPr>
              <a:t>T</a:t>
            </a:r>
            <a:r>
              <a:rPr lang="en-US" altLang="zh-CN" sz="2400" i="1" baseline="-25000" dirty="0">
                <a:latin typeface="Arial" panose="020B0604020202020204" pitchFamily="34" charset="0"/>
                <a:cs typeface="Arial" panose="020B0604020202020204" pitchFamily="34" charset="0"/>
              </a:rPr>
              <a:t>N</a:t>
            </a:r>
            <a:r>
              <a:rPr lang="en-US" altLang="zh-CN" sz="2400" dirty="0">
                <a:latin typeface="Arial" panose="020B0604020202020204" pitchFamily="34" charset="0"/>
                <a:cs typeface="Arial" panose="020B0604020202020204" pitchFamily="34" charset="0"/>
              </a:rPr>
              <a:t> </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相变温度</a:t>
            </a:r>
            <a:r>
              <a:rPr lang="en-US" altLang="zh-CN" sz="1600" i="1" dirty="0">
                <a:latin typeface="Arial" panose="020B0604020202020204" pitchFamily="34" charset="0"/>
                <a:cs typeface="Arial" panose="020B0604020202020204" pitchFamily="34" charset="0"/>
              </a:rPr>
              <a:t>T</a:t>
            </a:r>
            <a:r>
              <a:rPr lang="en-US" altLang="zh-CN" sz="1600" i="1" baseline="-25000" dirty="0">
                <a:latin typeface="Arial" panose="020B0604020202020204" pitchFamily="34" charset="0"/>
                <a:cs typeface="Arial" panose="020B0604020202020204" pitchFamily="34" charset="0"/>
              </a:rPr>
              <a:t>N</a:t>
            </a:r>
            <a:r>
              <a:rPr lang="zh-CN" altLang="en-US" sz="1600" dirty="0">
                <a:latin typeface="Arial" panose="020B0604020202020204" pitchFamily="34" charset="0"/>
                <a:cs typeface="Arial" panose="020B0604020202020204" pitchFamily="34" charset="0"/>
              </a:rPr>
              <a:t>， </a:t>
            </a:r>
            <a:r>
              <a:rPr lang="en-US" altLang="zh-CN" sz="1600" dirty="0" err="1">
                <a:latin typeface="Arial" panose="020B0604020202020204" pitchFamily="34" charset="0"/>
                <a:cs typeface="Arial" panose="020B0604020202020204" pitchFamily="34" charset="0"/>
              </a:rPr>
              <a:t>Néel</a:t>
            </a:r>
            <a:r>
              <a:rPr lang="zh-CN" altLang="en-US" sz="1600" dirty="0">
                <a:latin typeface="Arial" panose="020B0604020202020204" pitchFamily="34" charset="0"/>
                <a:cs typeface="Arial" panose="020B0604020202020204" pitchFamily="34" charset="0"/>
              </a:rPr>
              <a:t>温度</a:t>
            </a:r>
            <a:endParaRPr lang="en-US" sz="1600" dirty="0">
              <a:latin typeface="Arial" panose="020B0604020202020204" pitchFamily="34" charset="0"/>
              <a:cs typeface="Arial" panose="020B0604020202020204" pitchFamily="34" charset="0"/>
            </a:endParaRPr>
          </a:p>
        </p:txBody>
      </p:sp>
      <p:pic>
        <p:nvPicPr>
          <p:cNvPr id="3" name="Picture 2" descr="A diagram of a square with arrows and points&#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19600" y="2895600"/>
            <a:ext cx="2271531" cy="2445213"/>
          </a:xfrm>
          <a:prstGeom prst="rect">
            <a:avLst/>
          </a:prstGeom>
        </p:spPr>
      </p:pic>
      <p:sp>
        <p:nvSpPr>
          <p:cNvPr id="7" name="文本框 6"/>
          <p:cNvSpPr txBox="1"/>
          <p:nvPr/>
        </p:nvSpPr>
        <p:spPr>
          <a:xfrm>
            <a:off x="10641965" y="3175"/>
            <a:ext cx="1550035" cy="306705"/>
          </a:xfrm>
          <a:prstGeom prst="rect">
            <a:avLst/>
          </a:prstGeom>
          <a:noFill/>
        </p:spPr>
        <p:txBody>
          <a:bodyPr wrap="none" rtlCol="0">
            <a:spAutoFit/>
          </a:bodyPr>
          <a:lstStyle/>
          <a:p>
            <a:r>
              <a:rPr lang="en-US" altLang="zh-CN" sz="1400">
                <a:solidFill>
                  <a:schemeClr val="bg2">
                    <a:lumMod val="75000"/>
                  </a:schemeClr>
                </a:solidFill>
                <a:latin typeface="Times New Roman" panose="02020603050405020304" pitchFamily="18" charset="0"/>
                <a:cs typeface="Times New Roman" panose="02020603050405020304" pitchFamily="18" charset="0"/>
              </a:rPr>
              <a:t>Schematic diagram</a:t>
            </a:r>
            <a:endParaRPr lang="en-US" altLang="zh-CN" sz="1400">
              <a:solidFill>
                <a:schemeClr val="bg2">
                  <a:lumMod val="75000"/>
                </a:schemeClr>
              </a:solidFill>
              <a:latin typeface="Times New Roman" panose="02020603050405020304" pitchFamily="18" charset="0"/>
              <a:cs typeface="Times New Roman" panose="02020603050405020304" pitchFamily="18" charset="0"/>
            </a:endParaRPr>
          </a:p>
        </p:txBody>
      </p:sp>
      <p:sp>
        <p:nvSpPr>
          <p:cNvPr id="2" name="Rectangle 1"/>
          <p:cNvSpPr/>
          <p:nvPr/>
        </p:nvSpPr>
        <p:spPr>
          <a:xfrm>
            <a:off x="0" y="0"/>
            <a:ext cx="12192000" cy="8839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15" name="TextBox 14"/>
          <p:cNvSpPr txBox="1"/>
          <p:nvPr/>
        </p:nvSpPr>
        <p:spPr>
          <a:xfrm>
            <a:off x="3355005" y="158606"/>
            <a:ext cx="5943600" cy="584775"/>
          </a:xfrm>
          <a:prstGeom prst="rect">
            <a:avLst/>
          </a:prstGeom>
          <a:noFill/>
        </p:spPr>
        <p:txBody>
          <a:bodyPr wrap="square">
            <a:spAutoFit/>
          </a:bodyPr>
          <a:lstStyle/>
          <a:p>
            <a:r>
              <a:rPr lang="en-US" sz="3200" b="1" dirty="0">
                <a:solidFill>
                  <a:srgbClr val="00B050"/>
                </a:solidFill>
                <a:latin typeface="Arial" panose="020B0604020202020204" pitchFamily="34" charset="0"/>
                <a:cs typeface="Arial" panose="020B0604020202020204" pitchFamily="34" charset="0"/>
              </a:rPr>
              <a:t>Spin order: Antiferromagnet</a:t>
            </a:r>
            <a:endParaRPr lang="en-US" sz="3200" b="1" dirty="0">
              <a:solidFill>
                <a:srgbClr val="00B050"/>
              </a:solidFill>
              <a:latin typeface="Arial" panose="020B0604020202020204" pitchFamily="34" charset="0"/>
              <a:cs typeface="Arial" panose="020B0604020202020204" pitchFamily="34" charset="0"/>
            </a:endParaRPr>
          </a:p>
        </p:txBody>
      </p:sp>
      <p:pic>
        <p:nvPicPr>
          <p:cNvPr id="6" name="图片 10" descr="屏幕截图 2024-05-24 092715"/>
          <p:cNvPicPr>
            <a:picLocks noChangeAspect="1"/>
          </p:cNvPicPr>
          <p:nvPr/>
        </p:nvPicPr>
        <p:blipFill>
          <a:blip r:embed="rId2"/>
          <a:stretch>
            <a:fillRect/>
          </a:stretch>
        </p:blipFill>
        <p:spPr>
          <a:xfrm>
            <a:off x="7148330" y="1983599"/>
            <a:ext cx="4554627" cy="3128103"/>
          </a:xfrm>
          <a:prstGeom prst="rect">
            <a:avLst/>
          </a:prstGeom>
        </p:spPr>
      </p:pic>
      <p:sp>
        <p:nvSpPr>
          <p:cNvPr id="9" name="文本框 9"/>
          <p:cNvSpPr txBox="1"/>
          <p:nvPr/>
        </p:nvSpPr>
        <p:spPr>
          <a:xfrm>
            <a:off x="7036110" y="5290462"/>
            <a:ext cx="4664219" cy="1015663"/>
          </a:xfrm>
          <a:prstGeom prst="rect">
            <a:avLst/>
          </a:prstGeom>
          <a:noFill/>
        </p:spPr>
        <p:txBody>
          <a:bodyPr wrap="square" rtlCol="0">
            <a:spAutoFit/>
          </a:bodyPr>
          <a:lstStyle/>
          <a:p>
            <a:pPr lvl="1" algn="just"/>
            <a:r>
              <a:rPr lang="en-US" altLang="zh-CN" sz="2000" dirty="0">
                <a:latin typeface="Arial" panose="020B0604020202020204" pitchFamily="34" charset="0"/>
                <a:cs typeface="Arial" panose="020B0604020202020204" pitchFamily="34" charset="0"/>
              </a:rPr>
              <a:t>The magnetization of an </a:t>
            </a:r>
            <a:r>
              <a:rPr lang="en-US" altLang="zh-CN" sz="2000" dirty="0" err="1">
                <a:latin typeface="Arial" panose="020B0604020202020204" pitchFamily="34" charset="0"/>
                <a:cs typeface="Arial" panose="020B0604020202020204" pitchFamily="34" charset="0"/>
              </a:rPr>
              <a:t>antiferro</a:t>
            </a:r>
            <a:r>
              <a:rPr lang="en-US" altLang="zh-CN" sz="2000" dirty="0">
                <a:latin typeface="Arial" panose="020B0604020202020204" pitchFamily="34" charset="0"/>
                <a:cs typeface="Arial" panose="020B0604020202020204" pitchFamily="34" charset="0"/>
              </a:rPr>
              <a:t>-magnetic (AFM) order temperature </a:t>
            </a:r>
            <a:r>
              <a:rPr lang="en-US" altLang="zh-CN" sz="2000" i="1" dirty="0">
                <a:latin typeface="Arial" panose="020B0604020202020204" pitchFamily="34" charset="0"/>
                <a:cs typeface="Arial" panose="020B0604020202020204" pitchFamily="34" charset="0"/>
              </a:rPr>
              <a:t>T</a:t>
            </a:r>
            <a:r>
              <a:rPr lang="en-US" altLang="zh-CN" sz="2000" i="1" baseline="-25000" dirty="0">
                <a:latin typeface="Arial" panose="020B0604020202020204" pitchFamily="34" charset="0"/>
                <a:cs typeface="Arial" panose="020B0604020202020204" pitchFamily="34" charset="0"/>
              </a:rPr>
              <a:t>N</a:t>
            </a:r>
            <a:r>
              <a:rPr lang="en-US" altLang="zh-CN" sz="2000" dirty="0">
                <a:latin typeface="Arial" panose="020B0604020202020204" pitchFamily="34" charset="0"/>
                <a:cs typeface="Arial" panose="020B0604020202020204" pitchFamily="34" charset="0"/>
              </a:rPr>
              <a:t> drops down.</a:t>
            </a:r>
            <a:endParaRPr lang="en-US" altLang="zh-CN" sz="2000" dirty="0">
              <a:latin typeface="Arial" panose="020B0604020202020204" pitchFamily="34" charset="0"/>
              <a:cs typeface="Arial" panose="020B0604020202020204" pitchFamily="34" charset="0"/>
            </a:endParaRPr>
          </a:p>
        </p:txBody>
      </p:sp>
      <p:sp>
        <p:nvSpPr>
          <p:cNvPr id="8" name="TextBox 7"/>
          <p:cNvSpPr txBox="1"/>
          <p:nvPr/>
        </p:nvSpPr>
        <p:spPr>
          <a:xfrm>
            <a:off x="573722" y="951845"/>
            <a:ext cx="10744200" cy="923330"/>
          </a:xfrm>
          <a:prstGeom prst="rect">
            <a:avLst/>
          </a:prstGeom>
          <a:noFill/>
        </p:spPr>
        <p:txBody>
          <a:bodyPr wrap="square">
            <a:spAutoFit/>
          </a:bodyPr>
          <a:lstStyle/>
          <a:p>
            <a:pPr algn="ctr"/>
            <a:r>
              <a:rPr lang="en-US" sz="1800" b="0" i="0" u="none" strike="noStrike" baseline="0" dirty="0">
                <a:solidFill>
                  <a:srgbClr val="0070C0"/>
                </a:solidFill>
                <a:latin typeface="Arial" panose="020B0604020202020204" pitchFamily="34" charset="0"/>
                <a:cs typeface="Arial" panose="020B0604020202020204" pitchFamily="34" charset="0"/>
              </a:rPr>
              <a:t>When integral magnetic moment is equal to zero at every point, such a substance is called </a:t>
            </a:r>
            <a:r>
              <a:rPr lang="en-US" sz="1800" b="0" i="0" u="none" strike="noStrike" baseline="0" dirty="0">
                <a:solidFill>
                  <a:srgbClr val="FF00FF"/>
                </a:solidFill>
                <a:latin typeface="Arial" panose="020B0604020202020204" pitchFamily="34" charset="0"/>
                <a:cs typeface="Arial" panose="020B0604020202020204" pitchFamily="34" charset="0"/>
              </a:rPr>
              <a:t>antiferromagnetic</a:t>
            </a:r>
            <a:r>
              <a:rPr lang="en-US" sz="1800" b="0" i="0" u="none" strike="noStrike" baseline="0" dirty="0">
                <a:solidFill>
                  <a:srgbClr val="0070C0"/>
                </a:solidFill>
                <a:latin typeface="Arial" panose="020B0604020202020204" pitchFamily="34" charset="0"/>
                <a:cs typeface="Arial" panose="020B0604020202020204" pitchFamily="34" charset="0"/>
              </a:rPr>
              <a:t>. The integration is performed over the magnetic elementary cell, which may differ from the crystallographic one.</a:t>
            </a:r>
            <a:endParaRPr lang="en-US" dirty="0">
              <a:solidFill>
                <a:srgbClr val="0070C0"/>
              </a:solidFill>
              <a:latin typeface="Arial" panose="020B0604020202020204" pitchFamily="34" charset="0"/>
              <a:cs typeface="Arial" panose="020B0604020202020204" pitchFamily="34" charset="0"/>
            </a:endParaRPr>
          </a:p>
        </p:txBody>
      </p:sp>
      <p:sp>
        <p:nvSpPr>
          <p:cNvPr id="4"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82057" y="2199222"/>
            <a:ext cx="3882022" cy="3276600"/>
          </a:xfrm>
          <a:prstGeom prst="rect">
            <a:avLst/>
          </a:prstGeom>
        </p:spPr>
      </p:pic>
      <p:sp>
        <p:nvSpPr>
          <p:cNvPr id="7" name="TextBox 6"/>
          <p:cNvSpPr txBox="1"/>
          <p:nvPr/>
        </p:nvSpPr>
        <p:spPr>
          <a:xfrm>
            <a:off x="8814246" y="3264364"/>
            <a:ext cx="704039" cy="523220"/>
          </a:xfrm>
          <a:prstGeom prst="rect">
            <a:avLst/>
          </a:prstGeom>
          <a:noFill/>
        </p:spPr>
        <p:txBody>
          <a:bodyPr wrap="none" rtlCol="0">
            <a:spAutoFit/>
          </a:bodyPr>
          <a:lstStyle/>
          <a:p>
            <a:r>
              <a:rPr lang="en-US" sz="2800" dirty="0">
                <a:solidFill>
                  <a:srgbClr val="FF0000"/>
                </a:solidFill>
                <a:latin typeface="Arial" panose="020B0604020202020204" pitchFamily="34" charset="0"/>
                <a:cs typeface="Arial" panose="020B0604020202020204" pitchFamily="34" charset="0"/>
              </a:rPr>
              <a:t>FM</a:t>
            </a:r>
            <a:endParaRPr lang="en-US" sz="2800" dirty="0">
              <a:solidFill>
                <a:srgbClr val="FF0000"/>
              </a:solidFill>
              <a:latin typeface="Arial" panose="020B0604020202020204" pitchFamily="34" charset="0"/>
              <a:cs typeface="Arial" panose="020B0604020202020204" pitchFamily="34" charset="0"/>
            </a:endParaRPr>
          </a:p>
        </p:txBody>
      </p:sp>
      <p:sp>
        <p:nvSpPr>
          <p:cNvPr id="15" name="TextBox 14"/>
          <p:cNvSpPr txBox="1"/>
          <p:nvPr/>
        </p:nvSpPr>
        <p:spPr>
          <a:xfrm>
            <a:off x="9773479" y="5454898"/>
            <a:ext cx="710451"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T (K)</a:t>
            </a:r>
            <a:endParaRPr lang="en-US" b="1" dirty="0">
              <a:latin typeface="Arial" panose="020B0604020202020204" pitchFamily="34" charset="0"/>
              <a:cs typeface="Arial" panose="020B0604020202020204" pitchFamily="34" charset="0"/>
            </a:endParaRPr>
          </a:p>
        </p:txBody>
      </p:sp>
      <p:cxnSp>
        <p:nvCxnSpPr>
          <p:cNvPr id="16" name="Straight Connector 15"/>
          <p:cNvCxnSpPr/>
          <p:nvPr/>
        </p:nvCxnSpPr>
        <p:spPr>
          <a:xfrm flipV="1">
            <a:off x="10941809" y="3423882"/>
            <a:ext cx="4445" cy="1982470"/>
          </a:xfrm>
          <a:prstGeom prst="line">
            <a:avLst/>
          </a:prstGeom>
          <a:ln w="28575">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725612" y="2913454"/>
            <a:ext cx="731355" cy="523220"/>
          </a:xfrm>
          <a:prstGeom prst="rect">
            <a:avLst/>
          </a:prstGeom>
          <a:noFill/>
        </p:spPr>
        <p:txBody>
          <a:bodyPr wrap="square" rtlCol="0">
            <a:spAutoFit/>
          </a:bodyPr>
          <a:lstStyle/>
          <a:p>
            <a:r>
              <a:rPr lang="en-US" sz="2800" i="1" dirty="0">
                <a:solidFill>
                  <a:srgbClr val="FF0000"/>
                </a:solidFill>
                <a:latin typeface="Times New Roman" panose="02020603050405020304" pitchFamily="18" charset="0"/>
                <a:cs typeface="Times New Roman" panose="02020603050405020304" pitchFamily="18" charset="0"/>
              </a:rPr>
              <a:t>T</a:t>
            </a:r>
            <a:r>
              <a:rPr lang="en-US" sz="2800" i="1" baseline="-25000" dirty="0">
                <a:solidFill>
                  <a:srgbClr val="FF0000"/>
                </a:solidFill>
                <a:latin typeface="Times New Roman" panose="02020603050405020304" pitchFamily="18" charset="0"/>
                <a:cs typeface="Times New Roman" panose="02020603050405020304" pitchFamily="18" charset="0"/>
              </a:rPr>
              <a:t>C</a:t>
            </a:r>
            <a:endParaRPr lang="en-US" sz="2800" i="1" baseline="-25000" dirty="0">
              <a:solidFill>
                <a:srgbClr val="FF0000"/>
              </a:solidFill>
              <a:latin typeface="Times New Roman" panose="02020603050405020304" pitchFamily="18" charset="0"/>
              <a:cs typeface="Times New Roman" panose="02020603050405020304" pitchFamily="18" charset="0"/>
            </a:endParaRPr>
          </a:p>
        </p:txBody>
      </p:sp>
      <p:sp>
        <p:nvSpPr>
          <p:cNvPr id="24" name="TextBox 23"/>
          <p:cNvSpPr txBox="1"/>
          <p:nvPr/>
        </p:nvSpPr>
        <p:spPr>
          <a:xfrm>
            <a:off x="10917748" y="4421482"/>
            <a:ext cx="646331" cy="461665"/>
          </a:xfrm>
          <a:prstGeom prst="rect">
            <a:avLst/>
          </a:prstGeom>
          <a:noFill/>
        </p:spPr>
        <p:txBody>
          <a:bodyPr wrap="none" rtlCol="0">
            <a:spAutoFit/>
          </a:bodyPr>
          <a:lstStyle/>
          <a:p>
            <a:r>
              <a:rPr lang="en-US" sz="2400" dirty="0">
                <a:solidFill>
                  <a:srgbClr val="00B050"/>
                </a:solidFill>
                <a:latin typeface="Arial" panose="020B0604020202020204" pitchFamily="34" charset="0"/>
                <a:cs typeface="Arial" panose="020B0604020202020204" pitchFamily="34" charset="0"/>
              </a:rPr>
              <a:t>PM</a:t>
            </a:r>
            <a:endParaRPr lang="en-US" sz="2400" dirty="0">
              <a:solidFill>
                <a:srgbClr val="00B050"/>
              </a:solidFill>
              <a:latin typeface="Arial" panose="020B0604020202020204" pitchFamily="34" charset="0"/>
              <a:cs typeface="Arial" panose="020B0604020202020204" pitchFamily="34" charset="0"/>
            </a:endParaRPr>
          </a:p>
        </p:txBody>
      </p:sp>
      <p:sp>
        <p:nvSpPr>
          <p:cNvPr id="13" name="TextBox 12"/>
          <p:cNvSpPr txBox="1"/>
          <p:nvPr/>
        </p:nvSpPr>
        <p:spPr>
          <a:xfrm>
            <a:off x="7682057" y="5735356"/>
            <a:ext cx="4062520" cy="707886"/>
          </a:xfrm>
          <a:prstGeom prst="rect">
            <a:avLst/>
          </a:prstGeom>
          <a:noFill/>
        </p:spPr>
        <p:txBody>
          <a:bodyPr wrap="square">
            <a:spAutoFit/>
          </a:bodyPr>
          <a:lstStyle/>
          <a:p>
            <a:pPr algn="just"/>
            <a:r>
              <a:rPr lang="en-US" altLang="zh-CN" sz="2000" dirty="0">
                <a:latin typeface="Arial" panose="020B0604020202020204" pitchFamily="34" charset="0"/>
                <a:cs typeface="Arial" panose="020B0604020202020204" pitchFamily="34" charset="0"/>
              </a:rPr>
              <a:t>A magnetization curve for a ferro-magnetic order shows  hysteresis.</a:t>
            </a:r>
            <a:endParaRPr lang="en-US" altLang="zh-CN" sz="2000" dirty="0">
              <a:latin typeface="Arial" panose="020B0604020202020204" pitchFamily="34" charset="0"/>
              <a:cs typeface="Arial" panose="020B0604020202020204" pitchFamily="34" charset="0"/>
            </a:endParaRPr>
          </a:p>
        </p:txBody>
      </p:sp>
      <p:sp>
        <p:nvSpPr>
          <p:cNvPr id="20" name="Rectangle 19"/>
          <p:cNvSpPr/>
          <p:nvPr/>
        </p:nvSpPr>
        <p:spPr>
          <a:xfrm>
            <a:off x="0" y="-970"/>
            <a:ext cx="12192000" cy="8839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27" name="TextBox 26"/>
          <p:cNvSpPr txBox="1"/>
          <p:nvPr/>
        </p:nvSpPr>
        <p:spPr>
          <a:xfrm>
            <a:off x="2330531" y="153351"/>
            <a:ext cx="8153399" cy="521970"/>
          </a:xfrm>
          <a:prstGeom prst="rect">
            <a:avLst/>
          </a:prstGeom>
          <a:noFill/>
        </p:spPr>
        <p:txBody>
          <a:bodyPr wrap="square">
            <a:spAutoFit/>
          </a:bodyPr>
          <a:lstStyle/>
          <a:p>
            <a:r>
              <a:rPr lang="en-US" sz="2800" b="1" dirty="0">
                <a:solidFill>
                  <a:srgbClr val="00B050"/>
                </a:solidFill>
                <a:latin typeface="Arial" panose="020B0604020202020204" pitchFamily="34" charset="0"/>
                <a:cs typeface="Arial" panose="020B0604020202020204" pitchFamily="34" charset="0"/>
              </a:rPr>
              <a:t>Spin order: </a:t>
            </a:r>
            <a:r>
              <a:rPr lang="en-US" sz="2800" b="1" i="0" u="none" strike="noStrike" baseline="0" dirty="0">
                <a:solidFill>
                  <a:srgbClr val="00B050"/>
                </a:solidFill>
                <a:latin typeface="Arial" panose="020B0604020202020204" pitchFamily="34" charset="0"/>
                <a:cs typeface="Arial" panose="020B0604020202020204" pitchFamily="34" charset="0"/>
              </a:rPr>
              <a:t>Ferromagnets (&amp; Ferrimagnets)</a:t>
            </a:r>
            <a:endParaRPr lang="en-US" sz="2800" dirty="0">
              <a:solidFill>
                <a:srgbClr val="00B050"/>
              </a:solidFill>
              <a:latin typeface="Arial" panose="020B0604020202020204" pitchFamily="34" charset="0"/>
              <a:cs typeface="Arial" panose="020B0604020202020204" pitchFamily="34" charset="0"/>
            </a:endParaRPr>
          </a:p>
        </p:txBody>
      </p:sp>
      <p:sp>
        <p:nvSpPr>
          <p:cNvPr id="6" name="TextBox 5"/>
          <p:cNvSpPr txBox="1"/>
          <p:nvPr/>
        </p:nvSpPr>
        <p:spPr>
          <a:xfrm>
            <a:off x="490437" y="1905774"/>
            <a:ext cx="4597003" cy="4646295"/>
          </a:xfrm>
          <a:prstGeom prst="rect">
            <a:avLst/>
          </a:prstGeom>
          <a:noFill/>
        </p:spPr>
        <p:txBody>
          <a:bodyPr wrap="square" rtlCol="0">
            <a:spAutoFit/>
          </a:bodyPr>
          <a:lstStyle/>
          <a:p>
            <a:r>
              <a:rPr lang="en-US" altLang="zh-CN" sz="2400" b="1" dirty="0">
                <a:solidFill>
                  <a:srgbClr val="FF00FF"/>
                </a:solidFill>
                <a:latin typeface="Arial" panose="020B0604020202020204" pitchFamily="34" charset="0"/>
                <a:cs typeface="Arial" panose="020B0604020202020204" pitchFamily="34" charset="0"/>
              </a:rPr>
              <a:t>Ferro- and ferrimagnetic</a:t>
            </a:r>
            <a:endParaRPr lang="en-US" altLang="zh-CN" sz="2400" b="1" dirty="0">
              <a:solidFill>
                <a:srgbClr val="FF00FF"/>
              </a:solidFill>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The </a:t>
            </a:r>
            <a:r>
              <a:rPr lang="en-US" altLang="zh-CN" sz="2400" dirty="0">
                <a:latin typeface="Arial" panose="020B0604020202020204" pitchFamily="34" charset="0"/>
                <a:cs typeface="Arial" panose="020B0604020202020204" pitchFamily="34" charset="0"/>
                <a:sym typeface="+mn-ea"/>
              </a:rPr>
              <a:t>moment</a:t>
            </a:r>
            <a:r>
              <a:rPr lang="en-US" altLang="zh-CN" sz="2400" dirty="0">
                <a:latin typeface="Arial" panose="020B0604020202020204" pitchFamily="34" charset="0"/>
                <a:cs typeface="Arial" panose="020B0604020202020204" pitchFamily="34" charset="0"/>
              </a:rPr>
              <a:t> are parallel </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 自旋平行排列</a:t>
            </a:r>
            <a:endParaRPr lang="en-US" altLang="zh-CN" sz="1600" dirty="0">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Spontaneous magnetization</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自发磁化</a:t>
            </a:r>
            <a:endParaRPr lang="en-US" altLang="zh-CN" sz="1600" dirty="0">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sym typeface="+mn-ea"/>
              </a:rPr>
              <a:t>The</a:t>
            </a:r>
            <a:r>
              <a:rPr lang="en-US" altLang="zh-CN" sz="2400" dirty="0">
                <a:latin typeface="Arial" panose="020B0604020202020204" pitchFamily="34" charset="0"/>
                <a:cs typeface="Arial" panose="020B0604020202020204" pitchFamily="34" charset="0"/>
              </a:rPr>
              <a:t> external magnetic field has</a:t>
            </a:r>
            <a:r>
              <a:rPr lang="en-US" altLang="zh-CN" sz="2400" dirty="0">
                <a:latin typeface="Arial" panose="020B0604020202020204" pitchFamily="34" charset="0"/>
                <a:cs typeface="Arial" panose="020B0604020202020204" pitchFamily="34" charset="0"/>
                <a:sym typeface="+mn-ea"/>
              </a:rPr>
              <a:t> great influence</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外加磁场影响大</a:t>
            </a:r>
            <a:endParaRPr lang="en-US" altLang="zh-CN" sz="1600" dirty="0">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Hysteresis under applied temperature, magnetic, and pressure field</a:t>
            </a:r>
            <a:endParaRPr lang="en-US" altLang="zh-CN" sz="24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温度和磁滞后现象</a:t>
            </a:r>
            <a:endParaRPr lang="en-US" altLang="zh-CN" sz="1600" dirty="0">
              <a:latin typeface="Arial" panose="020B0604020202020204" pitchFamily="34" charset="0"/>
              <a:cs typeface="Arial" panose="020B0604020202020204" pitchFamily="34" charset="0"/>
            </a:endParaRPr>
          </a:p>
          <a:p>
            <a:r>
              <a:rPr lang="en-US" altLang="zh-CN" sz="2400" dirty="0">
                <a:latin typeface="Arial" panose="020B0604020202020204" pitchFamily="34" charset="0"/>
                <a:cs typeface="Arial" panose="020B0604020202020204" pitchFamily="34" charset="0"/>
              </a:rPr>
              <a:t>Curie (ordering) temperature </a:t>
            </a:r>
            <a:r>
              <a:rPr lang="en-US" altLang="zh-CN" sz="2400" i="1" dirty="0">
                <a:latin typeface="Arial" panose="020B0604020202020204" pitchFamily="34" charset="0"/>
                <a:cs typeface="Arial" panose="020B0604020202020204" pitchFamily="34" charset="0"/>
              </a:rPr>
              <a:t>T</a:t>
            </a:r>
            <a:r>
              <a:rPr lang="en-US" altLang="zh-CN" sz="2400" i="1" baseline="-25000" dirty="0">
                <a:latin typeface="Arial" panose="020B0604020202020204" pitchFamily="34" charset="0"/>
                <a:cs typeface="Arial" panose="020B0604020202020204" pitchFamily="34" charset="0"/>
              </a:rPr>
              <a:t>C</a:t>
            </a:r>
            <a:endParaRPr lang="en-US" altLang="zh-CN" sz="2400" i="1" baseline="-25000" dirty="0">
              <a:latin typeface="Arial" panose="020B0604020202020204" pitchFamily="34" charset="0"/>
              <a:cs typeface="Arial" panose="020B0604020202020204" pitchFamily="34" charset="0"/>
            </a:endParaRPr>
          </a:p>
          <a:p>
            <a:r>
              <a:rPr lang="zh-CN" altLang="en-US" sz="1600" dirty="0">
                <a:latin typeface="Arial" panose="020B0604020202020204" pitchFamily="34" charset="0"/>
                <a:cs typeface="Arial" panose="020B0604020202020204" pitchFamily="34" charset="0"/>
              </a:rPr>
              <a:t>相变温度</a:t>
            </a:r>
            <a:r>
              <a:rPr lang="en-US" altLang="zh-CN" sz="1600" i="1" dirty="0">
                <a:latin typeface="Arial" panose="020B0604020202020204" pitchFamily="34" charset="0"/>
                <a:cs typeface="Arial" panose="020B0604020202020204" pitchFamily="34" charset="0"/>
              </a:rPr>
              <a:t>T</a:t>
            </a:r>
            <a:r>
              <a:rPr lang="en-US" altLang="zh-CN" sz="1600" i="1" baseline="-25000" dirty="0">
                <a:latin typeface="Arial" panose="020B0604020202020204" pitchFamily="34" charset="0"/>
                <a:cs typeface="Arial" panose="020B0604020202020204" pitchFamily="34" charset="0"/>
              </a:rPr>
              <a:t>C</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Curie</a:t>
            </a:r>
            <a:r>
              <a:rPr lang="zh-CN" altLang="en-US" sz="1600" dirty="0">
                <a:latin typeface="Arial" panose="020B0604020202020204" pitchFamily="34" charset="0"/>
                <a:cs typeface="Arial" panose="020B0604020202020204" pitchFamily="34" charset="0"/>
              </a:rPr>
              <a:t>温度</a:t>
            </a:r>
            <a:endParaRPr lang="en-US" sz="1600" dirty="0">
              <a:latin typeface="Arial" panose="020B0604020202020204" pitchFamily="34" charset="0"/>
              <a:cs typeface="Arial" panose="020B0604020202020204" pitchFamily="34" charset="0"/>
            </a:endParaRPr>
          </a:p>
        </p:txBody>
      </p:sp>
      <p:pic>
        <p:nvPicPr>
          <p:cNvPr id="9" name="Picture 8" descr="A diagram of a square with blue circles and arrows&#10;&#10;Description automatically generate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55996" y="2029705"/>
            <a:ext cx="1242955" cy="1525445"/>
          </a:xfrm>
          <a:prstGeom prst="rect">
            <a:avLst/>
          </a:prstGeom>
        </p:spPr>
      </p:pic>
      <p:pic>
        <p:nvPicPr>
          <p:cNvPr id="2" name="Picture 1" descr="A diagram of a diagram&#10;&#10;Description automatically generate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4061041"/>
            <a:ext cx="1875665" cy="2002897"/>
          </a:xfrm>
          <a:prstGeom prst="rect">
            <a:avLst/>
          </a:prstGeom>
        </p:spPr>
      </p:pic>
      <p:sp>
        <p:nvSpPr>
          <p:cNvPr id="5" name="TextBox 4"/>
          <p:cNvSpPr txBox="1"/>
          <p:nvPr/>
        </p:nvSpPr>
        <p:spPr>
          <a:xfrm>
            <a:off x="190500" y="914400"/>
            <a:ext cx="11811000" cy="830997"/>
          </a:xfrm>
          <a:prstGeom prst="rect">
            <a:avLst/>
          </a:prstGeom>
          <a:noFill/>
        </p:spPr>
        <p:txBody>
          <a:bodyPr wrap="square">
            <a:spAutoFit/>
          </a:bodyPr>
          <a:lstStyle/>
          <a:p>
            <a:pPr algn="just"/>
            <a:r>
              <a:rPr lang="en-US" sz="1600" b="0" i="0" u="none" strike="noStrike" baseline="0" dirty="0">
                <a:solidFill>
                  <a:srgbClr val="0070C0"/>
                </a:solidFill>
                <a:latin typeface="Arial" panose="020B0604020202020204" pitchFamily="34" charset="0"/>
                <a:cs typeface="Arial" panose="020B0604020202020204" pitchFamily="34" charset="0"/>
              </a:rPr>
              <a:t>The integral magnetic moment is not zero </a:t>
            </a:r>
            <a:r>
              <a:rPr lang="en-US" sz="1600" dirty="0">
                <a:solidFill>
                  <a:srgbClr val="0070C0"/>
                </a:solidFill>
                <a:latin typeface="Arial" panose="020B0604020202020204" pitchFamily="34" charset="0"/>
                <a:cs typeface="Arial" panose="020B0604020202020204" pitchFamily="34" charset="0"/>
              </a:rPr>
              <a:t>over the primitive cell</a:t>
            </a:r>
            <a:r>
              <a:rPr lang="en-US" sz="1600" b="0" i="0" u="none" strike="noStrike" baseline="0" dirty="0">
                <a:solidFill>
                  <a:srgbClr val="0070C0"/>
                </a:solidFill>
                <a:latin typeface="Arial" panose="020B0604020202020204" pitchFamily="34" charset="0"/>
                <a:cs typeface="Arial" panose="020B0604020202020204" pitchFamily="34" charset="0"/>
              </a:rPr>
              <a:t>, such a substance is called </a:t>
            </a:r>
            <a:r>
              <a:rPr lang="en-US" sz="1600" b="1" i="0" u="none" strike="noStrike" baseline="0" dirty="0">
                <a:solidFill>
                  <a:srgbClr val="FF00FF"/>
                </a:solidFill>
                <a:latin typeface="Arial" panose="020B0604020202020204" pitchFamily="34" charset="0"/>
                <a:cs typeface="Arial" panose="020B0604020202020204" pitchFamily="34" charset="0"/>
              </a:rPr>
              <a:t>ferromagnetic. </a:t>
            </a:r>
            <a:r>
              <a:rPr lang="en-US" sz="1600" dirty="0">
                <a:solidFill>
                  <a:srgbClr val="0070C0"/>
                </a:solidFill>
                <a:latin typeface="Arial" panose="020B0604020202020204" pitchFamily="34" charset="0"/>
                <a:cs typeface="Arial" panose="020B0604020202020204" pitchFamily="34" charset="0"/>
              </a:rPr>
              <a:t>The ferromagnetic possesses only one kind of magnetic ion or atom. All their magnetic moments are aligned parallel to each other in the same direction. The ferromagnets are divided into two groups: one-sublattice ferromagnets and </a:t>
            </a:r>
            <a:r>
              <a:rPr lang="en-US" sz="1600" dirty="0" err="1">
                <a:solidFill>
                  <a:srgbClr val="0070C0"/>
                </a:solidFill>
                <a:latin typeface="Arial" panose="020B0604020202020204" pitchFamily="34" charset="0"/>
                <a:cs typeface="Arial" panose="020B0604020202020204" pitchFamily="34" charset="0"/>
              </a:rPr>
              <a:t>multisublattice</a:t>
            </a:r>
            <a:r>
              <a:rPr lang="en-US" sz="1600" dirty="0">
                <a:solidFill>
                  <a:srgbClr val="0070C0"/>
                </a:solidFill>
                <a:latin typeface="Arial" panose="020B0604020202020204" pitchFamily="34" charset="0"/>
                <a:cs typeface="Arial" panose="020B0604020202020204" pitchFamily="34" charset="0"/>
              </a:rPr>
              <a:t> ferro- and ferrimagnets.</a:t>
            </a:r>
            <a:endParaRPr lang="en-US" sz="1600" b="1" dirty="0">
              <a:solidFill>
                <a:srgbClr val="0070C0"/>
              </a:solidFill>
              <a:latin typeface="Arial" panose="020B0604020202020204" pitchFamily="34" charset="0"/>
              <a:cs typeface="Arial" panose="020B0604020202020204" pitchFamily="34" charset="0"/>
            </a:endParaRPr>
          </a:p>
        </p:txBody>
      </p:sp>
      <p:sp>
        <p:nvSpPr>
          <p:cNvPr id="8" name="TextBox 7"/>
          <p:cNvSpPr txBox="1"/>
          <p:nvPr/>
        </p:nvSpPr>
        <p:spPr>
          <a:xfrm>
            <a:off x="5303637" y="3505238"/>
            <a:ext cx="1692166" cy="369332"/>
          </a:xfrm>
          <a:prstGeom prst="rect">
            <a:avLst/>
          </a:prstGeom>
          <a:noFill/>
        </p:spPr>
        <p:txBody>
          <a:bodyPr wrap="square">
            <a:spAutoFit/>
          </a:bodyPr>
          <a:lstStyle/>
          <a:p>
            <a:pPr algn="ctr"/>
            <a:r>
              <a:rPr lang="en-US" dirty="0">
                <a:solidFill>
                  <a:srgbClr val="0070C0"/>
                </a:solidFill>
                <a:latin typeface="Arial" panose="020B0604020202020204" pitchFamily="34" charset="0"/>
                <a:cs typeface="Arial" panose="020B0604020202020204" pitchFamily="34" charset="0"/>
              </a:rPr>
              <a:t>ferromagnetic</a:t>
            </a:r>
            <a:endParaRPr lang="en-US" dirty="0"/>
          </a:p>
        </p:txBody>
      </p:sp>
      <p:sp>
        <p:nvSpPr>
          <p:cNvPr id="11" name="TextBox 10"/>
          <p:cNvSpPr txBox="1"/>
          <p:nvPr/>
        </p:nvSpPr>
        <p:spPr>
          <a:xfrm>
            <a:off x="5555996" y="6088768"/>
            <a:ext cx="1657504" cy="369332"/>
          </a:xfrm>
          <a:prstGeom prst="rect">
            <a:avLst/>
          </a:prstGeom>
          <a:noFill/>
        </p:spPr>
        <p:txBody>
          <a:bodyPr wrap="square">
            <a:spAutoFit/>
          </a:bodyPr>
          <a:lstStyle/>
          <a:p>
            <a:r>
              <a:rPr lang="en-US" dirty="0">
                <a:solidFill>
                  <a:srgbClr val="0070C0"/>
                </a:solidFill>
                <a:latin typeface="Arial" panose="020B0604020202020204" pitchFamily="34" charset="0"/>
                <a:cs typeface="Arial" panose="020B0604020202020204" pitchFamily="34" charset="0"/>
              </a:rPr>
              <a:t>ferrimagnetic</a:t>
            </a:r>
            <a:endParaRPr lang="en-US" dirty="0"/>
          </a:p>
        </p:txBody>
      </p:sp>
      <p:sp>
        <p:nvSpPr>
          <p:cNvPr id="4"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 cstate="print"/>
          <a:srcRect/>
          <a:stretch>
            <a:fillRect/>
          </a:stretch>
        </p:blipFill>
        <p:spPr bwMode="auto">
          <a:xfrm>
            <a:off x="598805" y="3561715"/>
            <a:ext cx="4065905" cy="3016250"/>
          </a:xfrm>
          <a:prstGeom prst="rect">
            <a:avLst/>
          </a:prstGeom>
          <a:noFill/>
          <a:ln w="19050">
            <a:noFill/>
            <a:miter lim="800000"/>
            <a:headEnd/>
            <a:tailEnd/>
          </a:ln>
        </p:spPr>
      </p:pic>
      <p:graphicFrame>
        <p:nvGraphicFramePr>
          <p:cNvPr id="5" name="Object 4"/>
          <p:cNvGraphicFramePr>
            <a:graphicFrameLocks noChangeAspect="1"/>
          </p:cNvGraphicFramePr>
          <p:nvPr/>
        </p:nvGraphicFramePr>
        <p:xfrm>
          <a:off x="4425315" y="3467100"/>
          <a:ext cx="4279265" cy="3204845"/>
        </p:xfrm>
        <a:graphic>
          <a:graphicData uri="http://schemas.openxmlformats.org/presentationml/2006/ole">
            <mc:AlternateContent xmlns:mc="http://schemas.openxmlformats.org/markup-compatibility/2006">
              <mc:Choice xmlns:v="urn:schemas-microsoft-com:vml" Requires="v">
                <p:oleObj spid="_x0000_s2091" name="" r:id="rId2" imgW="33413700" imgH="23622000" progId="">
                  <p:embed/>
                </p:oleObj>
              </mc:Choice>
              <mc:Fallback>
                <p:oleObj name="" r:id="rId2" imgW="33413700" imgH="23622000" progId="">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315" y="3467100"/>
                        <a:ext cx="4279265" cy="3204845"/>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 name="图片 13" descr="2-b (1)"/>
          <p:cNvPicPr>
            <a:picLocks noChangeAspect="1"/>
          </p:cNvPicPr>
          <p:nvPr/>
        </p:nvPicPr>
        <p:blipFill>
          <a:blip r:embed="rId4"/>
          <a:stretch>
            <a:fillRect/>
          </a:stretch>
        </p:blipFill>
        <p:spPr>
          <a:xfrm>
            <a:off x="8141335" y="997585"/>
            <a:ext cx="3505200" cy="2564130"/>
          </a:xfrm>
          <a:prstGeom prst="rect">
            <a:avLst/>
          </a:prstGeom>
        </p:spPr>
      </p:pic>
      <p:pic>
        <p:nvPicPr>
          <p:cNvPr id="15" name="图片 14" descr="2-a (1)"/>
          <p:cNvPicPr>
            <a:picLocks noChangeAspect="1"/>
          </p:cNvPicPr>
          <p:nvPr/>
        </p:nvPicPr>
        <p:blipFill>
          <a:blip r:embed="rId5"/>
          <a:stretch>
            <a:fillRect/>
          </a:stretch>
        </p:blipFill>
        <p:spPr>
          <a:xfrm>
            <a:off x="649605" y="984250"/>
            <a:ext cx="3505200" cy="2550795"/>
          </a:xfrm>
          <a:prstGeom prst="rect">
            <a:avLst/>
          </a:prstGeom>
        </p:spPr>
      </p:pic>
      <p:pic>
        <p:nvPicPr>
          <p:cNvPr id="16" name="图片 15" descr="2-a-1"/>
          <p:cNvPicPr>
            <a:picLocks noChangeAspect="1"/>
          </p:cNvPicPr>
          <p:nvPr/>
        </p:nvPicPr>
        <p:blipFill>
          <a:blip r:embed="rId6"/>
          <a:stretch>
            <a:fillRect/>
          </a:stretch>
        </p:blipFill>
        <p:spPr>
          <a:xfrm>
            <a:off x="4645660" y="984250"/>
            <a:ext cx="3098165" cy="2555875"/>
          </a:xfrm>
          <a:prstGeom prst="rect">
            <a:avLst/>
          </a:prstGeom>
        </p:spPr>
      </p:pic>
      <p:sp>
        <p:nvSpPr>
          <p:cNvPr id="21" name="矩形 20"/>
          <p:cNvSpPr/>
          <p:nvPr/>
        </p:nvSpPr>
        <p:spPr>
          <a:xfrm>
            <a:off x="10602595" y="3911600"/>
            <a:ext cx="644525" cy="314960"/>
          </a:xfrm>
          <a:prstGeom prst="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115550" y="3896995"/>
            <a:ext cx="120015" cy="134620"/>
          </a:xfrm>
          <a:prstGeom prst="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229600" y="3715305"/>
            <a:ext cx="3505200" cy="2708434"/>
          </a:xfrm>
          <a:prstGeom prst="rect">
            <a:avLst/>
          </a:prstGeom>
          <a:noFill/>
        </p:spPr>
        <p:txBody>
          <a:bodyPr wrap="square" rtlCol="0">
            <a:spAutoFit/>
          </a:bodyPr>
          <a:lstStyle/>
          <a:p>
            <a:r>
              <a:rPr lang="en-US" altLang="zh-CN" sz="1700" dirty="0">
                <a:solidFill>
                  <a:schemeClr val="accent1"/>
                </a:solidFill>
                <a:latin typeface="Arial" panose="020B0604020202020204" pitchFamily="34" charset="0"/>
                <a:cs typeface="Arial" panose="020B0604020202020204" pitchFamily="34" charset="0"/>
              </a:rPr>
              <a:t>Magnetization may be changed by changing chemical composition and temperature, and applying external magnetic field or pressure, </a:t>
            </a:r>
            <a:r>
              <a:rPr lang="en-US" altLang="zh-CN" sz="1700" i="1" dirty="0">
                <a:solidFill>
                  <a:schemeClr val="accent1"/>
                </a:solidFill>
                <a:latin typeface="Arial" panose="020B0604020202020204" pitchFamily="34" charset="0"/>
                <a:cs typeface="Arial" panose="020B0604020202020204" pitchFamily="34" charset="0"/>
              </a:rPr>
              <a:t>etc</a:t>
            </a:r>
            <a:r>
              <a:rPr lang="en-US" altLang="zh-CN" sz="1700" dirty="0">
                <a:solidFill>
                  <a:schemeClr val="accent1"/>
                </a:solidFill>
                <a:latin typeface="Arial" panose="020B0604020202020204" pitchFamily="34" charset="0"/>
                <a:cs typeface="Arial" panose="020B0604020202020204" pitchFamily="34" charset="0"/>
              </a:rPr>
              <a:t>. Therefor, to understand the magnetic structure is necessary for understanding the relationship between magnetic structure and property. The neutron diffraction can help us to </a:t>
            </a:r>
            <a:endParaRPr lang="en-US" altLang="zh-CN" sz="1700" dirty="0">
              <a:solidFill>
                <a:schemeClr val="accent1"/>
              </a:solidFill>
              <a:latin typeface="Arial" panose="020B0604020202020204" pitchFamily="34" charset="0"/>
              <a:cs typeface="Arial" panose="020B0604020202020204" pitchFamily="34" charset="0"/>
            </a:endParaRPr>
          </a:p>
        </p:txBody>
      </p:sp>
      <p:sp>
        <p:nvSpPr>
          <p:cNvPr id="6" name="Rectangle 1"/>
          <p:cNvSpPr/>
          <p:nvPr/>
        </p:nvSpPr>
        <p:spPr>
          <a:xfrm>
            <a:off x="0" y="-970"/>
            <a:ext cx="12192000" cy="8839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8" name="TextBox 7"/>
          <p:cNvSpPr txBox="1"/>
          <p:nvPr/>
        </p:nvSpPr>
        <p:spPr>
          <a:xfrm>
            <a:off x="2172936" y="171240"/>
            <a:ext cx="8112882" cy="584775"/>
          </a:xfrm>
          <a:prstGeom prst="rect">
            <a:avLst/>
          </a:prstGeom>
          <a:noFill/>
        </p:spPr>
        <p:txBody>
          <a:bodyPr wrap="square">
            <a:spAutoFit/>
          </a:bodyPr>
          <a:lstStyle/>
          <a:p>
            <a:pPr algn="ctr"/>
            <a:r>
              <a:rPr lang="en-US" sz="3200" b="1" dirty="0">
                <a:solidFill>
                  <a:srgbClr val="00B050"/>
                </a:solidFill>
                <a:latin typeface="Arial" panose="020B0604020202020204" pitchFamily="34" charset="0"/>
                <a:cs typeface="Arial" panose="020B0604020202020204" pitchFamily="34" charset="0"/>
              </a:rPr>
              <a:t>Different kinds of Magnetization Curve</a:t>
            </a:r>
            <a:endParaRPr lang="en-US" sz="3200" b="1" dirty="0">
              <a:solidFill>
                <a:srgbClr val="00B050"/>
              </a:solidFill>
              <a:latin typeface="Arial" panose="020B0604020202020204" pitchFamily="34" charset="0"/>
              <a:cs typeface="Arial" panose="020B0604020202020204" pitchFamily="34" charset="0"/>
            </a:endParaRPr>
          </a:p>
        </p:txBody>
      </p:sp>
      <p:sp>
        <p:nvSpPr>
          <p:cNvPr id="7"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Quark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72400" y="1219200"/>
            <a:ext cx="3852864" cy="3297923"/>
          </a:xfrm>
          <a:prstGeom prst="rect">
            <a:avLst/>
          </a:prstGeom>
          <a:noFill/>
          <a:ln w="19050">
            <a:noFill/>
          </a:ln>
          <a:extLst>
            <a:ext uri="{909E8E84-426E-40DD-AFC4-6F175D3DCCD1}">
              <a14:hiddenFill xmlns:a14="http://schemas.microsoft.com/office/drawing/2010/main">
                <a:solidFill>
                  <a:srgbClr val="FFFFFF"/>
                </a:solidFill>
              </a14:hiddenFill>
            </a:ext>
          </a:extLst>
        </p:spPr>
      </p:pic>
      <p:pic>
        <p:nvPicPr>
          <p:cNvPr id="4102" name="Picture 6" descr="Discovery of Electrons and Protons | Definition, Examples, Diagra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885" y="1524000"/>
            <a:ext cx="3963115" cy="2304387"/>
          </a:xfrm>
          <a:prstGeom prst="rect">
            <a:avLst/>
          </a:prstGeom>
          <a:noFill/>
          <a:ln w="28575">
            <a:solidFill>
              <a:srgbClr val="00B050"/>
            </a:solidFill>
          </a:ln>
          <a:extLst>
            <a:ext uri="{909E8E84-426E-40DD-AFC4-6F175D3DCCD1}">
              <a14:hiddenFill xmlns:a14="http://schemas.microsoft.com/office/drawing/2010/main">
                <a:solidFill>
                  <a:srgbClr val="FFFFFF"/>
                </a:solidFill>
              </a14:hiddenFill>
            </a:ext>
          </a:extLst>
        </p:spPr>
      </p:pic>
      <p:pic>
        <p:nvPicPr>
          <p:cNvPr id="4104" name="Picture 8" descr="Proton - Wikiped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1024938"/>
            <a:ext cx="1403182" cy="14031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4"/>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6200" y="2819400"/>
            <a:ext cx="1394635" cy="1394635"/>
          </a:xfrm>
          <a:prstGeom prst="rect">
            <a:avLst/>
          </a:prstGeom>
          <a:noFill/>
          <a:ln>
            <a:noFill/>
          </a:ln>
        </p:spPr>
      </p:pic>
      <p:sp>
        <p:nvSpPr>
          <p:cNvPr id="7" name="TextBox 6"/>
          <p:cNvSpPr txBox="1"/>
          <p:nvPr/>
        </p:nvSpPr>
        <p:spPr>
          <a:xfrm>
            <a:off x="9016630" y="1749015"/>
            <a:ext cx="68882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 e</a:t>
            </a:r>
            <a:endParaRPr lang="en-US" dirty="0">
              <a:latin typeface="Arial" panose="020B0604020202020204" pitchFamily="34" charset="0"/>
              <a:cs typeface="Arial" panose="020B0604020202020204" pitchFamily="34" charset="0"/>
            </a:endParaRPr>
          </a:p>
        </p:txBody>
      </p:sp>
      <p:sp>
        <p:nvSpPr>
          <p:cNvPr id="17" name="TextBox 16"/>
          <p:cNvSpPr txBox="1"/>
          <p:nvPr/>
        </p:nvSpPr>
        <p:spPr>
          <a:xfrm>
            <a:off x="9016629" y="3219248"/>
            <a:ext cx="68882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0 e</a:t>
            </a:r>
            <a:endParaRPr lang="en-US" dirty="0">
              <a:latin typeface="Arial" panose="020B0604020202020204" pitchFamily="34" charset="0"/>
              <a:cs typeface="Arial" panose="020B0604020202020204" pitchFamily="34" charset="0"/>
            </a:endParaRPr>
          </a:p>
        </p:txBody>
      </p:sp>
      <p:sp>
        <p:nvSpPr>
          <p:cNvPr id="18" name="Rectangle 17"/>
          <p:cNvSpPr/>
          <p:nvPr/>
        </p:nvSpPr>
        <p:spPr>
          <a:xfrm>
            <a:off x="0" y="0"/>
            <a:ext cx="12192000" cy="92333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+e</a:t>
            </a:r>
            <a:endParaRPr lang="en-US" dirty="0">
              <a:latin typeface="Arial" panose="020B0604020202020204" pitchFamily="34" charset="0"/>
              <a:cs typeface="Arial" panose="020B0604020202020204" pitchFamily="34" charset="0"/>
            </a:endParaRPr>
          </a:p>
        </p:txBody>
      </p:sp>
      <p:sp>
        <p:nvSpPr>
          <p:cNvPr id="19" name="TextBox 18"/>
          <p:cNvSpPr txBox="1"/>
          <p:nvPr/>
        </p:nvSpPr>
        <p:spPr>
          <a:xfrm>
            <a:off x="3368293" y="269719"/>
            <a:ext cx="6148091" cy="523220"/>
          </a:xfrm>
          <a:prstGeom prst="rect">
            <a:avLst/>
          </a:prstGeom>
          <a:noFill/>
        </p:spPr>
        <p:txBody>
          <a:bodyPr wrap="square">
            <a:spAutoFit/>
          </a:bodyPr>
          <a:lstStyle/>
          <a:p>
            <a:pPr algn="ctr"/>
            <a:r>
              <a:rPr lang="en-US" sz="2800" b="1" i="0" dirty="0">
                <a:solidFill>
                  <a:srgbClr val="FF0000"/>
                </a:solidFill>
                <a:effectLst/>
                <a:latin typeface="Arial" panose="020B0604020202020204" pitchFamily="34" charset="0"/>
                <a:cs typeface="Arial" panose="020B0604020202020204" pitchFamily="34" charset="0"/>
              </a:rPr>
              <a:t>Neutron, A Subatomic Particle</a:t>
            </a:r>
            <a:endParaRPr lang="en-US" sz="2800" b="1" dirty="0">
              <a:solidFill>
                <a:srgbClr val="FF0000"/>
              </a:solidFill>
              <a:latin typeface="Arial" panose="020B0604020202020204" pitchFamily="34" charset="0"/>
              <a:cs typeface="Arial" panose="020B0604020202020204" pitchFamily="34" charset="0"/>
            </a:endParaRPr>
          </a:p>
        </p:txBody>
      </p:sp>
      <p:sp>
        <p:nvSpPr>
          <p:cNvPr id="2" name="TextBox 1"/>
          <p:cNvSpPr txBox="1"/>
          <p:nvPr/>
        </p:nvSpPr>
        <p:spPr>
          <a:xfrm>
            <a:off x="0" y="-4872"/>
            <a:ext cx="977900" cy="275590"/>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Introduction</a:t>
            </a:r>
            <a:endParaRPr lang="en-US" sz="1200" dirty="0">
              <a:latin typeface="Arial" panose="020B0604020202020204" pitchFamily="34" charset="0"/>
              <a:cs typeface="Arial" panose="020B0604020202020204" pitchFamily="34" charset="0"/>
            </a:endParaRPr>
          </a:p>
        </p:txBody>
      </p:sp>
      <p:sp>
        <p:nvSpPr>
          <p:cNvPr id="30" name="TextBox 29"/>
          <p:cNvSpPr txBox="1"/>
          <p:nvPr/>
        </p:nvSpPr>
        <p:spPr>
          <a:xfrm>
            <a:off x="4745909" y="2788384"/>
            <a:ext cx="3407491" cy="1631216"/>
          </a:xfrm>
          <a:prstGeom prst="rect">
            <a:avLst/>
          </a:prstGeom>
          <a:noFill/>
        </p:spPr>
        <p:txBody>
          <a:bodyPr wrap="square" rtlCol="0">
            <a:spAutoFit/>
          </a:bodyPr>
          <a:lstStyle/>
          <a:p>
            <a:pPr algn="ctr"/>
            <a:r>
              <a:rPr lang="en-US" sz="2800" b="1" dirty="0">
                <a:solidFill>
                  <a:srgbClr val="00B0F0"/>
                </a:solidFill>
              </a:rPr>
              <a:t>Neutron</a:t>
            </a:r>
            <a:r>
              <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algn="ctr"/>
            <a:r>
              <a:rPr lang="en-US"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one “up” quark (charge +2/3</a:t>
            </a:r>
            <a:r>
              <a:rPr lang="en-US" b="1" i="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p>
            <a:pPr algn="ctr"/>
            <a:r>
              <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two</a:t>
            </a:r>
            <a:r>
              <a:rPr lang="en-US"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“down” </a:t>
            </a:r>
            <a:r>
              <a:rPr lang="en-US" b="1"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quarks</a:t>
            </a:r>
            <a:endParaRPr lang="en-US" b="1" dirty="0">
              <a:solidFill>
                <a:srgbClr val="0070C0"/>
              </a:solidFill>
              <a:latin typeface="Arial" panose="020B0604020202020204" pitchFamily="34" charset="0"/>
              <a:ea typeface="Times New Roman" panose="02020603050405020304" pitchFamily="18" charset="0"/>
              <a:cs typeface="Times New Roman" panose="02020603050405020304" pitchFamily="18" charset="0"/>
            </a:endParaRPr>
          </a:p>
          <a:p>
            <a:pPr algn="ctr"/>
            <a:r>
              <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(charge −2/3 </a:t>
            </a:r>
            <a:r>
              <a:rPr lang="en-US" sz="1800" b="1" i="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e</a:t>
            </a:r>
            <a:r>
              <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US" sz="1800" b="1"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5" name="Picture 4">
            <a:hlinkClick r:id="rId4"/>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5" y="230832"/>
            <a:ext cx="692453" cy="692453"/>
          </a:xfrm>
          <a:prstGeom prst="rect">
            <a:avLst/>
          </a:prstGeom>
          <a:noFill/>
          <a:ln>
            <a:noFill/>
          </a:ln>
        </p:spPr>
      </p:pic>
      <p:sp>
        <p:nvSpPr>
          <p:cNvPr id="6" name="TextBox 5"/>
          <p:cNvSpPr txBox="1"/>
          <p:nvPr/>
        </p:nvSpPr>
        <p:spPr>
          <a:xfrm>
            <a:off x="533400" y="4267200"/>
            <a:ext cx="4104640" cy="2245360"/>
          </a:xfrm>
          <a:prstGeom prst="rect">
            <a:avLst/>
          </a:prstGeom>
          <a:solidFill>
            <a:schemeClr val="accent2">
              <a:lumMod val="20000"/>
              <a:lumOff val="80000"/>
            </a:schemeClr>
          </a:solidFill>
        </p:spPr>
        <p:txBody>
          <a:bodyPr wrap="square" rtlCol="0">
            <a:spAutoFit/>
          </a:bodyPr>
          <a:lstStyle/>
          <a:p>
            <a:pPr algn="just"/>
            <a:r>
              <a:rPr lang="en-US" sz="2000" dirty="0">
                <a:latin typeface="Arial" panose="020B0604020202020204" pitchFamily="34" charset="0"/>
                <a:cs typeface="Arial" panose="020B0604020202020204" pitchFamily="34" charset="0"/>
              </a:rPr>
              <a:t>All matters are composed of tiny particles call atom. Every atom is made up of three types of smaller subatomic particles, electron, neutron, and proton. Proton and neutron make up nucleus, surrounded by electrons.</a:t>
            </a:r>
            <a:endParaRPr lang="en-US" sz="2000" dirty="0">
              <a:latin typeface="Arial" panose="020B0604020202020204" pitchFamily="34" charset="0"/>
              <a:cs typeface="Arial" panose="020B0604020202020204" pitchFamily="34" charset="0"/>
            </a:endParaRPr>
          </a:p>
        </p:txBody>
      </p:sp>
      <p:sp>
        <p:nvSpPr>
          <p:cNvPr id="11" name="TextBox 10"/>
          <p:cNvSpPr txBox="1"/>
          <p:nvPr/>
        </p:nvSpPr>
        <p:spPr>
          <a:xfrm>
            <a:off x="5283835" y="4724400"/>
            <a:ext cx="6295390" cy="1630045"/>
          </a:xfrm>
          <a:prstGeom prst="rect">
            <a:avLst/>
          </a:prstGeom>
          <a:solidFill>
            <a:schemeClr val="accent4">
              <a:lumMod val="20000"/>
              <a:lumOff val="80000"/>
            </a:schemeClr>
          </a:solidFill>
        </p:spPr>
        <p:txBody>
          <a:bodyPr wrap="square" rtlCol="0">
            <a:spAutoFit/>
          </a:bodyPr>
          <a:lstStyle/>
          <a:p>
            <a:pPr algn="just"/>
            <a:r>
              <a:rPr lang="en-US" sz="2000" dirty="0">
                <a:solidFill>
                  <a:srgbClr val="0070C0"/>
                </a:solidFill>
                <a:latin typeface="Arial" panose="020B0604020202020204" pitchFamily="34" charset="0"/>
                <a:cs typeface="Arial" panose="020B0604020202020204" pitchFamily="34" charset="0"/>
              </a:rPr>
              <a:t>The proton carries two “up” quarks and one “down” quark, while the neutron carries one “up” quark and two ‘down” quarks. The “up” quark have +2/3 e, and the “down quark has -1/3 e. So that the proton carries +e, and the neutron is a neutral particle.</a:t>
            </a:r>
            <a:endParaRPr lang="en-US" sz="2000" dirty="0">
              <a:solidFill>
                <a:srgbClr val="0070C0"/>
              </a:solidFill>
              <a:latin typeface="Arial" panose="020B0604020202020204" pitchFamily="34" charset="0"/>
              <a:cs typeface="Arial" panose="020B0604020202020204" pitchFamily="34" charset="0"/>
            </a:endParaRPr>
          </a:p>
        </p:txBody>
      </p:sp>
      <p:sp>
        <p:nvSpPr>
          <p:cNvPr id="23" name="TextBox 22"/>
          <p:cNvSpPr txBox="1"/>
          <p:nvPr/>
        </p:nvSpPr>
        <p:spPr>
          <a:xfrm>
            <a:off x="4800600" y="1143000"/>
            <a:ext cx="2991201" cy="1569660"/>
          </a:xfrm>
          <a:prstGeom prst="rect">
            <a:avLst/>
          </a:prstGeom>
          <a:noFill/>
        </p:spPr>
        <p:txBody>
          <a:bodyPr wrap="square" rtlCol="0">
            <a:spAutoFit/>
          </a:bodyPr>
          <a:lstStyle/>
          <a:p>
            <a:pPr algn="ctr"/>
            <a:r>
              <a:rPr lang="en-US" sz="2400" b="1" dirty="0">
                <a:solidFill>
                  <a:srgbClr val="C00000"/>
                </a:solidFill>
                <a:latin typeface="Arial" panose="020B0604020202020204" pitchFamily="34" charset="0"/>
                <a:cs typeface="Arial" panose="020B0604020202020204" pitchFamily="34" charset="0"/>
              </a:rPr>
              <a:t>Proton</a:t>
            </a:r>
            <a:endParaRPr lang="en-US" sz="2400" b="1" dirty="0">
              <a:solidFill>
                <a:srgbClr val="C00000"/>
              </a:solidFill>
              <a:latin typeface="Arial" panose="020B0604020202020204" pitchFamily="34" charset="0"/>
              <a:cs typeface="Arial" panose="020B0604020202020204" pitchFamily="34" charset="0"/>
            </a:endParaRPr>
          </a:p>
          <a:p>
            <a:pPr algn="ctr"/>
            <a:r>
              <a:rPr lang="en-US" sz="1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two “up” quar</a:t>
            </a:r>
            <a:r>
              <a:rPr lang="en-US" sz="1800" b="1" dirty="0">
                <a:solidFill>
                  <a:srgbClr val="FF0000"/>
                </a:solidFill>
                <a:latin typeface="Arial" panose="020B0604020202020204" pitchFamily="34" charset="0"/>
                <a:ea typeface="Times New Roman" panose="02020603050405020304" pitchFamily="18" charset="0"/>
                <a:cs typeface="Arial" panose="020B0604020202020204" pitchFamily="34" charset="0"/>
              </a:rPr>
              <a:t>ks</a:t>
            </a:r>
            <a:r>
              <a:rPr lang="en-US" sz="1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(charge +4/3 </a:t>
            </a:r>
            <a:r>
              <a:rPr lang="en-US" sz="1800" b="1" i="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e</a:t>
            </a:r>
            <a:r>
              <a:rPr lang="en-US" sz="1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algn="ctr"/>
            <a:r>
              <a:rPr lang="en-US" sz="1800"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one </a:t>
            </a:r>
            <a:r>
              <a:rPr lang="en-US" sz="1800" b="1" dirty="0">
                <a:solidFill>
                  <a:srgbClr val="00B0F0"/>
                </a:solidFill>
                <a:latin typeface="Arial" panose="020B0604020202020204" pitchFamily="34" charset="0"/>
                <a:ea typeface="Times New Roman" panose="02020603050405020304" pitchFamily="18" charset="0"/>
                <a:cs typeface="Arial" panose="020B0604020202020204" pitchFamily="34" charset="0"/>
              </a:rPr>
              <a:t>“</a:t>
            </a:r>
            <a:r>
              <a:rPr lang="en-US" sz="1800"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down</a:t>
            </a:r>
            <a:r>
              <a:rPr lang="en-US" sz="1800" b="1" dirty="0">
                <a:solidFill>
                  <a:srgbClr val="00B0F0"/>
                </a:solidFill>
                <a:latin typeface="Arial" panose="020B0604020202020204" pitchFamily="34" charset="0"/>
                <a:ea typeface="Times New Roman" panose="02020603050405020304" pitchFamily="18" charset="0"/>
                <a:cs typeface="Arial" panose="020B0604020202020204" pitchFamily="34" charset="0"/>
              </a:rPr>
              <a:t>” quark</a:t>
            </a:r>
            <a:r>
              <a:rPr lang="en-US" sz="1800"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(charge -1/3 </a:t>
            </a:r>
            <a:r>
              <a:rPr lang="en-US" sz="1800" b="1" i="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e</a:t>
            </a:r>
            <a:r>
              <a:rPr lang="en-US" sz="1800"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a:t>
            </a:r>
            <a:endParaRPr lang="en-US" sz="1800"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31" name="TextBox 30"/>
          <p:cNvSpPr txBox="1"/>
          <p:nvPr/>
        </p:nvSpPr>
        <p:spPr>
          <a:xfrm>
            <a:off x="9067800" y="1676400"/>
            <a:ext cx="535724" cy="461665"/>
          </a:xfrm>
          <a:prstGeom prst="rect">
            <a:avLst/>
          </a:prstGeom>
          <a:solidFill>
            <a:schemeClr val="bg1"/>
          </a:solidFill>
        </p:spPr>
        <p:txBody>
          <a:bodyPr wrap="none" rtlCol="0">
            <a:spAutoFit/>
          </a:bodyPr>
          <a:lstStyle/>
          <a:p>
            <a:r>
              <a:rPr lang="en-US" altLang="zh-CN" sz="2400" b="1" dirty="0">
                <a:solidFill>
                  <a:srgbClr val="FF0000"/>
                </a:solidFill>
                <a:latin typeface="Arial" panose="020B0604020202020204" pitchFamily="34" charset="0"/>
                <a:cs typeface="Arial" panose="020B0604020202020204" pitchFamily="34" charset="0"/>
              </a:rPr>
              <a:t>+e</a:t>
            </a:r>
            <a:endParaRPr lang="zh-CN" altLang="en-US" sz="2400" b="1" dirty="0">
              <a:solidFill>
                <a:srgbClr val="FF0000"/>
              </a:solidFill>
              <a:latin typeface="Arial" panose="020B0604020202020204" pitchFamily="34" charset="0"/>
              <a:cs typeface="Arial" panose="020B0604020202020204" pitchFamily="34" charset="0"/>
            </a:endParaRPr>
          </a:p>
        </p:txBody>
      </p:sp>
      <p:sp>
        <p:nvSpPr>
          <p:cNvPr id="32" name="TextBox 31"/>
          <p:cNvSpPr txBox="1"/>
          <p:nvPr/>
        </p:nvSpPr>
        <p:spPr>
          <a:xfrm>
            <a:off x="9067800" y="3200400"/>
            <a:ext cx="535724" cy="461665"/>
          </a:xfrm>
          <a:prstGeom prst="rect">
            <a:avLst/>
          </a:prstGeom>
          <a:solidFill>
            <a:schemeClr val="bg1"/>
          </a:solidFill>
        </p:spPr>
        <p:txBody>
          <a:bodyPr wrap="none" rtlCol="0">
            <a:spAutoFit/>
          </a:bodyPr>
          <a:lstStyle/>
          <a:p>
            <a:r>
              <a:rPr lang="en-US" altLang="zh-CN" sz="2400" b="1" dirty="0">
                <a:solidFill>
                  <a:srgbClr val="FF0000"/>
                </a:solidFill>
                <a:latin typeface="Arial" panose="020B0604020202020204" pitchFamily="34" charset="0"/>
                <a:cs typeface="Arial" panose="020B0604020202020204" pitchFamily="34" charset="0"/>
              </a:rPr>
              <a:t>0e</a:t>
            </a:r>
            <a:endParaRPr lang="zh-CN" altLang="en-US" sz="2400" b="1" dirty="0">
              <a:solidFill>
                <a:srgbClr val="FF0000"/>
              </a:solidFill>
              <a:latin typeface="Arial" panose="020B0604020202020204" pitchFamily="34" charset="0"/>
              <a:cs typeface="Arial" panose="020B0604020202020204" pitchFamily="34" charset="0"/>
            </a:endParaRPr>
          </a:p>
        </p:txBody>
      </p:sp>
      <p:sp>
        <p:nvSpPr>
          <p:cNvPr id="3" name="文本框 2"/>
          <p:cNvSpPr txBox="1"/>
          <p:nvPr/>
        </p:nvSpPr>
        <p:spPr>
          <a:xfrm>
            <a:off x="7696200" y="1066800"/>
            <a:ext cx="706755" cy="368300"/>
          </a:xfrm>
          <a:prstGeom prst="rect">
            <a:avLst/>
          </a:prstGeom>
          <a:noFill/>
        </p:spPr>
        <p:txBody>
          <a:bodyPr wrap="none" rtlCol="0">
            <a:spAutoFit/>
          </a:bodyPr>
          <a:lstStyle/>
          <a:p>
            <a:r>
              <a:rPr lang="en-US" altLang="zh-CN" b="1">
                <a:solidFill>
                  <a:srgbClr val="FF0000"/>
                </a:solidFill>
                <a:latin typeface="Times New Roman" panose="02020603050405020304" pitchFamily="18" charset="0"/>
                <a:cs typeface="Times New Roman" panose="02020603050405020304" pitchFamily="18" charset="0"/>
              </a:rPr>
              <a:t>+2/3</a:t>
            </a:r>
            <a:r>
              <a:rPr lang="en-US" altLang="zh-CN" b="1">
                <a:solidFill>
                  <a:schemeClr val="tx1"/>
                </a:solidFill>
                <a:latin typeface="Times New Roman" panose="02020603050405020304" pitchFamily="18" charset="0"/>
                <a:cs typeface="Times New Roman" panose="02020603050405020304" pitchFamily="18" charset="0"/>
              </a:rPr>
              <a:t>e</a:t>
            </a:r>
            <a:endParaRPr lang="en-US" altLang="zh-CN" b="1">
              <a:solidFill>
                <a:schemeClr val="tx1"/>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8356600" y="1041400"/>
            <a:ext cx="706755" cy="368300"/>
          </a:xfrm>
          <a:prstGeom prst="rect">
            <a:avLst/>
          </a:prstGeom>
          <a:noFill/>
        </p:spPr>
        <p:txBody>
          <a:bodyPr wrap="none" rtlCol="0">
            <a:spAutoFit/>
          </a:bodyPr>
          <a:lstStyle/>
          <a:p>
            <a:r>
              <a:rPr lang="en-US" altLang="zh-CN" b="1">
                <a:solidFill>
                  <a:srgbClr val="FF0000"/>
                </a:solidFill>
                <a:latin typeface="Times New Roman" panose="02020603050405020304" pitchFamily="18" charset="0"/>
                <a:cs typeface="Times New Roman" panose="02020603050405020304" pitchFamily="18" charset="0"/>
              </a:rPr>
              <a:t>+2/3</a:t>
            </a:r>
            <a:r>
              <a:rPr lang="en-US" altLang="zh-CN" b="1">
                <a:solidFill>
                  <a:schemeClr val="tx1"/>
                </a:solidFill>
                <a:latin typeface="Times New Roman" panose="02020603050405020304" pitchFamily="18" charset="0"/>
                <a:cs typeface="Times New Roman" panose="02020603050405020304" pitchFamily="18" charset="0"/>
              </a:rPr>
              <a:t>e</a:t>
            </a:r>
            <a:endParaRPr lang="en-US" altLang="zh-CN" b="1">
              <a:solidFill>
                <a:schemeClr val="tx1"/>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7721600" y="2844800"/>
            <a:ext cx="706755" cy="368300"/>
          </a:xfrm>
          <a:prstGeom prst="rect">
            <a:avLst/>
          </a:prstGeom>
          <a:noFill/>
        </p:spPr>
        <p:txBody>
          <a:bodyPr wrap="none" rtlCol="0">
            <a:spAutoFit/>
          </a:bodyPr>
          <a:lstStyle/>
          <a:p>
            <a:r>
              <a:rPr lang="en-US" altLang="zh-CN" b="1">
                <a:solidFill>
                  <a:srgbClr val="FF0000"/>
                </a:solidFill>
                <a:latin typeface="Times New Roman" panose="02020603050405020304" pitchFamily="18" charset="0"/>
                <a:cs typeface="Times New Roman" panose="02020603050405020304" pitchFamily="18" charset="0"/>
              </a:rPr>
              <a:t>+2/3e</a:t>
            </a:r>
            <a:endParaRPr lang="en-US" altLang="zh-CN"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8534400" y="1877695"/>
            <a:ext cx="652780" cy="368300"/>
          </a:xfrm>
          <a:prstGeom prst="rect">
            <a:avLst/>
          </a:prstGeom>
          <a:noFill/>
        </p:spPr>
        <p:txBody>
          <a:bodyPr wrap="none" rtlCol="0">
            <a:spAutoFit/>
          </a:bodyPr>
          <a:lstStyle/>
          <a:p>
            <a:r>
              <a:rPr lang="en-US" altLang="zh-CN" b="1">
                <a:solidFill>
                  <a:schemeClr val="accent6"/>
                </a:solidFill>
                <a:latin typeface="Times New Roman" panose="02020603050405020304" pitchFamily="18" charset="0"/>
                <a:cs typeface="Times New Roman" panose="02020603050405020304" pitchFamily="18" charset="0"/>
              </a:rPr>
              <a:t>-1/3</a:t>
            </a:r>
            <a:r>
              <a:rPr lang="en-US" altLang="zh-CN" b="1">
                <a:solidFill>
                  <a:schemeClr val="tx1"/>
                </a:solidFill>
                <a:latin typeface="Times New Roman" panose="02020603050405020304" pitchFamily="18" charset="0"/>
                <a:cs typeface="Times New Roman" panose="02020603050405020304" pitchFamily="18" charset="0"/>
              </a:rPr>
              <a:t>e</a:t>
            </a:r>
            <a:endParaRPr lang="en-US" altLang="zh-CN" b="1">
              <a:solidFill>
                <a:schemeClr val="tx1"/>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8327390" y="2832100"/>
            <a:ext cx="652780" cy="368300"/>
          </a:xfrm>
          <a:prstGeom prst="rect">
            <a:avLst/>
          </a:prstGeom>
          <a:noFill/>
        </p:spPr>
        <p:txBody>
          <a:bodyPr wrap="none" rtlCol="0">
            <a:spAutoFit/>
          </a:bodyPr>
          <a:lstStyle/>
          <a:p>
            <a:r>
              <a:rPr lang="en-US" altLang="zh-CN" b="1">
                <a:solidFill>
                  <a:schemeClr val="accent6"/>
                </a:solidFill>
                <a:latin typeface="Times New Roman" panose="02020603050405020304" pitchFamily="18" charset="0"/>
                <a:cs typeface="Times New Roman" panose="02020603050405020304" pitchFamily="18" charset="0"/>
              </a:rPr>
              <a:t>-1/3</a:t>
            </a:r>
            <a:r>
              <a:rPr lang="en-US" altLang="zh-CN" b="1">
                <a:solidFill>
                  <a:schemeClr val="tx1"/>
                </a:solidFill>
                <a:latin typeface="Times New Roman" panose="02020603050405020304" pitchFamily="18" charset="0"/>
                <a:cs typeface="Times New Roman" panose="02020603050405020304" pitchFamily="18" charset="0"/>
              </a:rPr>
              <a:t>e</a:t>
            </a:r>
            <a:endParaRPr lang="en-US" altLang="zh-CN" b="1">
              <a:solidFill>
                <a:schemeClr val="tx1"/>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8534400" y="3657600"/>
            <a:ext cx="652780" cy="368300"/>
          </a:xfrm>
          <a:prstGeom prst="rect">
            <a:avLst/>
          </a:prstGeom>
          <a:noFill/>
        </p:spPr>
        <p:txBody>
          <a:bodyPr wrap="none" rtlCol="0">
            <a:spAutoFit/>
          </a:bodyPr>
          <a:lstStyle/>
          <a:p>
            <a:r>
              <a:rPr lang="en-US" altLang="zh-CN" b="1">
                <a:solidFill>
                  <a:schemeClr val="accent6"/>
                </a:solidFill>
                <a:latin typeface="Times New Roman" panose="02020603050405020304" pitchFamily="18" charset="0"/>
                <a:cs typeface="Times New Roman" panose="02020603050405020304" pitchFamily="18" charset="0"/>
              </a:rPr>
              <a:t>-1/3</a:t>
            </a:r>
            <a:r>
              <a:rPr lang="en-US" altLang="zh-CN" b="1">
                <a:solidFill>
                  <a:schemeClr val="tx1"/>
                </a:solidFill>
                <a:latin typeface="Times New Roman" panose="02020603050405020304" pitchFamily="18" charset="0"/>
                <a:cs typeface="Times New Roman" panose="02020603050405020304" pitchFamily="18" charset="0"/>
              </a:rPr>
              <a:t>e</a:t>
            </a:r>
            <a:endParaRPr lang="en-US" altLang="zh-CN" b="1">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61412" y="1371600"/>
          <a:ext cx="8401588" cy="5064727"/>
        </p:xfrm>
        <a:graphic>
          <a:graphicData uri="http://schemas.openxmlformats.org/drawingml/2006/table">
            <a:tbl>
              <a:tblPr/>
              <a:tblGrid>
                <a:gridCol w="2610388"/>
                <a:gridCol w="5791200"/>
              </a:tblGrid>
              <a:tr h="354238">
                <a:tc>
                  <a:txBody>
                    <a:bodyPr/>
                    <a:lstStyle/>
                    <a:p>
                      <a:pPr algn="l" fontAlgn="t"/>
                      <a:r>
                        <a:rPr lang="en-US" sz="1700" b="1" u="sng" dirty="0">
                          <a:solidFill>
                            <a:schemeClr val="tx1"/>
                          </a:solidFill>
                          <a:effectLst/>
                          <a:latin typeface="Arial" panose="020B0604020202020204" pitchFamily="34" charset="0"/>
                          <a:cs typeface="Arial" panose="020B0604020202020204" pitchFamily="34" charset="0"/>
                        </a:rPr>
                        <a:t>Theorized</a:t>
                      </a:r>
                      <a:endParaRPr lang="en-US" sz="1700" b="1" u="sng" dirty="0">
                        <a:solidFill>
                          <a:schemeClr val="tx1"/>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u="none" strike="noStrike" dirty="0">
                          <a:solidFill>
                            <a:schemeClr val="tx1"/>
                          </a:solidFill>
                          <a:effectLst/>
                          <a:latin typeface="Arial" panose="020B0604020202020204" pitchFamily="34" charset="0"/>
                          <a:cs typeface="Arial" panose="020B0604020202020204" pitchFamily="34" charset="0"/>
                          <a:hlinkClick r:id="rId1" tooltip="Ernest Rutherford"/>
                        </a:rPr>
                        <a:t>Ernest Rutherford</a:t>
                      </a:r>
                      <a:r>
                        <a:rPr lang="en-US" sz="1700" b="1" dirty="0">
                          <a:solidFill>
                            <a:schemeClr val="tx1"/>
                          </a:solidFill>
                          <a:effectLst/>
                          <a:latin typeface="Arial" panose="020B0604020202020204" pitchFamily="34" charset="0"/>
                          <a:cs typeface="Arial" panose="020B0604020202020204" pitchFamily="34" charset="0"/>
                        </a:rPr>
                        <a:t> </a:t>
                      </a:r>
                      <a:r>
                        <a:rPr lang="en-US" sz="1700" b="1" dirty="0">
                          <a:effectLst/>
                          <a:latin typeface="Arial" panose="020B0604020202020204" pitchFamily="34" charset="0"/>
                          <a:cs typeface="Arial" panose="020B0604020202020204" pitchFamily="34" charset="0"/>
                        </a:rPr>
                        <a:t>(1920)</a:t>
                      </a:r>
                      <a:endParaRPr lang="en-US" sz="1700" b="1" dirty="0">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sng" dirty="0">
                          <a:solidFill>
                            <a:schemeClr val="tx1"/>
                          </a:solidFill>
                          <a:effectLst/>
                          <a:latin typeface="Arial" panose="020B0604020202020204" pitchFamily="34" charset="0"/>
                          <a:cs typeface="Arial" panose="020B0604020202020204" pitchFamily="34" charset="0"/>
                        </a:rPr>
                        <a:t>Discovered</a:t>
                      </a:r>
                      <a:endParaRPr lang="en-US" sz="1700" b="1" u="sng" dirty="0">
                        <a:solidFill>
                          <a:schemeClr val="tx1"/>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u="none" strike="noStrike" dirty="0">
                          <a:solidFill>
                            <a:schemeClr val="tx1"/>
                          </a:solidFill>
                          <a:effectLst/>
                          <a:latin typeface="Arial" panose="020B0604020202020204" pitchFamily="34" charset="0"/>
                          <a:cs typeface="Arial" panose="020B0604020202020204" pitchFamily="34" charset="0"/>
                          <a:hlinkClick r:id="rId2" tooltip="James Chadwick"/>
                        </a:rPr>
                        <a:t>James Chadwick</a:t>
                      </a:r>
                      <a:r>
                        <a:rPr lang="en-US" sz="1700" b="1" dirty="0">
                          <a:solidFill>
                            <a:schemeClr val="tx1"/>
                          </a:solidFill>
                          <a:effectLst/>
                          <a:latin typeface="Arial" panose="020B0604020202020204" pitchFamily="34" charset="0"/>
                          <a:cs typeface="Arial" panose="020B0604020202020204" pitchFamily="34" charset="0"/>
                        </a:rPr>
                        <a:t> </a:t>
                      </a:r>
                      <a:r>
                        <a:rPr lang="en-US" sz="1700" b="1" dirty="0">
                          <a:effectLst/>
                          <a:latin typeface="Arial" panose="020B0604020202020204" pitchFamily="34" charset="0"/>
                          <a:cs typeface="Arial" panose="020B0604020202020204" pitchFamily="34" charset="0"/>
                        </a:rPr>
                        <a:t>(1932)</a:t>
                      </a:r>
                      <a:endParaRPr lang="en-US" sz="1700" b="1" dirty="0">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7882">
                <a:tc>
                  <a:txBody>
                    <a:bodyPr/>
                    <a:lstStyle/>
                    <a:p>
                      <a:pPr algn="l" fontAlgn="t"/>
                      <a:r>
                        <a:rPr lang="en-US" sz="1700" b="1" u="sng" strike="noStrike" dirty="0">
                          <a:solidFill>
                            <a:srgbClr val="0645AD"/>
                          </a:solidFill>
                          <a:effectLst/>
                          <a:latin typeface="Arial" panose="020B0604020202020204" pitchFamily="34" charset="0"/>
                          <a:cs typeface="Arial" panose="020B0604020202020204" pitchFamily="34" charset="0"/>
                        </a:rPr>
                        <a:t>Mass</a:t>
                      </a:r>
                      <a:endParaRPr lang="en-US" sz="1700" b="1" u="sng" dirty="0">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da-DK" sz="1700" b="1" dirty="0">
                          <a:solidFill>
                            <a:srgbClr val="0070C0"/>
                          </a:solidFill>
                          <a:effectLst/>
                          <a:latin typeface="Arial" panose="020B0604020202020204" pitchFamily="34" charset="0"/>
                          <a:cs typeface="Arial" panose="020B0604020202020204" pitchFamily="34" charset="0"/>
                        </a:rPr>
                        <a:t>1.67492749804(95)×10</a:t>
                      </a:r>
                      <a:r>
                        <a:rPr lang="da-DK" sz="1700" b="1" baseline="30000" dirty="0">
                          <a:solidFill>
                            <a:srgbClr val="0070C0"/>
                          </a:solidFill>
                          <a:effectLst/>
                          <a:latin typeface="Arial" panose="020B0604020202020204" pitchFamily="34" charset="0"/>
                          <a:cs typeface="Arial" panose="020B0604020202020204" pitchFamily="34" charset="0"/>
                        </a:rPr>
                        <a:t>−27</a:t>
                      </a:r>
                      <a:r>
                        <a:rPr lang="da-DK" sz="1700" b="1" dirty="0">
                          <a:solidFill>
                            <a:srgbClr val="0070C0"/>
                          </a:solidFill>
                          <a:effectLst/>
                          <a:latin typeface="Arial" panose="020B0604020202020204" pitchFamily="34" charset="0"/>
                          <a:cs typeface="Arial" panose="020B0604020202020204" pitchFamily="34" charset="0"/>
                        </a:rPr>
                        <a:t> </a:t>
                      </a:r>
                      <a:r>
                        <a:rPr lang="da-DK" sz="1700" b="1" u="none" strike="noStrike" dirty="0">
                          <a:solidFill>
                            <a:srgbClr val="0070C0"/>
                          </a:solidFill>
                          <a:effectLst/>
                          <a:latin typeface="Arial" panose="020B0604020202020204" pitchFamily="34" charset="0"/>
                          <a:cs typeface="Arial" panose="020B0604020202020204" pitchFamily="34" charset="0"/>
                          <a:hlinkClick r:id="rId3" tooltip="Kilogram"/>
                        </a:rPr>
                        <a:t>kg</a:t>
                      </a:r>
                      <a:r>
                        <a:rPr lang="da-DK" sz="1700" b="1" u="none" strike="noStrike" dirty="0">
                          <a:solidFill>
                            <a:srgbClr val="0070C0"/>
                          </a:solidFill>
                          <a:effectLst/>
                          <a:latin typeface="Arial" panose="020B0604020202020204" pitchFamily="34" charset="0"/>
                          <a:cs typeface="Arial" panose="020B0604020202020204" pitchFamily="34" charset="0"/>
                        </a:rPr>
                        <a:t>,</a:t>
                      </a:r>
                      <a:r>
                        <a:rPr lang="da-DK" sz="1700" b="1" u="none" strike="noStrike" baseline="0" dirty="0">
                          <a:solidFill>
                            <a:srgbClr val="0070C0"/>
                          </a:solidFill>
                          <a:effectLst/>
                          <a:latin typeface="Arial" panose="020B0604020202020204" pitchFamily="34" charset="0"/>
                          <a:cs typeface="Arial" panose="020B0604020202020204" pitchFamily="34" charset="0"/>
                        </a:rPr>
                        <a:t> </a:t>
                      </a:r>
                      <a:r>
                        <a:rPr lang="da-DK" sz="1700" b="1" dirty="0">
                          <a:solidFill>
                            <a:srgbClr val="0070C0"/>
                          </a:solidFill>
                          <a:effectLst/>
                          <a:latin typeface="Arial" panose="020B0604020202020204" pitchFamily="34" charset="0"/>
                          <a:cs typeface="Arial" panose="020B0604020202020204" pitchFamily="34" charset="0"/>
                        </a:rPr>
                        <a:t>939.56542052(54) </a:t>
                      </a:r>
                      <a:r>
                        <a:rPr lang="da-DK" sz="1700" b="1" u="none" strike="noStrike" dirty="0">
                          <a:solidFill>
                            <a:srgbClr val="0563C1"/>
                          </a:solidFill>
                          <a:effectLst/>
                          <a:latin typeface="Arial" panose="020B0604020202020204" pitchFamily="34" charset="0"/>
                          <a:cs typeface="Arial" panose="020B0604020202020204" pitchFamily="34" charset="0"/>
                          <a:hlinkClick r:id="rId4" tooltip="Electronvolt"/>
                        </a:rPr>
                        <a:t>MeV/</a:t>
                      </a:r>
                      <a:r>
                        <a:rPr lang="da-DK" sz="1700" b="1" i="1" u="none" strike="noStrike" dirty="0">
                          <a:solidFill>
                            <a:srgbClr val="0563C1"/>
                          </a:solidFill>
                          <a:effectLst/>
                          <a:latin typeface="Arial" panose="020B0604020202020204" pitchFamily="34" charset="0"/>
                          <a:cs typeface="Arial" panose="020B0604020202020204" pitchFamily="34" charset="0"/>
                          <a:hlinkClick r:id="rId4" tooltip="Electronvolt"/>
                        </a:rPr>
                        <a:t>c</a:t>
                      </a:r>
                      <a:r>
                        <a:rPr lang="da-DK" sz="1700" b="1" u="none" strike="noStrike" baseline="30000" dirty="0">
                          <a:solidFill>
                            <a:srgbClr val="0070C0"/>
                          </a:solidFill>
                          <a:effectLst/>
                          <a:latin typeface="Arial" panose="020B0604020202020204" pitchFamily="34" charset="0"/>
                          <a:cs typeface="Arial" panose="020B0604020202020204" pitchFamily="34" charset="0"/>
                          <a:hlinkClick r:id="rId4" tooltip="Electronvolt"/>
                        </a:rPr>
                        <a:t>2</a:t>
                      </a:r>
                      <a:r>
                        <a:rPr lang="da-DK" sz="1700" b="1" u="none" strike="noStrike" baseline="0" dirty="0">
                          <a:solidFill>
                            <a:srgbClr val="0070C0"/>
                          </a:solidFill>
                          <a:effectLst/>
                          <a:latin typeface="Arial" panose="020B0604020202020204" pitchFamily="34" charset="0"/>
                          <a:cs typeface="Arial" panose="020B0604020202020204" pitchFamily="34" charset="0"/>
                        </a:rPr>
                        <a:t>, </a:t>
                      </a:r>
                      <a:r>
                        <a:rPr lang="da-DK" sz="1700" b="1" dirty="0">
                          <a:solidFill>
                            <a:srgbClr val="0070C0"/>
                          </a:solidFill>
                          <a:effectLst/>
                          <a:latin typeface="Arial" panose="020B0604020202020204" pitchFamily="34" charset="0"/>
                          <a:cs typeface="Arial" panose="020B0604020202020204" pitchFamily="34" charset="0"/>
                        </a:rPr>
                        <a:t>1.00866491588(49) </a:t>
                      </a:r>
                      <a:r>
                        <a:rPr lang="da-DK" sz="1700" b="1" u="none" strike="noStrike" dirty="0">
                          <a:solidFill>
                            <a:srgbClr val="0070C0"/>
                          </a:solidFill>
                          <a:effectLst/>
                          <a:latin typeface="Arial" panose="020B0604020202020204" pitchFamily="34" charset="0"/>
                          <a:cs typeface="Arial" panose="020B0604020202020204" pitchFamily="34" charset="0"/>
                          <a:hlinkClick r:id="rId5" tooltip="Dalton (unit)"/>
                        </a:rPr>
                        <a:t>Da</a:t>
                      </a:r>
                      <a:endParaRPr lang="da-DK" sz="1700" b="1" dirty="0">
                        <a:solidFill>
                          <a:srgbClr val="0070C0"/>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none" strike="noStrike" dirty="0">
                          <a:solidFill>
                            <a:srgbClr val="0645AD"/>
                          </a:solidFill>
                          <a:effectLst/>
                          <a:latin typeface="Arial" panose="020B0604020202020204" pitchFamily="34" charset="0"/>
                          <a:cs typeface="Arial" panose="020B0604020202020204" pitchFamily="34" charset="0"/>
                          <a:hlinkClick r:id="rId6" tooltip="Mean lifetime"/>
                        </a:rPr>
                        <a:t>Mean lifetime</a:t>
                      </a:r>
                      <a:endParaRPr lang="en-US" sz="1700" b="1" u="none" dirty="0">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rgbClr val="0070C0"/>
                          </a:solidFill>
                          <a:effectLst/>
                          <a:latin typeface="Arial" panose="020B0604020202020204" pitchFamily="34" charset="0"/>
                          <a:cs typeface="Arial" panose="020B0604020202020204" pitchFamily="34" charset="0"/>
                        </a:rPr>
                        <a:t>879.4(6) s (</a:t>
                      </a:r>
                      <a:r>
                        <a:rPr lang="en-US" sz="1700" b="1" u="none" strike="noStrike" dirty="0">
                          <a:solidFill>
                            <a:srgbClr val="0070C0"/>
                          </a:solidFill>
                          <a:effectLst/>
                          <a:latin typeface="Arial" panose="020B0604020202020204" pitchFamily="34" charset="0"/>
                          <a:cs typeface="Arial" panose="020B0604020202020204" pitchFamily="34" charset="0"/>
                          <a:hlinkClick r:id="rId7"/>
                        </a:rPr>
                        <a:t>free</a:t>
                      </a:r>
                      <a:r>
                        <a:rPr lang="en-US" sz="1700" b="1" dirty="0">
                          <a:solidFill>
                            <a:srgbClr val="0070C0"/>
                          </a:solidFill>
                          <a:effectLst/>
                          <a:latin typeface="Arial" panose="020B0604020202020204" pitchFamily="34" charset="0"/>
                          <a:cs typeface="Arial" panose="020B0604020202020204" pitchFamily="34" charset="0"/>
                        </a:rPr>
                        <a:t>)</a:t>
                      </a:r>
                      <a:endParaRPr lang="en-US" sz="1700" b="1" dirty="0">
                        <a:solidFill>
                          <a:srgbClr val="0070C0"/>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410485">
                <a:tc>
                  <a:txBody>
                    <a:bodyPr/>
                    <a:lstStyle/>
                    <a:p>
                      <a:pPr algn="l" fontAlgn="t"/>
                      <a:r>
                        <a:rPr lang="en-US" sz="1700" b="1" u="none" strike="noStrike" dirty="0">
                          <a:solidFill>
                            <a:schemeClr val="accent2">
                              <a:lumMod val="75000"/>
                            </a:schemeClr>
                          </a:solidFill>
                          <a:effectLst/>
                          <a:latin typeface="Arial" panose="020B0604020202020204" pitchFamily="34" charset="0"/>
                          <a:cs typeface="Arial" panose="020B0604020202020204" pitchFamily="34" charset="0"/>
                          <a:hlinkClick r:id="rId8" tooltip="Electric charge"/>
                        </a:rPr>
                        <a:t>Electric charge</a:t>
                      </a:r>
                      <a:endParaRPr lang="en-US" sz="1700" b="1" dirty="0">
                        <a:solidFill>
                          <a:schemeClr val="accent2">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pt-BR" sz="1700" b="1" dirty="0">
                          <a:solidFill>
                            <a:schemeClr val="accent2">
                              <a:lumMod val="75000"/>
                            </a:schemeClr>
                          </a:solidFill>
                          <a:effectLst/>
                          <a:latin typeface="Arial" panose="020B0604020202020204" pitchFamily="34" charset="0"/>
                          <a:cs typeface="Arial" panose="020B0604020202020204" pitchFamily="34" charset="0"/>
                        </a:rPr>
                        <a:t>0 </a:t>
                      </a:r>
                      <a:r>
                        <a:rPr lang="pt-BR" sz="1700" b="1" i="1" u="none" strike="noStrike" dirty="0">
                          <a:solidFill>
                            <a:schemeClr val="accent2">
                              <a:lumMod val="75000"/>
                            </a:schemeClr>
                          </a:solidFill>
                          <a:effectLst/>
                          <a:latin typeface="Arial" panose="020B0604020202020204" pitchFamily="34" charset="0"/>
                          <a:cs typeface="Arial" panose="020B0604020202020204" pitchFamily="34" charset="0"/>
                          <a:hlinkClick r:id="rId9" tooltip="Elementary charge"/>
                        </a:rPr>
                        <a:t>e</a:t>
                      </a:r>
                      <a:r>
                        <a:rPr lang="pt-BR" sz="1700" b="1" i="1" u="none" strike="noStrike" dirty="0">
                          <a:solidFill>
                            <a:schemeClr val="accent2">
                              <a:lumMod val="75000"/>
                            </a:schemeClr>
                          </a:solidFill>
                          <a:effectLst/>
                          <a:latin typeface="Arial" panose="020B0604020202020204" pitchFamily="34" charset="0"/>
                          <a:cs typeface="Arial" panose="020B0604020202020204" pitchFamily="34" charset="0"/>
                        </a:rPr>
                        <a:t>  </a:t>
                      </a:r>
                      <a:r>
                        <a:rPr lang="pt-BR" sz="1700" b="1" dirty="0">
                          <a:solidFill>
                            <a:schemeClr val="accent2">
                              <a:lumMod val="75000"/>
                            </a:schemeClr>
                          </a:solidFill>
                          <a:effectLst/>
                          <a:latin typeface="Arial" panose="020B0604020202020204" pitchFamily="34" charset="0"/>
                          <a:cs typeface="Arial" panose="020B0604020202020204" pitchFamily="34" charset="0"/>
                        </a:rPr>
                        <a:t>(−2±8)×10</a:t>
                      </a:r>
                      <a:r>
                        <a:rPr lang="pt-BR" sz="1700" b="1" baseline="30000" dirty="0">
                          <a:solidFill>
                            <a:schemeClr val="accent2">
                              <a:lumMod val="75000"/>
                            </a:schemeClr>
                          </a:solidFill>
                          <a:effectLst/>
                          <a:latin typeface="Arial" panose="020B0604020202020204" pitchFamily="34" charset="0"/>
                          <a:cs typeface="Arial" panose="020B0604020202020204" pitchFamily="34" charset="0"/>
                        </a:rPr>
                        <a:t>−22</a:t>
                      </a:r>
                      <a:r>
                        <a:rPr lang="pt-BR" sz="1700" b="1" dirty="0">
                          <a:solidFill>
                            <a:schemeClr val="accent2">
                              <a:lumMod val="75000"/>
                            </a:schemeClr>
                          </a:solidFill>
                          <a:effectLst/>
                          <a:latin typeface="Arial" panose="020B0604020202020204" pitchFamily="34" charset="0"/>
                          <a:cs typeface="Arial" panose="020B0604020202020204" pitchFamily="34" charset="0"/>
                        </a:rPr>
                        <a:t> </a:t>
                      </a:r>
                      <a:r>
                        <a:rPr lang="pt-BR" sz="1700" b="1" i="1" u="none" strike="noStrike" dirty="0">
                          <a:solidFill>
                            <a:schemeClr val="accent2">
                              <a:lumMod val="75000"/>
                            </a:schemeClr>
                          </a:solidFill>
                          <a:effectLst/>
                          <a:latin typeface="Arial" panose="020B0604020202020204" pitchFamily="34" charset="0"/>
                          <a:cs typeface="Arial" panose="020B0604020202020204" pitchFamily="34" charset="0"/>
                          <a:hlinkClick r:id="rId9" tooltip="Elementary charge"/>
                        </a:rPr>
                        <a:t>e</a:t>
                      </a:r>
                      <a:r>
                        <a:rPr lang="pt-BR" sz="1700" b="1" dirty="0">
                          <a:solidFill>
                            <a:schemeClr val="accent2">
                              <a:lumMod val="75000"/>
                            </a:schemeClr>
                          </a:solidFill>
                          <a:effectLst/>
                          <a:latin typeface="Arial" panose="020B0604020202020204" pitchFamily="34" charset="0"/>
                          <a:cs typeface="Arial" panose="020B0604020202020204" pitchFamily="34" charset="0"/>
                        </a:rPr>
                        <a:t> (experimental limits)</a:t>
                      </a:r>
                      <a:endParaRPr lang="pt-BR" sz="1700" b="1" dirty="0">
                        <a:solidFill>
                          <a:schemeClr val="accent2">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none" strike="noStrike" dirty="0">
                          <a:solidFill>
                            <a:schemeClr val="accent2">
                              <a:lumMod val="75000"/>
                            </a:schemeClr>
                          </a:solidFill>
                          <a:effectLst/>
                          <a:latin typeface="Arial" panose="020B0604020202020204" pitchFamily="34" charset="0"/>
                          <a:cs typeface="Arial" panose="020B0604020202020204" pitchFamily="34" charset="0"/>
                          <a:hlinkClick r:id="rId10" tooltip="Electric dipole moment"/>
                        </a:rPr>
                        <a:t>Electric dipole moment</a:t>
                      </a:r>
                      <a:endParaRPr lang="en-US" sz="1700" b="1" dirty="0">
                        <a:solidFill>
                          <a:schemeClr val="accent2">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chemeClr val="accent2">
                              <a:lumMod val="75000"/>
                            </a:schemeClr>
                          </a:solidFill>
                          <a:effectLst/>
                          <a:latin typeface="Arial" panose="020B0604020202020204" pitchFamily="34" charset="0"/>
                          <a:cs typeface="Arial" panose="020B0604020202020204" pitchFamily="34" charset="0"/>
                        </a:rPr>
                        <a:t>&lt; 2.9×10</a:t>
                      </a:r>
                      <a:r>
                        <a:rPr lang="en-US" sz="1700" b="1" baseline="30000" dirty="0">
                          <a:solidFill>
                            <a:schemeClr val="accent2">
                              <a:lumMod val="75000"/>
                            </a:schemeClr>
                          </a:solidFill>
                          <a:effectLst/>
                          <a:latin typeface="Arial" panose="020B0604020202020204" pitchFamily="34" charset="0"/>
                          <a:cs typeface="Arial" panose="020B0604020202020204" pitchFamily="34" charset="0"/>
                        </a:rPr>
                        <a:t>−26</a:t>
                      </a:r>
                      <a:r>
                        <a:rPr lang="en-US" sz="1700" b="1" dirty="0">
                          <a:solidFill>
                            <a:schemeClr val="accent2">
                              <a:lumMod val="75000"/>
                            </a:schemeClr>
                          </a:solidFill>
                          <a:effectLst/>
                          <a:latin typeface="Arial" panose="020B0604020202020204" pitchFamily="34" charset="0"/>
                          <a:cs typeface="Arial" panose="020B0604020202020204" pitchFamily="34" charset="0"/>
                        </a:rPr>
                        <a:t> </a:t>
                      </a:r>
                      <a:r>
                        <a:rPr lang="en-US" sz="1700" b="1" i="1" dirty="0" err="1">
                          <a:solidFill>
                            <a:schemeClr val="accent2">
                              <a:lumMod val="75000"/>
                            </a:schemeClr>
                          </a:solidFill>
                          <a:effectLst/>
                          <a:latin typeface="Arial" panose="020B0604020202020204" pitchFamily="34" charset="0"/>
                          <a:cs typeface="Arial" panose="020B0604020202020204" pitchFamily="34" charset="0"/>
                        </a:rPr>
                        <a:t>e</a:t>
                      </a:r>
                      <a:r>
                        <a:rPr lang="en-US" sz="1700" b="1" dirty="0" err="1">
                          <a:solidFill>
                            <a:schemeClr val="accent2">
                              <a:lumMod val="75000"/>
                            </a:schemeClr>
                          </a:solidFill>
                          <a:effectLst/>
                          <a:latin typeface="Arial" panose="020B0604020202020204" pitchFamily="34" charset="0"/>
                          <a:cs typeface="Arial" panose="020B0604020202020204" pitchFamily="34" charset="0"/>
                        </a:rPr>
                        <a:t>⋅cm</a:t>
                      </a:r>
                      <a:r>
                        <a:rPr lang="en-US" sz="1700" b="1" dirty="0">
                          <a:solidFill>
                            <a:schemeClr val="accent2">
                              <a:lumMod val="75000"/>
                            </a:schemeClr>
                          </a:solidFill>
                          <a:effectLst/>
                          <a:latin typeface="Arial" panose="020B0604020202020204" pitchFamily="34" charset="0"/>
                          <a:cs typeface="Arial" panose="020B0604020202020204" pitchFamily="34" charset="0"/>
                        </a:rPr>
                        <a:t> (experimental upper limit)</a:t>
                      </a:r>
                      <a:endParaRPr lang="en-US" sz="1700" b="1" dirty="0">
                        <a:solidFill>
                          <a:schemeClr val="accent2">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none" strike="noStrike" dirty="0">
                          <a:solidFill>
                            <a:schemeClr val="accent2">
                              <a:lumMod val="75000"/>
                            </a:schemeClr>
                          </a:solidFill>
                          <a:effectLst/>
                          <a:latin typeface="Arial" panose="020B0604020202020204" pitchFamily="34" charset="0"/>
                          <a:cs typeface="Arial" panose="020B0604020202020204" pitchFamily="34" charset="0"/>
                          <a:hlinkClick r:id="rId11" tooltip="Polarizability"/>
                        </a:rPr>
                        <a:t>Electric polarizability</a:t>
                      </a:r>
                      <a:endParaRPr lang="en-US" sz="1700" b="1" dirty="0">
                        <a:solidFill>
                          <a:schemeClr val="accent2">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chemeClr val="accent2">
                              <a:lumMod val="75000"/>
                            </a:schemeClr>
                          </a:solidFill>
                          <a:effectLst/>
                          <a:latin typeface="Arial" panose="020B0604020202020204" pitchFamily="34" charset="0"/>
                          <a:cs typeface="Arial" panose="020B0604020202020204" pitchFamily="34" charset="0"/>
                        </a:rPr>
                        <a:t>1.16(15)×10</a:t>
                      </a:r>
                      <a:r>
                        <a:rPr lang="en-US" sz="1700" b="1" baseline="30000" dirty="0">
                          <a:solidFill>
                            <a:schemeClr val="accent2">
                              <a:lumMod val="75000"/>
                            </a:schemeClr>
                          </a:solidFill>
                          <a:effectLst/>
                          <a:latin typeface="Arial" panose="020B0604020202020204" pitchFamily="34" charset="0"/>
                          <a:cs typeface="Arial" panose="020B0604020202020204" pitchFamily="34" charset="0"/>
                        </a:rPr>
                        <a:t>−3</a:t>
                      </a:r>
                      <a:r>
                        <a:rPr lang="en-US" sz="1700" b="1" dirty="0">
                          <a:solidFill>
                            <a:schemeClr val="accent2">
                              <a:lumMod val="75000"/>
                            </a:schemeClr>
                          </a:solidFill>
                          <a:effectLst/>
                          <a:latin typeface="Arial" panose="020B0604020202020204" pitchFamily="34" charset="0"/>
                          <a:cs typeface="Arial" panose="020B0604020202020204" pitchFamily="34" charset="0"/>
                        </a:rPr>
                        <a:t> fm</a:t>
                      </a:r>
                      <a:r>
                        <a:rPr lang="en-US" sz="1700" b="1" baseline="30000" dirty="0">
                          <a:solidFill>
                            <a:schemeClr val="accent2">
                              <a:lumMod val="75000"/>
                            </a:schemeClr>
                          </a:solidFill>
                          <a:effectLst/>
                          <a:latin typeface="Arial" panose="020B0604020202020204" pitchFamily="34" charset="0"/>
                          <a:cs typeface="Arial" panose="020B0604020202020204" pitchFamily="34" charset="0"/>
                        </a:rPr>
                        <a:t>3</a:t>
                      </a:r>
                      <a:endParaRPr lang="en-US" sz="1700" b="1" dirty="0">
                        <a:solidFill>
                          <a:schemeClr val="accent2">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238">
                <a:tc>
                  <a:txBody>
                    <a:bodyPr/>
                    <a:lstStyle/>
                    <a:p>
                      <a:pPr algn="l" fontAlgn="t"/>
                      <a:r>
                        <a:rPr lang="en-US" sz="1700" b="1" u="none" strike="noStrike" dirty="0">
                          <a:solidFill>
                            <a:schemeClr val="accent6">
                              <a:lumMod val="75000"/>
                            </a:schemeClr>
                          </a:solidFill>
                          <a:effectLst/>
                          <a:latin typeface="Arial" panose="020B0604020202020204" pitchFamily="34" charset="0"/>
                          <a:cs typeface="Arial" panose="020B0604020202020204" pitchFamily="34" charset="0"/>
                          <a:hlinkClick r:id="rId12" tooltip="Magnetic moment"/>
                        </a:rPr>
                        <a:t>Magnetic moment</a:t>
                      </a:r>
                      <a:endParaRPr lang="en-US" sz="1700" b="1" dirty="0">
                        <a:solidFill>
                          <a:schemeClr val="accent6">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chemeClr val="accent6">
                              <a:lumMod val="75000"/>
                            </a:schemeClr>
                          </a:solidFill>
                          <a:effectLst/>
                          <a:latin typeface="Arial" panose="020B0604020202020204" pitchFamily="34" charset="0"/>
                          <a:cs typeface="Arial" panose="020B0604020202020204" pitchFamily="34" charset="0"/>
                        </a:rPr>
                        <a:t>−1.04187563(25)×10</a:t>
                      </a:r>
                      <a:r>
                        <a:rPr lang="en-US" sz="1700" b="1" baseline="30000" dirty="0">
                          <a:solidFill>
                            <a:schemeClr val="accent6">
                              <a:lumMod val="75000"/>
                            </a:schemeClr>
                          </a:solidFill>
                          <a:effectLst/>
                          <a:latin typeface="Arial" panose="020B0604020202020204" pitchFamily="34" charset="0"/>
                          <a:cs typeface="Arial" panose="020B0604020202020204" pitchFamily="34" charset="0"/>
                        </a:rPr>
                        <a:t>−3    </a:t>
                      </a:r>
                      <a:r>
                        <a:rPr lang="en-US" sz="1700" b="1" dirty="0">
                          <a:solidFill>
                            <a:schemeClr val="accent6">
                              <a:lumMod val="75000"/>
                            </a:schemeClr>
                          </a:solidFill>
                          <a:effectLst/>
                          <a:latin typeface="Arial" panose="020B0604020202020204" pitchFamily="34" charset="0"/>
                          <a:cs typeface="Arial" panose="020B0604020202020204" pitchFamily="34" charset="0"/>
                        </a:rPr>
                        <a:t> </a:t>
                      </a:r>
                      <a:r>
                        <a:rPr lang="en-US" sz="1700" b="1" u="none" strike="noStrike" baseline="-25000" dirty="0">
                          <a:solidFill>
                            <a:schemeClr val="accent6">
                              <a:lumMod val="75000"/>
                            </a:schemeClr>
                          </a:solidFill>
                          <a:effectLst/>
                          <a:latin typeface="Arial" panose="020B0604020202020204" pitchFamily="34" charset="0"/>
                          <a:cs typeface="Arial" panose="020B0604020202020204" pitchFamily="34" charset="0"/>
                        </a:rPr>
                        <a:t>,  </a:t>
                      </a:r>
                      <a:r>
                        <a:rPr lang="en-US" sz="1700" b="1" dirty="0">
                          <a:solidFill>
                            <a:schemeClr val="accent6">
                              <a:lumMod val="75000"/>
                            </a:schemeClr>
                          </a:solidFill>
                          <a:effectLst/>
                          <a:latin typeface="Arial" panose="020B0604020202020204" pitchFamily="34" charset="0"/>
                          <a:cs typeface="Arial" panose="020B0604020202020204" pitchFamily="34" charset="0"/>
                        </a:rPr>
                        <a:t>−</a:t>
                      </a:r>
                      <a:r>
                        <a:rPr lang="en-US" sz="1700" b="1" i="0" dirty="0">
                          <a:solidFill>
                            <a:schemeClr val="accent6">
                              <a:lumMod val="75000"/>
                            </a:schemeClr>
                          </a:solidFill>
                          <a:effectLst/>
                          <a:latin typeface="Arial" panose="020B0604020202020204" pitchFamily="34" charset="0"/>
                          <a:cs typeface="Arial" panose="020B0604020202020204" pitchFamily="34" charset="0"/>
                        </a:rPr>
                        <a:t>1.91304273(45</a:t>
                      </a:r>
                      <a:r>
                        <a:rPr lang="en-US" sz="1700" b="1" dirty="0">
                          <a:solidFill>
                            <a:schemeClr val="accent6">
                              <a:lumMod val="75000"/>
                            </a:schemeClr>
                          </a:solidFill>
                          <a:effectLst/>
                          <a:latin typeface="Arial" panose="020B0604020202020204" pitchFamily="34" charset="0"/>
                          <a:cs typeface="Arial" panose="020B0604020202020204" pitchFamily="34" charset="0"/>
                        </a:rPr>
                        <a:t>) </a:t>
                      </a:r>
                      <a:endParaRPr lang="en-US" sz="1700" b="1" dirty="0">
                        <a:solidFill>
                          <a:schemeClr val="accent6">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none" strike="noStrike" dirty="0">
                          <a:solidFill>
                            <a:schemeClr val="accent6">
                              <a:lumMod val="75000"/>
                            </a:schemeClr>
                          </a:solidFill>
                          <a:effectLst/>
                          <a:latin typeface="Arial" panose="020B0604020202020204" pitchFamily="34" charset="0"/>
                          <a:cs typeface="Arial" panose="020B0604020202020204" pitchFamily="34" charset="0"/>
                          <a:hlinkClick r:id="rId11" tooltip="Polarizability"/>
                        </a:rPr>
                        <a:t>Magnetic polarizability</a:t>
                      </a:r>
                      <a:endParaRPr lang="en-US" sz="1700" b="1" dirty="0">
                        <a:solidFill>
                          <a:schemeClr val="accent6">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chemeClr val="accent6">
                              <a:lumMod val="75000"/>
                            </a:schemeClr>
                          </a:solidFill>
                          <a:effectLst/>
                          <a:latin typeface="Arial" panose="020B0604020202020204" pitchFamily="34" charset="0"/>
                          <a:cs typeface="Arial" panose="020B0604020202020204" pitchFamily="34" charset="0"/>
                        </a:rPr>
                        <a:t>3.7(20)×10</a:t>
                      </a:r>
                      <a:r>
                        <a:rPr lang="en-US" sz="1700" b="1" baseline="30000" dirty="0">
                          <a:solidFill>
                            <a:schemeClr val="accent6">
                              <a:lumMod val="75000"/>
                            </a:schemeClr>
                          </a:solidFill>
                          <a:effectLst/>
                          <a:latin typeface="Arial" panose="020B0604020202020204" pitchFamily="34" charset="0"/>
                          <a:cs typeface="Arial" panose="020B0604020202020204" pitchFamily="34" charset="0"/>
                        </a:rPr>
                        <a:t>−4</a:t>
                      </a:r>
                      <a:r>
                        <a:rPr lang="en-US" sz="1700" b="1" dirty="0">
                          <a:solidFill>
                            <a:schemeClr val="accent6">
                              <a:lumMod val="75000"/>
                            </a:schemeClr>
                          </a:solidFill>
                          <a:effectLst/>
                          <a:latin typeface="Arial" panose="020B0604020202020204" pitchFamily="34" charset="0"/>
                          <a:cs typeface="Arial" panose="020B0604020202020204" pitchFamily="34" charset="0"/>
                        </a:rPr>
                        <a:t> fm</a:t>
                      </a:r>
                      <a:r>
                        <a:rPr lang="en-US" sz="1700" b="1" baseline="30000" dirty="0">
                          <a:solidFill>
                            <a:schemeClr val="accent6">
                              <a:lumMod val="75000"/>
                            </a:schemeClr>
                          </a:solidFill>
                          <a:effectLst/>
                          <a:latin typeface="Arial" panose="020B0604020202020204" pitchFamily="34" charset="0"/>
                          <a:cs typeface="Arial" panose="020B0604020202020204" pitchFamily="34" charset="0"/>
                        </a:rPr>
                        <a:t>3</a:t>
                      </a:r>
                      <a:endParaRPr lang="en-US" sz="1700" b="1" dirty="0">
                        <a:solidFill>
                          <a:schemeClr val="accent6">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sng" strike="noStrike" dirty="0">
                          <a:solidFill>
                            <a:schemeClr val="accent6">
                              <a:lumMod val="75000"/>
                            </a:schemeClr>
                          </a:solidFill>
                          <a:effectLst/>
                          <a:latin typeface="Arial" panose="020B0604020202020204" pitchFamily="34" charset="0"/>
                          <a:cs typeface="Arial" panose="020B0604020202020204" pitchFamily="34" charset="0"/>
                        </a:rPr>
                        <a:t>Spin</a:t>
                      </a:r>
                      <a:endParaRPr lang="en-US" sz="1700" b="1" u="sng" dirty="0">
                        <a:solidFill>
                          <a:schemeClr val="accent6">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chemeClr val="accent6">
                              <a:lumMod val="75000"/>
                            </a:schemeClr>
                          </a:solidFill>
                          <a:effectLst/>
                          <a:latin typeface="Arial" panose="020B0604020202020204" pitchFamily="34" charset="0"/>
                          <a:cs typeface="Arial" panose="020B0604020202020204" pitchFamily="34" charset="0"/>
                        </a:rPr>
                        <a:t>1/2</a:t>
                      </a:r>
                      <a:endParaRPr lang="en-US" sz="1700" b="1" dirty="0">
                        <a:solidFill>
                          <a:schemeClr val="accent6">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sng" dirty="0">
                          <a:solidFill>
                            <a:srgbClr val="FF0000"/>
                          </a:solidFill>
                          <a:effectLst/>
                          <a:latin typeface="Arial" panose="020B0604020202020204" pitchFamily="34" charset="0"/>
                          <a:cs typeface="Arial" panose="020B0604020202020204" pitchFamily="34" charset="0"/>
                        </a:rPr>
                        <a:t>Wavevector</a:t>
                      </a:r>
                      <a:endParaRPr lang="en-US" sz="1700" b="1" u="sng" dirty="0">
                        <a:solidFill>
                          <a:srgbClr val="FF0000"/>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solidFill>
                            <a:srgbClr val="FF0000"/>
                          </a:solidFill>
                          <a:effectLst/>
                          <a:latin typeface="Arial" panose="020B0604020202020204" pitchFamily="34" charset="0"/>
                          <a:cs typeface="Arial" panose="020B0604020202020204" pitchFamily="34" charset="0"/>
                        </a:rPr>
                        <a:t>Magnitude 2p / l</a:t>
                      </a:r>
                      <a:endParaRPr lang="en-US" sz="1700" b="1" dirty="0">
                        <a:solidFill>
                          <a:srgbClr val="FF0000"/>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354680">
                <a:tc>
                  <a:txBody>
                    <a:bodyPr/>
                    <a:lstStyle/>
                    <a:p>
                      <a:pPr algn="l" fontAlgn="t"/>
                      <a:r>
                        <a:rPr lang="en-US" sz="1700" b="1" u="sng" dirty="0">
                          <a:solidFill>
                            <a:srgbClr val="FF0000"/>
                          </a:solidFill>
                          <a:effectLst/>
                          <a:latin typeface="Arial" panose="020B0604020202020204" pitchFamily="34" charset="0"/>
                          <a:cs typeface="Arial" panose="020B0604020202020204" pitchFamily="34" charset="0"/>
                        </a:rPr>
                        <a:t>Wavelength</a:t>
                      </a:r>
                      <a:endParaRPr lang="en-US" sz="1700" b="1" u="sng" dirty="0">
                        <a:solidFill>
                          <a:srgbClr val="FF0000"/>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i="1" dirty="0">
                          <a:solidFill>
                            <a:srgbClr val="FF0000"/>
                          </a:solidFill>
                          <a:effectLst/>
                          <a:latin typeface="Arial" panose="020B0604020202020204" pitchFamily="34" charset="0"/>
                          <a:cs typeface="Arial" panose="020B0604020202020204" pitchFamily="34" charset="0"/>
                        </a:rPr>
                        <a:t>h/mv</a:t>
                      </a:r>
                      <a:endParaRPr lang="en-US" sz="1700" b="1" i="1" dirty="0">
                        <a:solidFill>
                          <a:srgbClr val="FF0000"/>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r h="525220">
                <a:tc>
                  <a:txBody>
                    <a:bodyPr/>
                    <a:lstStyle/>
                    <a:p>
                      <a:pPr algn="l" fontAlgn="t"/>
                      <a:r>
                        <a:rPr lang="en-US" sz="1700" b="1" u="sng" dirty="0">
                          <a:solidFill>
                            <a:schemeClr val="accent1">
                              <a:lumMod val="75000"/>
                            </a:schemeClr>
                          </a:solidFill>
                          <a:effectLst/>
                          <a:latin typeface="Arial" panose="020B0604020202020204" pitchFamily="34" charset="0"/>
                          <a:cs typeface="Arial" panose="020B0604020202020204" pitchFamily="34" charset="0"/>
                        </a:rPr>
                        <a:t>Energy (</a:t>
                      </a:r>
                      <a:r>
                        <a:rPr lang="en-US" sz="1700" b="1" i="1" u="sng" dirty="0">
                          <a:solidFill>
                            <a:schemeClr val="accent1">
                              <a:lumMod val="75000"/>
                            </a:schemeClr>
                          </a:solidFill>
                          <a:effectLst/>
                          <a:latin typeface="Arial" panose="020B0604020202020204" pitchFamily="34" charset="0"/>
                          <a:cs typeface="Arial" panose="020B0604020202020204" pitchFamily="34" charset="0"/>
                        </a:rPr>
                        <a:t>E</a:t>
                      </a:r>
                      <a:r>
                        <a:rPr lang="en-US" sz="1700" b="1" u="sng" dirty="0">
                          <a:solidFill>
                            <a:schemeClr val="accent1">
                              <a:lumMod val="75000"/>
                            </a:schemeClr>
                          </a:solidFill>
                          <a:effectLst/>
                          <a:latin typeface="Arial" panose="020B0604020202020204" pitchFamily="34" charset="0"/>
                          <a:cs typeface="Arial" panose="020B0604020202020204" pitchFamily="34" charset="0"/>
                        </a:rPr>
                        <a:t>)</a:t>
                      </a:r>
                      <a:endParaRPr lang="en-US" sz="1700" b="1" u="sng" dirty="0">
                        <a:solidFill>
                          <a:schemeClr val="accent1">
                            <a:lumMod val="75000"/>
                          </a:schemeClr>
                        </a:solidFill>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l" fontAlgn="t"/>
                      <a:r>
                        <a:rPr lang="en-US" sz="1700" b="1" dirty="0">
                          <a:effectLst/>
                          <a:latin typeface="Arial" panose="020B0604020202020204" pitchFamily="34" charset="0"/>
                          <a:cs typeface="Arial" panose="020B0604020202020204" pitchFamily="34" charset="0"/>
                        </a:rPr>
                        <a:t>(1/2)</a:t>
                      </a:r>
                      <a:r>
                        <a:rPr lang="en-US" sz="1700" b="1" i="1" dirty="0">
                          <a:effectLst/>
                          <a:latin typeface="Arial" panose="020B0604020202020204" pitchFamily="34" charset="0"/>
                          <a:cs typeface="Arial" panose="020B0604020202020204" pitchFamily="34" charset="0"/>
                        </a:rPr>
                        <a:t>mv</a:t>
                      </a:r>
                      <a:r>
                        <a:rPr lang="en-US" sz="1700" b="1" baseline="30000" dirty="0">
                          <a:effectLst/>
                          <a:latin typeface="Arial" panose="020B0604020202020204" pitchFamily="34" charset="0"/>
                          <a:cs typeface="Arial" panose="020B0604020202020204" pitchFamily="34" charset="0"/>
                        </a:rPr>
                        <a:t>2</a:t>
                      </a:r>
                      <a:r>
                        <a:rPr lang="en-US" sz="1700" b="1" dirty="0">
                          <a:effectLst/>
                          <a:latin typeface="Arial" panose="020B0604020202020204" pitchFamily="34" charset="0"/>
                          <a:cs typeface="Arial" panose="020B0604020202020204" pitchFamily="34" charset="0"/>
                        </a:rPr>
                        <a:t>=</a:t>
                      </a:r>
                      <a:r>
                        <a:rPr lang="en-US" sz="1700" b="1" i="1" dirty="0">
                          <a:effectLst/>
                          <a:latin typeface="Arial" panose="020B0604020202020204" pitchFamily="34" charset="0"/>
                          <a:cs typeface="Arial" panose="020B0604020202020204" pitchFamily="34" charset="0"/>
                        </a:rPr>
                        <a:t>h</a:t>
                      </a:r>
                      <a:r>
                        <a:rPr lang="en-US" sz="1700" b="1" baseline="30000" dirty="0">
                          <a:effectLst/>
                          <a:latin typeface="Arial" panose="020B0604020202020204" pitchFamily="34" charset="0"/>
                          <a:cs typeface="Arial" panose="020B0604020202020204" pitchFamily="34" charset="0"/>
                        </a:rPr>
                        <a:t>2</a:t>
                      </a:r>
                      <a:r>
                        <a:rPr lang="en-US" sz="1700" b="1" dirty="0">
                          <a:effectLst/>
                          <a:latin typeface="Arial" panose="020B0604020202020204" pitchFamily="34" charset="0"/>
                          <a:cs typeface="Arial" panose="020B0604020202020204" pitchFamily="34" charset="0"/>
                        </a:rPr>
                        <a:t>/2</a:t>
                      </a:r>
                      <a:r>
                        <a:rPr lang="en-US" sz="1700" b="1" i="1" dirty="0">
                          <a:effectLst/>
                          <a:latin typeface="Arial" panose="020B0604020202020204" pitchFamily="34" charset="0"/>
                          <a:cs typeface="Arial" panose="020B0604020202020204" pitchFamily="34" charset="0"/>
                        </a:rPr>
                        <a:t>m</a:t>
                      </a:r>
                      <a:r>
                        <a:rPr lang="en-US" sz="1700" b="1" dirty="0">
                          <a:effectLst/>
                          <a:latin typeface="Arial" panose="020B0604020202020204" pitchFamily="34" charset="0"/>
                          <a:cs typeface="Arial" panose="020B0604020202020204" pitchFamily="34" charset="0"/>
                        </a:rPr>
                        <a:t>l</a:t>
                      </a:r>
                      <a:r>
                        <a:rPr lang="en-US" sz="1700" b="1" baseline="30000" dirty="0">
                          <a:effectLst/>
                          <a:latin typeface="Arial" panose="020B0604020202020204" pitchFamily="34" charset="0"/>
                          <a:cs typeface="Arial" panose="020B0604020202020204" pitchFamily="34" charset="0"/>
                        </a:rPr>
                        <a:t>2</a:t>
                      </a:r>
                      <a:endParaRPr lang="en-US" sz="1700" b="1" baseline="30000" dirty="0">
                        <a:effectLst/>
                        <a:latin typeface="Arial" panose="020B0604020202020204" pitchFamily="34" charset="0"/>
                        <a:cs typeface="Arial" panose="020B0604020202020204" pitchFamily="34" charset="0"/>
                      </a:endParaRPr>
                    </a:p>
                  </a:txBody>
                  <a:tcPr marL="64945" marR="64945" marT="32473" marB="32473">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bl>
          </a:graphicData>
        </a:graphic>
      </p:graphicFrame>
      <p:sp>
        <p:nvSpPr>
          <p:cNvPr id="8" name="Rectangle 7"/>
          <p:cNvSpPr/>
          <p:nvPr/>
        </p:nvSpPr>
        <p:spPr>
          <a:xfrm>
            <a:off x="0" y="0"/>
            <a:ext cx="12192000" cy="92333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5105400" y="4094184"/>
            <a:ext cx="428322" cy="338554"/>
          </a:xfrm>
          <a:prstGeom prst="rect">
            <a:avLst/>
          </a:prstGeom>
          <a:noFill/>
        </p:spPr>
        <p:txBody>
          <a:bodyPr wrap="square" rtlCol="0">
            <a:spAutoFit/>
          </a:bodyPr>
          <a:lstStyle/>
          <a:p>
            <a:r>
              <a:rPr lang="en-US" sz="1600" b="1" i="1" dirty="0" err="1">
                <a:latin typeface="Symbol" panose="05050102010706020507" pitchFamily="18" charset="2"/>
                <a:cs typeface="Times New Roman" panose="02020603050405020304" pitchFamily="18" charset="0"/>
              </a:rPr>
              <a:t>m</a:t>
            </a:r>
            <a:r>
              <a:rPr lang="en-US" sz="1600" b="1" i="1" baseline="-25000" dirty="0" err="1">
                <a:latin typeface="Times New Roman" panose="02020603050405020304" pitchFamily="18" charset="0"/>
                <a:cs typeface="Times New Roman" panose="02020603050405020304" pitchFamily="18" charset="0"/>
              </a:rPr>
              <a:t>B</a:t>
            </a:r>
            <a:r>
              <a:rPr lang="en-US" sz="1600" b="1" i="1" baseline="-25000" dirty="0">
                <a:latin typeface="Times New Roman" panose="02020603050405020304" pitchFamily="18" charset="0"/>
                <a:cs typeface="Times New Roman" panose="02020603050405020304" pitchFamily="18" charset="0"/>
              </a:rPr>
              <a:t> </a:t>
            </a:r>
            <a:endParaRPr lang="en-US" sz="1600" b="1" i="1" baseline="-25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7162800" y="4091556"/>
            <a:ext cx="436338" cy="338554"/>
          </a:xfrm>
          <a:prstGeom prst="rect">
            <a:avLst/>
          </a:prstGeom>
          <a:noFill/>
        </p:spPr>
        <p:txBody>
          <a:bodyPr wrap="none" rtlCol="0">
            <a:spAutoFit/>
          </a:bodyPr>
          <a:lstStyle/>
          <a:p>
            <a:r>
              <a:rPr lang="en-US" sz="1600" b="1" i="1" dirty="0" err="1">
                <a:latin typeface="Symbol" panose="05050102010706020507" pitchFamily="18" charset="2"/>
                <a:cs typeface="Times New Roman" panose="02020603050405020304" pitchFamily="18" charset="0"/>
              </a:rPr>
              <a:t>m</a:t>
            </a:r>
            <a:r>
              <a:rPr lang="en-US" sz="1600" b="1" i="1" baseline="-25000" dirty="0" err="1">
                <a:latin typeface="Times New Roman" panose="02020603050405020304" pitchFamily="18" charset="0"/>
                <a:cs typeface="Times New Roman" panose="02020603050405020304" pitchFamily="18" charset="0"/>
              </a:rPr>
              <a:t>N</a:t>
            </a:r>
            <a:r>
              <a:rPr lang="en-US" sz="1600" b="1" i="1" baseline="-25000" dirty="0">
                <a:latin typeface="Times New Roman" panose="02020603050405020304" pitchFamily="18" charset="0"/>
                <a:cs typeface="Times New Roman" panose="02020603050405020304" pitchFamily="18" charset="0"/>
              </a:rPr>
              <a:t> </a:t>
            </a:r>
            <a:endParaRPr lang="en-US" sz="1600" b="1" i="1" baseline="-250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1725368" y="144518"/>
            <a:ext cx="9471170" cy="769441"/>
          </a:xfrm>
          <a:prstGeom prst="rect">
            <a:avLst/>
          </a:prstGeom>
          <a:noFill/>
        </p:spPr>
        <p:txBody>
          <a:bodyPr wrap="square">
            <a:spAutoFit/>
          </a:bodyPr>
          <a:lstStyle/>
          <a:p>
            <a:pPr algn="ctr"/>
            <a:r>
              <a:rPr lang="en-US" sz="2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Intrinsic Properties of Neutron, </a:t>
            </a:r>
            <a:r>
              <a:rPr lang="en-US" sz="2800" b="1" dirty="0">
                <a:solidFill>
                  <a:srgbClr val="FF0000"/>
                </a:solidFill>
              </a:rPr>
              <a:t>Wave-particle Duality</a:t>
            </a:r>
            <a:endParaRPr lang="en-US" sz="2800" b="1" dirty="0">
              <a:solidFill>
                <a:srgbClr val="FF0000"/>
              </a:solidFill>
            </a:endParaRPr>
          </a:p>
          <a:p>
            <a:pPr algn="ctr"/>
            <a:r>
              <a:rPr lang="zh-CN" altLang="en-US" sz="1600" b="1" dirty="0">
                <a:solidFill>
                  <a:srgbClr val="FF0000"/>
                </a:solidFill>
              </a:rPr>
              <a:t>中子的本征性质， 波粒二象性</a:t>
            </a:r>
            <a:endParaRPr lang="en-US" sz="1600" b="1" dirty="0">
              <a:solidFill>
                <a:srgbClr val="FF0000"/>
              </a:solidFill>
            </a:endParaRPr>
          </a:p>
        </p:txBody>
      </p:sp>
      <p:sp>
        <p:nvSpPr>
          <p:cNvPr id="10" name="TextBox 9"/>
          <p:cNvSpPr txBox="1"/>
          <p:nvPr/>
        </p:nvSpPr>
        <p:spPr>
          <a:xfrm>
            <a:off x="0" y="-4872"/>
            <a:ext cx="977900" cy="275590"/>
          </a:xfrm>
          <a:prstGeom prst="rect">
            <a:avLst/>
          </a:prstGeom>
          <a:noFill/>
        </p:spPr>
        <p:txBody>
          <a:bodyPr wrap="none" rtlCol="0">
            <a:spAutoFit/>
          </a:bodyPr>
          <a:lstStyle/>
          <a:p>
            <a:pPr algn="l"/>
            <a:r>
              <a:rPr lang="en-US" sz="1200" dirty="0">
                <a:latin typeface="Arial" panose="020B0604020202020204" pitchFamily="34" charset="0"/>
                <a:cs typeface="Arial" panose="020B0604020202020204" pitchFamily="34" charset="0"/>
                <a:sym typeface="+mn-ea"/>
              </a:rPr>
              <a:t>Introduction</a:t>
            </a:r>
            <a:endParaRPr lang="en-US" sz="1200" dirty="0">
              <a:latin typeface="Arial" panose="020B0604020202020204" pitchFamily="34" charset="0"/>
              <a:cs typeface="Arial" panose="020B0604020202020204" pitchFamily="34" charset="0"/>
            </a:endParaRPr>
          </a:p>
        </p:txBody>
      </p:sp>
      <p:pic>
        <p:nvPicPr>
          <p:cNvPr id="2" name="Picture 1">
            <a:hlinkClick r:id="rId13"/>
          </p:cNvPr>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238" y="193643"/>
            <a:ext cx="729687" cy="729687"/>
          </a:xfrm>
          <a:prstGeom prst="rect">
            <a:avLst/>
          </a:prstGeom>
          <a:noFill/>
          <a:ln>
            <a:noFill/>
          </a:ln>
        </p:spPr>
      </p:pic>
      <p:sp>
        <p:nvSpPr>
          <p:cNvPr id="6" name="TextBox 5"/>
          <p:cNvSpPr txBox="1"/>
          <p:nvPr/>
        </p:nvSpPr>
        <p:spPr>
          <a:xfrm>
            <a:off x="8778416" y="1252825"/>
            <a:ext cx="3184984" cy="5452775"/>
          </a:xfrm>
          <a:prstGeom prst="rect">
            <a:avLst/>
          </a:prstGeom>
          <a:noFill/>
          <a:ln w="19050">
            <a:noFill/>
          </a:ln>
        </p:spPr>
        <p:txBody>
          <a:bodyPr wrap="square" numCol="1">
            <a:spAutoFit/>
          </a:bodyPr>
          <a:lstStyle/>
          <a:p>
            <a:pPr marL="342900" indent="-342900" algn="just">
              <a:buAutoNum type="arabicPeriod"/>
            </a:pPr>
            <a:r>
              <a:rPr lang="en-US" altLang="zh-CN" sz="1100" dirty="0">
                <a:solidFill>
                  <a:srgbClr val="202122"/>
                </a:solidFill>
                <a:effectLst/>
                <a:latin typeface="Arial" panose="020B0604020202020204" pitchFamily="34" charset="0"/>
                <a:ea typeface="Times New Roman" panose="02020603050405020304" pitchFamily="18" charset="0"/>
              </a:rPr>
              <a:t>The most</a:t>
            </a:r>
            <a:r>
              <a:rPr lang="zh-CN" altLang="en-US" sz="1100" dirty="0">
                <a:solidFill>
                  <a:srgbClr val="202122"/>
                </a:solidFill>
                <a:latin typeface="Arial" panose="020B0604020202020204" pitchFamily="34" charset="0"/>
                <a:ea typeface="Times New Roman" panose="02020603050405020304" pitchFamily="18" charset="0"/>
              </a:rPr>
              <a:t> </a:t>
            </a:r>
            <a:r>
              <a:rPr lang="en-US" altLang="zh-CN" sz="1100" dirty="0">
                <a:solidFill>
                  <a:srgbClr val="202122"/>
                </a:solidFill>
                <a:latin typeface="Arial" panose="020B0604020202020204" pitchFamily="34" charset="0"/>
                <a:ea typeface="Times New Roman" panose="02020603050405020304" pitchFamily="18" charset="0"/>
              </a:rPr>
              <a:t>mass</a:t>
            </a:r>
            <a:r>
              <a:rPr lang="zh-CN" altLang="en-US" sz="1100" dirty="0">
                <a:solidFill>
                  <a:srgbClr val="202122"/>
                </a:solidFill>
                <a:latin typeface="Arial" panose="020B0604020202020204" pitchFamily="34" charset="0"/>
                <a:ea typeface="Times New Roman" panose="02020603050405020304" pitchFamily="18" charset="0"/>
              </a:rPr>
              <a:t> </a:t>
            </a:r>
            <a:r>
              <a:rPr lang="en-US" altLang="zh-CN" sz="1100" dirty="0">
                <a:solidFill>
                  <a:srgbClr val="202122"/>
                </a:solidFill>
                <a:latin typeface="Arial" panose="020B0604020202020204" pitchFamily="34" charset="0"/>
                <a:ea typeface="Times New Roman" panose="02020603050405020304" pitchFamily="18" charset="0"/>
              </a:rPr>
              <a:t>of</a:t>
            </a:r>
            <a:r>
              <a:rPr lang="zh-CN" altLang="en-US" sz="1100" dirty="0">
                <a:solidFill>
                  <a:srgbClr val="202122"/>
                </a:solidFill>
                <a:latin typeface="Arial" panose="020B0604020202020204" pitchFamily="34" charset="0"/>
                <a:ea typeface="Times New Roman" panose="02020603050405020304" pitchFamily="18" charset="0"/>
              </a:rPr>
              <a:t> </a:t>
            </a:r>
            <a:r>
              <a:rPr lang="en-US" altLang="zh-CN" sz="1100" dirty="0">
                <a:solidFill>
                  <a:srgbClr val="202122"/>
                </a:solidFill>
                <a:latin typeface="Arial" panose="020B0604020202020204" pitchFamily="34" charset="0"/>
                <a:ea typeface="Times New Roman" panose="02020603050405020304" pitchFamily="18" charset="0"/>
              </a:rPr>
              <a:t>an atom</a:t>
            </a:r>
            <a:r>
              <a:rPr lang="zh-CN" altLang="en-US" sz="1100" dirty="0">
                <a:solidFill>
                  <a:srgbClr val="202122"/>
                </a:solidFill>
                <a:latin typeface="Arial" panose="020B0604020202020204" pitchFamily="34" charset="0"/>
                <a:ea typeface="Times New Roman" panose="02020603050405020304" pitchFamily="18" charset="0"/>
              </a:rPr>
              <a:t> </a:t>
            </a:r>
            <a:r>
              <a:rPr lang="en-US" altLang="zh-CN" sz="1100" dirty="0">
                <a:solidFill>
                  <a:srgbClr val="202122"/>
                </a:solidFill>
                <a:latin typeface="Arial" panose="020B0604020202020204" pitchFamily="34" charset="0"/>
                <a:ea typeface="Times New Roman" panose="02020603050405020304" pitchFamily="18" charset="0"/>
              </a:rPr>
              <a:t>comes</a:t>
            </a:r>
            <a:r>
              <a:rPr lang="zh-CN" altLang="en-US" sz="1100" dirty="0">
                <a:solidFill>
                  <a:srgbClr val="202122"/>
                </a:solidFill>
                <a:latin typeface="Arial" panose="020B0604020202020204" pitchFamily="34" charset="0"/>
                <a:ea typeface="Times New Roman" panose="02020603050405020304" pitchFamily="18" charset="0"/>
              </a:rPr>
              <a:t> </a:t>
            </a:r>
            <a:r>
              <a:rPr lang="en-US" altLang="zh-CN" sz="1100" dirty="0">
                <a:solidFill>
                  <a:srgbClr val="202122"/>
                </a:solidFill>
                <a:latin typeface="Arial" panose="020B0604020202020204" pitchFamily="34" charset="0"/>
                <a:ea typeface="Times New Roman" panose="02020603050405020304" pitchFamily="18" charset="0"/>
              </a:rPr>
              <a:t>from</a:t>
            </a:r>
            <a:r>
              <a:rPr lang="zh-CN" altLang="en-US" sz="1100" dirty="0">
                <a:solidFill>
                  <a:srgbClr val="202122"/>
                </a:solidFill>
                <a:latin typeface="Arial" panose="020B0604020202020204" pitchFamily="34" charset="0"/>
                <a:ea typeface="Times New Roman" panose="02020603050405020304" pitchFamily="18" charset="0"/>
              </a:rPr>
              <a:t> </a:t>
            </a:r>
            <a:r>
              <a:rPr lang="en-US" altLang="zh-CN" sz="1100" dirty="0">
                <a:solidFill>
                  <a:srgbClr val="202122"/>
                </a:solidFill>
                <a:latin typeface="Arial" panose="020B0604020202020204" pitchFamily="34" charset="0"/>
                <a:ea typeface="Times New Roman" panose="02020603050405020304" pitchFamily="18" charset="0"/>
              </a:rPr>
              <a:t>proton and neutron. The m</a:t>
            </a:r>
            <a:r>
              <a:rPr lang="en-US" altLang="zh-CN" sz="1100" dirty="0">
                <a:solidFill>
                  <a:srgbClr val="202122"/>
                </a:solidFill>
                <a:effectLst/>
                <a:latin typeface="Arial" panose="020B0604020202020204" pitchFamily="34" charset="0"/>
                <a:ea typeface="Times New Roman" panose="02020603050405020304" pitchFamily="18" charset="0"/>
              </a:rPr>
              <a:t>ass of a neutron </a:t>
            </a:r>
            <a:r>
              <a:rPr lang="zh-CN" altLang="en-US" sz="1100" dirty="0">
                <a:solidFill>
                  <a:srgbClr val="FF00FF"/>
                </a:solidFill>
                <a:effectLst/>
                <a:latin typeface="Arial" panose="020B0604020202020204" pitchFamily="34" charset="0"/>
                <a:ea typeface="Times New Roman" panose="02020603050405020304" pitchFamily="18" charset="0"/>
              </a:rPr>
              <a:t>（</a:t>
            </a:r>
            <a:r>
              <a:rPr lang="da-DK" sz="1100" dirty="0">
                <a:solidFill>
                  <a:srgbClr val="FF00FF"/>
                </a:solidFill>
              </a:rPr>
              <a:t>1.67492749804(95)×10</a:t>
            </a:r>
            <a:r>
              <a:rPr lang="da-DK" sz="1100" baseline="30000" dirty="0">
                <a:solidFill>
                  <a:srgbClr val="FF00FF"/>
                </a:solidFill>
              </a:rPr>
              <a:t>−27</a:t>
            </a:r>
            <a:r>
              <a:rPr lang="da-DK" sz="1100" dirty="0">
                <a:solidFill>
                  <a:srgbClr val="FF00FF"/>
                </a:solidFill>
              </a:rPr>
              <a:t> </a:t>
            </a:r>
            <a:r>
              <a:rPr lang="da-DK" sz="1100" dirty="0">
                <a:solidFill>
                  <a:srgbClr val="FF00FF"/>
                </a:solidFill>
                <a:hlinkClick r:id="rId3" tooltip="Kilogram"/>
              </a:rPr>
              <a:t>kg</a:t>
            </a:r>
            <a:r>
              <a:rPr lang="zh-CN" altLang="en-US" sz="1100" dirty="0">
                <a:solidFill>
                  <a:srgbClr val="FF00FF"/>
                </a:solidFill>
                <a:effectLst/>
                <a:latin typeface="Arial" panose="020B0604020202020204" pitchFamily="34" charset="0"/>
                <a:ea typeface="Times New Roman" panose="02020603050405020304" pitchFamily="18" charset="0"/>
              </a:rPr>
              <a:t>）</a:t>
            </a:r>
            <a:r>
              <a:rPr lang="en-US" altLang="zh-CN" sz="1100" dirty="0">
                <a:solidFill>
                  <a:srgbClr val="202122"/>
                </a:solidFill>
                <a:effectLst/>
                <a:latin typeface="Arial" panose="020B0604020202020204" pitchFamily="34" charset="0"/>
                <a:ea typeface="Times New Roman" panose="02020603050405020304" pitchFamily="18" charset="0"/>
              </a:rPr>
              <a:t>is slig</a:t>
            </a:r>
            <a:r>
              <a:rPr lang="en-US" altLang="zh-CN" sz="1100" dirty="0">
                <a:solidFill>
                  <a:srgbClr val="202122"/>
                </a:solidFill>
                <a:latin typeface="Arial" panose="020B0604020202020204" pitchFamily="34" charset="0"/>
                <a:ea typeface="Times New Roman" panose="02020603050405020304" pitchFamily="18" charset="0"/>
              </a:rPr>
              <a:t>htly greater  than a proton.</a:t>
            </a:r>
            <a:r>
              <a:rPr lang="en-US" altLang="zh-CN" sz="1100" dirty="0">
                <a:solidFill>
                  <a:srgbClr val="202122"/>
                </a:solidFill>
                <a:effectLst/>
                <a:latin typeface="Arial" panose="020B0604020202020204" pitchFamily="34" charset="0"/>
                <a:ea typeface="Times New Roman" panose="02020603050405020304" pitchFamily="18" charset="0"/>
              </a:rPr>
              <a:t> </a:t>
            </a:r>
            <a:endParaRPr lang="en-US" altLang="zh-CN" sz="1100" dirty="0">
              <a:solidFill>
                <a:srgbClr val="202122"/>
              </a:solidFill>
              <a:effectLst/>
              <a:latin typeface="Arial" panose="020B0604020202020204" pitchFamily="34" charset="0"/>
              <a:ea typeface="Times New Roman" panose="02020603050405020304" pitchFamily="18" charset="0"/>
            </a:endParaRPr>
          </a:p>
          <a:p>
            <a:pPr marL="342900" indent="-342900" algn="just">
              <a:buAutoNum type="arabicPeriod"/>
            </a:pPr>
            <a:endParaRPr lang="en-US" altLang="zh-CN" sz="1100" dirty="0">
              <a:solidFill>
                <a:srgbClr val="202122"/>
              </a:solidFill>
              <a:latin typeface="Arial" panose="020B0604020202020204" pitchFamily="34" charset="0"/>
              <a:ea typeface="Times New Roman" panose="02020603050405020304" pitchFamily="18" charset="0"/>
            </a:endParaRPr>
          </a:p>
          <a:p>
            <a:pPr marL="342900" indent="-342900" algn="just">
              <a:buFontTx/>
              <a:buAutoNum type="arabicPeriod"/>
            </a:pPr>
            <a:r>
              <a:rPr lang="en-US" sz="1100" dirty="0">
                <a:solidFill>
                  <a:srgbClr val="0070C0"/>
                </a:solidFill>
                <a:latin typeface="Arial" panose="020B0604020202020204" pitchFamily="34" charset="0"/>
                <a:cs typeface="Arial" panose="020B0604020202020204" pitchFamily="34" charset="0"/>
              </a:rPr>
              <a:t>Neutrons accompany protons in nucleus. When neutrons leave nucleus become free, the average lifetime of a free neutron is about </a:t>
            </a:r>
            <a:r>
              <a:rPr lang="en-US" sz="1100" dirty="0">
                <a:solidFill>
                  <a:srgbClr val="FF00FF"/>
                </a:solidFill>
                <a:latin typeface="Arial" panose="020B0604020202020204" pitchFamily="34" charset="0"/>
                <a:cs typeface="Arial" panose="020B0604020202020204" pitchFamily="34" charset="0"/>
              </a:rPr>
              <a:t>14.66</a:t>
            </a:r>
            <a:r>
              <a:rPr lang="en-US" sz="1100" dirty="0">
                <a:solidFill>
                  <a:srgbClr val="0070C0"/>
                </a:solidFill>
                <a:latin typeface="Arial" panose="020B0604020202020204" pitchFamily="34" charset="0"/>
                <a:cs typeface="Arial" panose="020B0604020202020204" pitchFamily="34" charset="0"/>
              </a:rPr>
              <a:t> minutes. </a:t>
            </a:r>
            <a:endParaRPr lang="en-US" sz="1100" dirty="0">
              <a:solidFill>
                <a:srgbClr val="0070C0"/>
              </a:solidFill>
              <a:latin typeface="Arial" panose="020B0604020202020204" pitchFamily="34" charset="0"/>
              <a:cs typeface="Arial" panose="020B0604020202020204" pitchFamily="34" charset="0"/>
            </a:endParaRPr>
          </a:p>
          <a:p>
            <a:pPr marL="342900" indent="-342900" algn="just">
              <a:buFontTx/>
              <a:buAutoNum type="arabicPeriod"/>
            </a:pPr>
            <a:endParaRPr lang="en-US" sz="1100" dirty="0">
              <a:solidFill>
                <a:srgbClr val="0070C0"/>
              </a:solidFill>
              <a:latin typeface="Arial" panose="020B0604020202020204" pitchFamily="34" charset="0"/>
              <a:cs typeface="Arial" panose="020B0604020202020204" pitchFamily="34" charset="0"/>
            </a:endParaRPr>
          </a:p>
          <a:p>
            <a:pPr marL="342900" indent="-342900" algn="just">
              <a:buAutoNum type="arabicPeriod"/>
            </a:pPr>
            <a:r>
              <a:rPr lang="en-US" sz="1100" dirty="0">
                <a:solidFill>
                  <a:srgbClr val="202122"/>
                </a:solidFill>
                <a:latin typeface="Arial" panose="020B0604020202020204" pitchFamily="34" charset="0"/>
                <a:ea typeface="Times New Roman" panose="02020603050405020304" pitchFamily="18" charset="0"/>
              </a:rPr>
              <a:t>Although neutron is </a:t>
            </a:r>
            <a:r>
              <a:rPr lang="en-US" sz="1100" dirty="0">
                <a:solidFill>
                  <a:srgbClr val="202122"/>
                </a:solidFill>
                <a:effectLst/>
                <a:latin typeface="Arial" panose="020B0604020202020204" pitchFamily="34" charset="0"/>
                <a:ea typeface="Times New Roman" panose="02020603050405020304" pitchFamily="18" charset="0"/>
              </a:rPr>
              <a:t>a neutral particle, it carries </a:t>
            </a:r>
            <a:r>
              <a:rPr lang="en-US" altLang="zh-CN" sz="1100" dirty="0">
                <a:solidFill>
                  <a:srgbClr val="FF00FF"/>
                </a:solidFill>
                <a:effectLst/>
                <a:latin typeface="Arial" panose="020B0604020202020204" pitchFamily="34" charset="0"/>
                <a:ea typeface="Times New Roman" panose="02020603050405020304" pitchFamily="18" charset="0"/>
              </a:rPr>
              <a:t>zero</a:t>
            </a:r>
            <a:r>
              <a:rPr lang="en-US" sz="1100" dirty="0">
                <a:solidFill>
                  <a:srgbClr val="202122"/>
                </a:solidFill>
                <a:effectLst/>
                <a:latin typeface="Arial" panose="020B0604020202020204" pitchFamily="34" charset="0"/>
                <a:ea typeface="Times New Roman" panose="02020603050405020304" pitchFamily="18" charset="0"/>
              </a:rPr>
              <a:t> electric charge</a:t>
            </a:r>
            <a:r>
              <a:rPr lang="en-US" sz="1100" dirty="0">
                <a:solidFill>
                  <a:srgbClr val="202122"/>
                </a:solidFill>
                <a:latin typeface="Arial" panose="020B0604020202020204" pitchFamily="34" charset="0"/>
                <a:ea typeface="Times New Roman" panose="02020603050405020304" pitchFamily="18" charset="0"/>
              </a:rPr>
              <a:t>. The </a:t>
            </a:r>
            <a:r>
              <a:rPr lang="en-US" sz="1100" dirty="0">
                <a:solidFill>
                  <a:srgbClr val="202122"/>
                </a:solidFill>
                <a:effectLst/>
                <a:latin typeface="Arial" panose="020B0604020202020204" pitchFamily="34" charset="0"/>
                <a:ea typeface="Times New Roman" panose="02020603050405020304" pitchFamily="18" charset="0"/>
              </a:rPr>
              <a:t>magnetic moment of neutron is not </a:t>
            </a:r>
            <a:r>
              <a:rPr lang="en-US" sz="1100" dirty="0">
                <a:solidFill>
                  <a:srgbClr val="FF00FF"/>
                </a:solidFill>
                <a:effectLst/>
                <a:latin typeface="Arial" panose="020B0604020202020204" pitchFamily="34" charset="0"/>
                <a:ea typeface="Times New Roman" panose="02020603050405020304" pitchFamily="18" charset="0"/>
              </a:rPr>
              <a:t>zero</a:t>
            </a:r>
            <a:r>
              <a:rPr lang="en-US" sz="1100" dirty="0">
                <a:solidFill>
                  <a:srgbClr val="202122"/>
                </a:solidFill>
                <a:effectLst/>
                <a:latin typeface="Arial" panose="020B0604020202020204" pitchFamily="34" charset="0"/>
                <a:ea typeface="Times New Roman" panose="02020603050405020304" pitchFamily="18" charset="0"/>
              </a:rPr>
              <a:t>.</a:t>
            </a:r>
            <a:r>
              <a:rPr lang="en-US" sz="1100" dirty="0">
                <a:solidFill>
                  <a:srgbClr val="202122"/>
                </a:solidFill>
                <a:latin typeface="Arial" panose="020B0604020202020204" pitchFamily="34" charset="0"/>
                <a:ea typeface="Times New Roman" panose="02020603050405020304" pitchFamily="18" charset="0"/>
              </a:rPr>
              <a:t> </a:t>
            </a:r>
            <a:endParaRPr lang="en-US" sz="1100" dirty="0">
              <a:solidFill>
                <a:srgbClr val="202122"/>
              </a:solidFill>
              <a:latin typeface="Arial" panose="020B0604020202020204" pitchFamily="34" charset="0"/>
              <a:ea typeface="Times New Roman" panose="02020603050405020304" pitchFamily="18" charset="0"/>
            </a:endParaRPr>
          </a:p>
          <a:p>
            <a:pPr marL="342900" indent="-342900" algn="just">
              <a:buAutoNum type="arabicPeriod"/>
            </a:pPr>
            <a:endParaRPr lang="en-US" sz="1100" dirty="0">
              <a:solidFill>
                <a:srgbClr val="202122"/>
              </a:solidFill>
              <a:latin typeface="Arial" panose="020B0604020202020204" pitchFamily="34" charset="0"/>
              <a:ea typeface="Times New Roman" panose="02020603050405020304" pitchFamily="18" charset="0"/>
            </a:endParaRPr>
          </a:p>
          <a:p>
            <a:pPr marL="342900" indent="-342900" algn="just">
              <a:buAutoNum type="arabicPeriod"/>
            </a:pPr>
            <a:r>
              <a:rPr lang="en-US" sz="1100" dirty="0">
                <a:solidFill>
                  <a:srgbClr val="0070C0"/>
                </a:solidFill>
                <a:latin typeface="Arial" panose="020B0604020202020204" pitchFamily="34" charset="0"/>
                <a:ea typeface="Times New Roman" panose="02020603050405020304" pitchFamily="18" charset="0"/>
              </a:rPr>
              <a:t>It has spin </a:t>
            </a:r>
            <a:r>
              <a:rPr lang="en-US" sz="1100" dirty="0">
                <a:solidFill>
                  <a:srgbClr val="FF00FF"/>
                </a:solidFill>
                <a:latin typeface="Arial" panose="020B0604020202020204" pitchFamily="34" charset="0"/>
                <a:ea typeface="Times New Roman" panose="02020603050405020304" pitchFamily="18" charset="0"/>
              </a:rPr>
              <a:t>½</a:t>
            </a:r>
            <a:r>
              <a:rPr lang="en-US" sz="1100" dirty="0">
                <a:solidFill>
                  <a:srgbClr val="0070C0"/>
                </a:solidFill>
                <a:latin typeface="Arial" panose="020B0604020202020204" pitchFamily="34" charset="0"/>
                <a:ea typeface="Times New Roman" panose="02020603050405020304" pitchFamily="18" charset="0"/>
              </a:rPr>
              <a:t> with moment of </a:t>
            </a:r>
            <a:r>
              <a:rPr lang="en-US" sz="1100" dirty="0">
                <a:solidFill>
                  <a:srgbClr val="FF00FF"/>
                </a:solidFill>
                <a:latin typeface="Arial" panose="020B0604020202020204" pitchFamily="34" charset="0"/>
                <a:ea typeface="Times New Roman" panose="02020603050405020304" pitchFamily="18" charset="0"/>
              </a:rPr>
              <a:t>-0.001042 </a:t>
            </a:r>
            <a:r>
              <a:rPr lang="en-US" sz="1100" i="1" dirty="0" err="1">
                <a:latin typeface="Symbol" panose="05050102010706020507" pitchFamily="18" charset="2"/>
                <a:ea typeface="Times New Roman" panose="02020603050405020304" pitchFamily="18" charset="0"/>
              </a:rPr>
              <a:t>m</a:t>
            </a:r>
            <a:r>
              <a:rPr lang="en-US" sz="1100" i="1" baseline="-25000" dirty="0" err="1">
                <a:latin typeface="Arial" panose="020B0604020202020204" pitchFamily="34" charset="0"/>
                <a:ea typeface="Times New Roman" panose="02020603050405020304" pitchFamily="18" charset="0"/>
              </a:rPr>
              <a:t>B</a:t>
            </a:r>
            <a:r>
              <a:rPr lang="en-US" sz="1100" dirty="0">
                <a:solidFill>
                  <a:srgbClr val="0070C0"/>
                </a:solidFill>
                <a:latin typeface="Arial" panose="020B0604020202020204" pitchFamily="34" charset="0"/>
                <a:ea typeface="Times New Roman" panose="02020603050405020304" pitchFamily="18" charset="0"/>
              </a:rPr>
              <a:t>.</a:t>
            </a:r>
            <a:r>
              <a:rPr lang="en-US" sz="1100" i="1" baseline="-25000" dirty="0">
                <a:solidFill>
                  <a:srgbClr val="0070C0"/>
                </a:solidFill>
                <a:latin typeface="Arial" panose="020B0604020202020204" pitchFamily="34" charset="0"/>
                <a:ea typeface="Times New Roman" panose="02020603050405020304" pitchFamily="18" charset="0"/>
              </a:rPr>
              <a:t> </a:t>
            </a:r>
            <a:endParaRPr lang="en-US" sz="1100" i="1" baseline="-25000" dirty="0">
              <a:solidFill>
                <a:srgbClr val="0070C0"/>
              </a:solidFill>
              <a:latin typeface="Arial" panose="020B0604020202020204" pitchFamily="34" charset="0"/>
              <a:ea typeface="Times New Roman" panose="02020603050405020304" pitchFamily="18" charset="0"/>
            </a:endParaRPr>
          </a:p>
          <a:p>
            <a:pPr marL="342900" indent="-342900" algn="just">
              <a:buAutoNum type="arabicPeriod"/>
            </a:pPr>
            <a:endParaRPr lang="en-US" sz="1100" i="1" baseline="-25000" dirty="0">
              <a:solidFill>
                <a:srgbClr val="0070C0"/>
              </a:solidFill>
              <a:latin typeface="Arial" panose="020B0604020202020204" pitchFamily="34" charset="0"/>
              <a:ea typeface="Times New Roman" panose="02020603050405020304" pitchFamily="18" charset="0"/>
            </a:endParaRPr>
          </a:p>
          <a:p>
            <a:pPr marL="342900" indent="-342900" algn="just">
              <a:buAutoNum type="arabicPeriod"/>
            </a:pPr>
            <a:r>
              <a:rPr lang="en-US" sz="1100" dirty="0">
                <a:solidFill>
                  <a:srgbClr val="202122"/>
                </a:solidFill>
                <a:latin typeface="Arial" panose="020B0604020202020204" pitchFamily="34" charset="0"/>
                <a:ea typeface="Times New Roman" panose="02020603050405020304" pitchFamily="18" charset="0"/>
              </a:rPr>
              <a:t>This is an indication of its quark substructure and internal charge distribution.</a:t>
            </a:r>
            <a:r>
              <a:rPr lang="en-US" sz="1100" dirty="0">
                <a:solidFill>
                  <a:srgbClr val="202122"/>
                </a:solidFill>
                <a:latin typeface="Arial" panose="020B0604020202020204" pitchFamily="34" charset="0"/>
                <a:ea typeface="Times New Roman" panose="02020603050405020304" pitchFamily="18" charset="0"/>
                <a:cs typeface="Times New Roman" panose="02020603050405020304" pitchFamily="18" charset="0"/>
              </a:rPr>
              <a:t> </a:t>
            </a:r>
            <a:endParaRPr lang="en-US" sz="1100" dirty="0">
              <a:solidFill>
                <a:srgbClr val="202122"/>
              </a:solidFill>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AutoNum type="arabicPeriod"/>
            </a:pPr>
            <a:endParaRPr lang="en-US" sz="1100" dirty="0">
              <a:solidFill>
                <a:srgbClr val="202122"/>
              </a:solidFill>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Tx/>
              <a:buAutoNum type="arabicPeriod"/>
            </a:pPr>
            <a:r>
              <a:rPr lang="en-US" sz="11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Energy </a:t>
            </a:r>
            <a:r>
              <a:rPr lang="en-US" sz="1100" dirty="0">
                <a:solidFill>
                  <a:srgbClr val="FF00FF"/>
                </a:solidFill>
                <a:ea typeface="Times New Roman" panose="02020603050405020304" pitchFamily="18" charset="0"/>
                <a:cs typeface="Times New Roman" panose="02020603050405020304" pitchFamily="18" charset="0"/>
              </a:rPr>
              <a:t>E=</a:t>
            </a:r>
            <a:r>
              <a:rPr lang="en-US" sz="1100" dirty="0">
                <a:solidFill>
                  <a:srgbClr val="FF00FF"/>
                </a:solidFill>
              </a:rPr>
              <a:t> </a:t>
            </a:r>
            <a:r>
              <a:rPr lang="en-US" sz="1100" dirty="0">
                <a:solidFill>
                  <a:srgbClr val="FF00FF"/>
                </a:solidFill>
                <a:latin typeface="Arial" panose="020B0604020202020204" pitchFamily="34" charset="0"/>
                <a:ea typeface="Times New Roman" panose="02020603050405020304" pitchFamily="18" charset="0"/>
              </a:rPr>
              <a:t>½ </a:t>
            </a:r>
            <a:r>
              <a:rPr lang="en-US" sz="1100" i="1" dirty="0">
                <a:solidFill>
                  <a:srgbClr val="FF00FF"/>
                </a:solidFill>
              </a:rPr>
              <a:t>mv</a:t>
            </a:r>
            <a:r>
              <a:rPr lang="en-US" sz="1100" baseline="30000" dirty="0">
                <a:solidFill>
                  <a:srgbClr val="FF00FF"/>
                </a:solidFill>
              </a:rPr>
              <a:t>2</a:t>
            </a:r>
            <a:r>
              <a:rPr lang="en-US" sz="1100" dirty="0">
                <a:solidFill>
                  <a:srgbClr val="FF00FF"/>
                </a:solidFill>
              </a:rPr>
              <a:t>=</a:t>
            </a:r>
            <a:r>
              <a:rPr lang="en-US" sz="1100" i="1" dirty="0">
                <a:solidFill>
                  <a:srgbClr val="FF00FF"/>
                </a:solidFill>
              </a:rPr>
              <a:t>h</a:t>
            </a:r>
            <a:r>
              <a:rPr lang="en-US" sz="1100" baseline="30000" dirty="0">
                <a:solidFill>
                  <a:srgbClr val="FF00FF"/>
                </a:solidFill>
              </a:rPr>
              <a:t>2</a:t>
            </a:r>
            <a:r>
              <a:rPr lang="en-US" sz="1100" dirty="0">
                <a:solidFill>
                  <a:srgbClr val="FF00FF"/>
                </a:solidFill>
              </a:rPr>
              <a:t>/2</a:t>
            </a:r>
            <a:r>
              <a:rPr lang="en-US" sz="1100" i="1" dirty="0">
                <a:solidFill>
                  <a:srgbClr val="FF00FF"/>
                </a:solidFill>
              </a:rPr>
              <a:t>m</a:t>
            </a:r>
            <a:r>
              <a:rPr lang="en-US" sz="1100" dirty="0">
                <a:solidFill>
                  <a:srgbClr val="FF00FF"/>
                </a:solidFill>
                <a:latin typeface="Symbol" panose="05050102010706020507" pitchFamily="18" charset="2"/>
              </a:rPr>
              <a:t>l</a:t>
            </a:r>
            <a:r>
              <a:rPr lang="en-US" sz="1100" baseline="30000" dirty="0">
                <a:solidFill>
                  <a:srgbClr val="FF00FF"/>
                </a:solidFill>
              </a:rPr>
              <a:t>2</a:t>
            </a:r>
            <a:r>
              <a:rPr lang="en-US" sz="1100" dirty="0">
                <a:solidFill>
                  <a:srgbClr val="0070C0"/>
                </a:solidFill>
              </a:rPr>
              <a:t>, that is the lower </a:t>
            </a:r>
            <a:r>
              <a:rPr lang="en-US" sz="1100" dirty="0">
                <a:solidFill>
                  <a:srgbClr val="FF00FF"/>
                </a:solidFill>
              </a:rPr>
              <a:t>v</a:t>
            </a:r>
            <a:r>
              <a:rPr lang="en-US" sz="1100" dirty="0">
                <a:solidFill>
                  <a:srgbClr val="0070C0"/>
                </a:solidFill>
              </a:rPr>
              <a:t> the lower </a:t>
            </a:r>
            <a:r>
              <a:rPr lang="en-US" sz="1100" dirty="0">
                <a:solidFill>
                  <a:srgbClr val="FF00FF"/>
                </a:solidFill>
              </a:rPr>
              <a:t>E</a:t>
            </a:r>
            <a:r>
              <a:rPr lang="en-US" sz="1100" dirty="0">
                <a:solidFill>
                  <a:srgbClr val="0070C0"/>
                </a:solidFill>
              </a:rPr>
              <a:t> or the shorter </a:t>
            </a:r>
            <a:r>
              <a:rPr lang="en-US" sz="1100" dirty="0">
                <a:solidFill>
                  <a:srgbClr val="FF00FF"/>
                </a:solidFill>
                <a:latin typeface="Symbol" panose="05050102010706020507" pitchFamily="18" charset="2"/>
              </a:rPr>
              <a:t>l</a:t>
            </a:r>
            <a:r>
              <a:rPr lang="en-US" sz="1100" dirty="0">
                <a:solidFill>
                  <a:srgbClr val="0070C0"/>
                </a:solidFill>
              </a:rPr>
              <a:t> the higher </a:t>
            </a:r>
            <a:r>
              <a:rPr lang="en-US" sz="1100" dirty="0">
                <a:solidFill>
                  <a:srgbClr val="FF00FF"/>
                </a:solidFill>
              </a:rPr>
              <a:t>E</a:t>
            </a:r>
            <a:r>
              <a:rPr lang="en-US" sz="1100" dirty="0">
                <a:solidFill>
                  <a:srgbClr val="0070C0"/>
                </a:solidFill>
              </a:rPr>
              <a:t>.</a:t>
            </a:r>
            <a:endParaRPr lang="en-US" sz="1100" dirty="0">
              <a:solidFill>
                <a:srgbClr val="0070C0"/>
              </a:solidFill>
            </a:endParaRPr>
          </a:p>
          <a:p>
            <a:pPr marL="342900" indent="-342900" algn="just">
              <a:buFontTx/>
              <a:buAutoNum type="arabicPeriod"/>
            </a:pPr>
            <a:endParaRPr lang="en-US" sz="1100" dirty="0">
              <a:solidFill>
                <a:srgbClr val="0070C0"/>
              </a:solidFill>
            </a:endParaRPr>
          </a:p>
          <a:p>
            <a:pPr marL="342900" indent="-342900" algn="just">
              <a:buFontTx/>
              <a:buAutoNum type="arabicPeriod"/>
            </a:pPr>
            <a:r>
              <a:rPr lang="en-US" sz="1100" dirty="0">
                <a:solidFill>
                  <a:srgbClr val="202122"/>
                </a:solidFill>
                <a:latin typeface="Arial" panose="020B0604020202020204" pitchFamily="34" charset="0"/>
                <a:ea typeface="Times New Roman" panose="02020603050405020304" pitchFamily="18" charset="0"/>
                <a:cs typeface="Times New Roman" panose="02020603050405020304" pitchFamily="18" charset="0"/>
              </a:rPr>
              <a:t>Neutrons move in a wave mode; the wavelength </a:t>
            </a:r>
            <a:r>
              <a:rPr lang="en-US" sz="1100" dirty="0">
                <a:solidFill>
                  <a:srgbClr val="FF00FF"/>
                </a:solidFill>
                <a:latin typeface="Symbol" panose="05050102010706020507" pitchFamily="18" charset="2"/>
              </a:rPr>
              <a:t>l=</a:t>
            </a:r>
            <a:r>
              <a:rPr lang="en-US" sz="1100" i="1" dirty="0">
                <a:solidFill>
                  <a:srgbClr val="FF00FF"/>
                </a:solidFill>
                <a:effectLst/>
              </a:rPr>
              <a:t>h/mv,</a:t>
            </a:r>
            <a:r>
              <a:rPr lang="en-US" sz="1100" i="1" dirty="0">
                <a:effectLst/>
              </a:rPr>
              <a:t> i.e. </a:t>
            </a:r>
            <a:r>
              <a:rPr lang="en-US" sz="1100" dirty="0">
                <a:effectLst/>
              </a:rPr>
              <a:t> </a:t>
            </a:r>
            <a:r>
              <a:rPr lang="en-US" sz="1100" dirty="0"/>
              <a:t>the higher v the shorter </a:t>
            </a:r>
            <a:r>
              <a:rPr lang="en-US" sz="1100" dirty="0">
                <a:solidFill>
                  <a:srgbClr val="FF00FF"/>
                </a:solidFill>
                <a:latin typeface="Symbol" panose="05050102010706020507" pitchFamily="18" charset="2"/>
              </a:rPr>
              <a:t>l</a:t>
            </a:r>
            <a:r>
              <a:rPr lang="en-US" sz="1100" dirty="0"/>
              <a:t>.</a:t>
            </a:r>
            <a:endParaRPr lang="en-US" sz="1100" dirty="0"/>
          </a:p>
          <a:p>
            <a:pPr marL="342900" indent="-342900" algn="just">
              <a:buFontTx/>
              <a:buAutoNum type="arabicPeriod"/>
            </a:pPr>
            <a:endParaRPr lang="en-US" sz="1100" dirty="0">
              <a:solidFill>
                <a:srgbClr val="202122"/>
              </a:solidFill>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AutoNum type="arabicPeriod"/>
            </a:pPr>
            <a:r>
              <a:rPr lang="en-US" sz="11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The magnitude of wavevector </a:t>
            </a:r>
            <a:r>
              <a:rPr lang="en-US" sz="1100" dirty="0">
                <a:solidFill>
                  <a:srgbClr val="FF00FF"/>
                </a:solidFill>
                <a:latin typeface="Arial" panose="020B0604020202020204" pitchFamily="34" charset="0"/>
                <a:ea typeface="Times New Roman" panose="02020603050405020304" pitchFamily="18" charset="0"/>
                <a:cs typeface="Times New Roman" panose="02020603050405020304" pitchFamily="18" charset="0"/>
              </a:rPr>
              <a:t>(</a:t>
            </a:r>
            <a:r>
              <a:rPr lang="en-US" sz="1100" dirty="0">
                <a:solidFill>
                  <a:srgbClr val="FF00FF"/>
                </a:solidFill>
                <a:effectLst/>
              </a:rPr>
              <a:t>2</a:t>
            </a:r>
            <a:r>
              <a:rPr lang="en-US" sz="1100" dirty="0">
                <a:solidFill>
                  <a:srgbClr val="FF00FF"/>
                </a:solidFill>
                <a:effectLst/>
                <a:latin typeface="Symbol" panose="05050102010706020507" pitchFamily="18" charset="2"/>
              </a:rPr>
              <a:t>p / l)</a:t>
            </a:r>
            <a:r>
              <a:rPr lang="en-US" sz="11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 is a function of wavelength.</a:t>
            </a:r>
            <a:endParaRPr lang="en-US" sz="1100" dirty="0">
              <a:solidFill>
                <a:srgbClr val="0070C0"/>
              </a:solidFill>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AutoNum type="arabicPeriod"/>
            </a:pPr>
            <a:endParaRPr lang="en-US" sz="1100" dirty="0">
              <a:solidFill>
                <a:srgbClr val="0070C0"/>
              </a:solidFill>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buFontTx/>
              <a:buAutoNum type="arabicPeriod"/>
            </a:pPr>
            <a:r>
              <a:rPr lang="en-US" sz="1100" dirty="0">
                <a:solidFill>
                  <a:srgbClr val="FF0000"/>
                </a:solidFill>
                <a:latin typeface="Arial" panose="020B0604020202020204" pitchFamily="34" charset="0"/>
                <a:cs typeface="Arial" panose="020B0604020202020204" pitchFamily="34" charset="0"/>
              </a:rPr>
              <a:t>Neutrons possess wave-particle duality.</a:t>
            </a:r>
            <a:endParaRPr lang="en-US" sz="1100"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5300" y="914400"/>
            <a:ext cx="11201400" cy="5631180"/>
          </a:xfrm>
          <a:prstGeom prst="rect">
            <a:avLst/>
          </a:prstGeom>
          <a:noFill/>
        </p:spPr>
        <p:txBody>
          <a:bodyPr wrap="square" rtlCol="0">
            <a:spAutoFit/>
          </a:bodyPr>
          <a:lstStyle/>
          <a:p>
            <a:pPr>
              <a:lnSpc>
                <a:spcPct val="150000"/>
              </a:lnSpc>
            </a:pPr>
            <a:r>
              <a:rPr lang="zh-CN" altLang="en-US" sz="2400" dirty="0">
                <a:solidFill>
                  <a:srgbClr val="FF0000"/>
                </a:solidFill>
              </a:rPr>
              <a:t>为什么用中子？</a:t>
            </a:r>
            <a:r>
              <a:rPr lang="zh-CN" altLang="en-US" sz="2400" dirty="0"/>
              <a:t>中子有揭示了其他探针无法获得的特性的能力。它可以像波一样衍</a:t>
            </a:r>
            <a:r>
              <a:rPr lang="en-US" altLang="zh-CN" sz="2400" dirty="0"/>
              <a:t>	</a:t>
            </a:r>
            <a:r>
              <a:rPr lang="zh-CN" altLang="en-US" sz="2400" dirty="0"/>
              <a:t>射或反射，或者像粒子在运动过程中与物质碰撞时获得或失去能量。</a:t>
            </a:r>
            <a:endParaRPr lang="en-US" altLang="zh-CN" sz="2400" dirty="0"/>
          </a:p>
          <a:p>
            <a:pPr>
              <a:lnSpc>
                <a:spcPct val="150000"/>
              </a:lnSpc>
            </a:pPr>
            <a:r>
              <a:rPr lang="zh-CN" altLang="en-US" sz="2400" dirty="0">
                <a:solidFill>
                  <a:srgbClr val="FF0000"/>
                </a:solidFill>
              </a:rPr>
              <a:t>波长 </a:t>
            </a:r>
            <a:r>
              <a:rPr lang="zh-CN" altLang="en-US" sz="2400" dirty="0"/>
              <a:t>从</a:t>
            </a:r>
            <a:r>
              <a:rPr lang="en-US" altLang="zh-CN" sz="2400" dirty="0"/>
              <a:t>0.1A</a:t>
            </a:r>
            <a:r>
              <a:rPr lang="zh-CN" altLang="en-US" sz="2400" dirty="0"/>
              <a:t>到</a:t>
            </a:r>
            <a:r>
              <a:rPr lang="en-US" altLang="zh-CN" sz="2400" dirty="0"/>
              <a:t>100A</a:t>
            </a:r>
            <a:r>
              <a:rPr lang="zh-CN" altLang="en-US" sz="2400" dirty="0"/>
              <a:t>不等，允许它们测量从像原子一样小到蛋白质一样大的结构。</a:t>
            </a:r>
            <a:endParaRPr lang="en-US" sz="2400" dirty="0"/>
          </a:p>
          <a:p>
            <a:pPr>
              <a:lnSpc>
                <a:spcPct val="150000"/>
              </a:lnSpc>
            </a:pPr>
            <a:r>
              <a:rPr lang="zh-CN" altLang="en-US" sz="2400" dirty="0">
                <a:solidFill>
                  <a:srgbClr val="FF0000"/>
                </a:solidFill>
              </a:rPr>
              <a:t>能量</a:t>
            </a:r>
            <a:r>
              <a:rPr lang="en-US" altLang="zh-CN" sz="2400" dirty="0">
                <a:solidFill>
                  <a:srgbClr val="FF0000"/>
                </a:solidFill>
              </a:rPr>
              <a:t> </a:t>
            </a:r>
            <a:r>
              <a:rPr lang="zh-CN" altLang="en-US" sz="2400" dirty="0"/>
              <a:t>在毫电子伏特量级，与固体或液体中原子运动，磁性材料中的波或分子振动</a:t>
            </a:r>
            <a:r>
              <a:rPr lang="en-US" altLang="zh-CN" sz="2400" dirty="0"/>
              <a:t>		</a:t>
            </a:r>
            <a:r>
              <a:rPr lang="zh-CN" altLang="en-US" sz="2400" dirty="0"/>
              <a:t>的能量相同。可以检测的小的纳米电子伏特和十分之一电子伏特的中子与物质</a:t>
            </a:r>
            <a:r>
              <a:rPr lang="en-US" altLang="zh-CN" sz="2400" dirty="0"/>
              <a:t>		</a:t>
            </a:r>
            <a:r>
              <a:rPr lang="zh-CN" altLang="en-US" sz="2400" dirty="0"/>
              <a:t>之间的能量交换。</a:t>
            </a:r>
            <a:endParaRPr lang="en-US" altLang="zh-CN" sz="2400" dirty="0"/>
          </a:p>
          <a:p>
            <a:pPr>
              <a:lnSpc>
                <a:spcPct val="150000"/>
              </a:lnSpc>
            </a:pPr>
            <a:r>
              <a:rPr lang="zh-CN" altLang="en-US" sz="2400" b="1" dirty="0">
                <a:solidFill>
                  <a:srgbClr val="FF00FF"/>
                </a:solidFill>
              </a:rPr>
              <a:t>散射本领</a:t>
            </a:r>
            <a:r>
              <a:rPr lang="en-US" altLang="zh-CN" sz="2400" b="1" dirty="0">
                <a:solidFill>
                  <a:schemeClr val="accent1"/>
                </a:solidFill>
              </a:rPr>
              <a:t> </a:t>
            </a:r>
            <a:r>
              <a:rPr lang="zh-CN" altLang="en-US" sz="2400" b="1" dirty="0">
                <a:solidFill>
                  <a:srgbClr val="00B0F0"/>
                </a:solidFill>
              </a:rPr>
              <a:t>几乎随机地因原子核而异。有利于对探测轻的原子，同位分离等。</a:t>
            </a:r>
            <a:endParaRPr lang="en-US" altLang="zh-CN" sz="2400" b="1" dirty="0">
              <a:solidFill>
                <a:schemeClr val="accent1"/>
              </a:solidFill>
            </a:endParaRPr>
          </a:p>
          <a:p>
            <a:pPr>
              <a:lnSpc>
                <a:spcPct val="150000"/>
              </a:lnSpc>
            </a:pPr>
            <a:r>
              <a:rPr lang="zh-CN" altLang="en-US" sz="2400" b="1" dirty="0">
                <a:solidFill>
                  <a:srgbClr val="FF00FF"/>
                </a:solidFill>
              </a:rPr>
              <a:t>磁性</a:t>
            </a:r>
            <a:r>
              <a:rPr lang="en-US" altLang="zh-CN" sz="2400" b="1" dirty="0">
                <a:solidFill>
                  <a:schemeClr val="accent1"/>
                </a:solidFill>
              </a:rPr>
              <a:t> </a:t>
            </a:r>
            <a:r>
              <a:rPr lang="zh-CN" altLang="en-US" sz="2400" b="1" dirty="0">
                <a:solidFill>
                  <a:schemeClr val="accent1"/>
                </a:solidFill>
              </a:rPr>
              <a:t>使得中子对原子中的电子自旋和电子的轨道自旋的有序度都很敏感。</a:t>
            </a:r>
            <a:endParaRPr lang="zh-CN" altLang="en-US" sz="2400" b="1" dirty="0">
              <a:solidFill>
                <a:schemeClr val="accent1"/>
              </a:solidFill>
            </a:endParaRPr>
          </a:p>
          <a:p>
            <a:pPr>
              <a:lnSpc>
                <a:spcPct val="150000"/>
              </a:lnSpc>
            </a:pPr>
            <a:r>
              <a:rPr lang="zh-CN" altLang="en-US" sz="2400" b="1" dirty="0">
                <a:solidFill>
                  <a:srgbClr val="FF00FF"/>
                </a:solidFill>
              </a:rPr>
              <a:t>穿透能力强</a:t>
            </a:r>
            <a:r>
              <a:rPr lang="en-US" altLang="zh-CN" sz="2400" b="1" dirty="0">
                <a:solidFill>
                  <a:schemeClr val="accent1"/>
                </a:solidFill>
              </a:rPr>
              <a:t> </a:t>
            </a:r>
            <a:r>
              <a:rPr lang="zh-CN" altLang="en-US" sz="2400" b="1" dirty="0">
                <a:solidFill>
                  <a:srgbClr val="00B050"/>
                </a:solidFill>
              </a:rPr>
              <a:t>中性的中子使得其能够深入样品，更容易穿过极端条件环境设备壁达</a:t>
            </a:r>
            <a:r>
              <a:rPr lang="en-US" altLang="zh-CN" sz="2400" b="1" dirty="0">
                <a:solidFill>
                  <a:srgbClr val="00B050"/>
                </a:solidFill>
              </a:rPr>
              <a:t>		</a:t>
            </a:r>
            <a:r>
              <a:rPr lang="zh-CN" altLang="en-US" sz="2400" b="1" dirty="0">
                <a:solidFill>
                  <a:srgbClr val="00B050"/>
                </a:solidFill>
              </a:rPr>
              <a:t>到样品，如</a:t>
            </a:r>
            <a:r>
              <a:rPr lang="zh-CN" altLang="en-US" sz="2400" b="1" dirty="0">
                <a:solidFill>
                  <a:srgbClr val="00B050"/>
                </a:solidFill>
                <a:sym typeface="+mn-ea"/>
              </a:rPr>
              <a:t>测量</a:t>
            </a:r>
            <a:r>
              <a:rPr lang="zh-CN" altLang="en-US" sz="2400" b="1" dirty="0">
                <a:solidFill>
                  <a:srgbClr val="00B050"/>
                </a:solidFill>
              </a:rPr>
              <a:t>桥梁中的应力应变。</a:t>
            </a:r>
            <a:endParaRPr lang="zh-CN" altLang="en-US" sz="2400" b="1" dirty="0">
              <a:solidFill>
                <a:srgbClr val="00B050"/>
              </a:solidFill>
            </a:endParaRPr>
          </a:p>
        </p:txBody>
      </p:sp>
      <p:sp>
        <p:nvSpPr>
          <p:cNvPr id="18" name="Rectangle 17"/>
          <p:cNvSpPr/>
          <p:nvPr/>
        </p:nvSpPr>
        <p:spPr>
          <a:xfrm>
            <a:off x="0" y="0"/>
            <a:ext cx="12192000" cy="92333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Arial" panose="020B0604020202020204" pitchFamily="34" charset="0"/>
                <a:cs typeface="Arial" panose="020B0604020202020204" pitchFamily="34" charset="0"/>
              </a:rPr>
              <a:t>中子的优势特点</a:t>
            </a:r>
            <a:endParaRPr lang="zh-CN" altLang="en-US" sz="2800" dirty="0">
              <a:solidFill>
                <a:srgbClr val="FF0000"/>
              </a:solidFill>
              <a:latin typeface="Arial" panose="020B0604020202020204" pitchFamily="34" charset="0"/>
              <a:cs typeface="Arial" panose="020B0604020202020204" pitchFamily="34" charset="0"/>
            </a:endParaRPr>
          </a:p>
        </p:txBody>
      </p:sp>
      <p:pic>
        <p:nvPicPr>
          <p:cNvPr id="5" name="Picture 4">
            <a:hlinkClick r:id="rId1"/>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 y="230832"/>
            <a:ext cx="692453" cy="692453"/>
          </a:xfrm>
          <a:prstGeom prst="rect">
            <a:avLst/>
          </a:prstGeom>
          <a:noFill/>
          <a:ln>
            <a:noFill/>
          </a:ln>
        </p:spPr>
      </p:pic>
      <p:sp>
        <p:nvSpPr>
          <p:cNvPr id="10" name="TextBox 9"/>
          <p:cNvSpPr txBox="1"/>
          <p:nvPr/>
        </p:nvSpPr>
        <p:spPr>
          <a:xfrm>
            <a:off x="0" y="-4872"/>
            <a:ext cx="977900" cy="275590"/>
          </a:xfrm>
          <a:prstGeom prst="rect">
            <a:avLst/>
          </a:prstGeom>
          <a:noFill/>
        </p:spPr>
        <p:txBody>
          <a:bodyPr wrap="none" rtlCol="0">
            <a:spAutoFit/>
          </a:bodyPr>
          <a:lstStyle/>
          <a:p>
            <a:pPr algn="l"/>
            <a:r>
              <a:rPr lang="en-US" sz="1200" dirty="0">
                <a:latin typeface="Arial" panose="020B0604020202020204" pitchFamily="34" charset="0"/>
                <a:cs typeface="Arial" panose="020B0604020202020204" pitchFamily="34" charset="0"/>
                <a:sym typeface="+mn-ea"/>
              </a:rPr>
              <a:t>Introduction</a:t>
            </a:r>
            <a:endParaRPr lang="en-US" sz="1200" dirty="0">
              <a:latin typeface="Arial" panose="020B0604020202020204" pitchFamily="34" charset="0"/>
              <a:cs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stretch>
            <a:fillRect/>
          </a:stretch>
        </p:blipFill>
        <p:spPr>
          <a:xfrm>
            <a:off x="492967" y="759770"/>
            <a:ext cx="11206065" cy="5332419"/>
          </a:xfrm>
          <a:prstGeom prst="rect">
            <a:avLst/>
          </a:prstGeom>
        </p:spPr>
      </p:pic>
      <p:sp>
        <p:nvSpPr>
          <p:cNvPr id="5" name="Rectangle 4"/>
          <p:cNvSpPr/>
          <p:nvPr/>
        </p:nvSpPr>
        <p:spPr>
          <a:xfrm>
            <a:off x="0" y="-1"/>
            <a:ext cx="12192000" cy="83820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3132431" y="152099"/>
            <a:ext cx="6025084" cy="523220"/>
          </a:xfrm>
          <a:prstGeom prst="rect">
            <a:avLst/>
          </a:prstGeom>
          <a:noFill/>
        </p:spPr>
        <p:txBody>
          <a:bodyPr wrap="square">
            <a:spAutoFit/>
          </a:bodyPr>
          <a:lstStyle/>
          <a:p>
            <a:pPr algn="ctr"/>
            <a:r>
              <a:rPr lang="en-US" sz="2800" b="1" dirty="0">
                <a:solidFill>
                  <a:srgbClr val="FF0000"/>
                </a:solidFill>
                <a:latin typeface="Arial" panose="020B0604020202020204" pitchFamily="34" charset="0"/>
                <a:cs typeface="Arial" panose="020B0604020202020204" pitchFamily="34" charset="0"/>
              </a:rPr>
              <a:t>Elastic and Inelastic Scattering</a:t>
            </a:r>
            <a:endParaRPr lang="en-US" sz="2800" b="1" dirty="0">
              <a:solidFill>
                <a:srgbClr val="FF0000"/>
              </a:solidFill>
              <a:latin typeface="Arial" panose="020B0604020202020204" pitchFamily="34" charset="0"/>
              <a:cs typeface="Arial" panose="020B0604020202020204" pitchFamily="34" charset="0"/>
            </a:endParaRPr>
          </a:p>
        </p:txBody>
      </p:sp>
      <p:pic>
        <p:nvPicPr>
          <p:cNvPr id="3" name="Picture 2">
            <a:hlinkClick r:id="rId2"/>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15" y="228600"/>
            <a:ext cx="624615" cy="624615"/>
          </a:xfrm>
          <a:prstGeom prst="rect">
            <a:avLst/>
          </a:prstGeom>
          <a:noFill/>
          <a:ln>
            <a:noFill/>
          </a:ln>
        </p:spPr>
      </p:pic>
      <p:sp>
        <p:nvSpPr>
          <p:cNvPr id="8" name="TextBox 7"/>
          <p:cNvSpPr txBox="1"/>
          <p:nvPr/>
        </p:nvSpPr>
        <p:spPr>
          <a:xfrm>
            <a:off x="692678" y="5912635"/>
            <a:ext cx="10904590" cy="646331"/>
          </a:xfrm>
          <a:prstGeom prst="rect">
            <a:avLst/>
          </a:prstGeom>
          <a:noFill/>
        </p:spPr>
        <p:txBody>
          <a:bodyPr wrap="square">
            <a:spAutoFit/>
          </a:bodyPr>
          <a:lstStyle/>
          <a:p>
            <a:pPr algn="ctr"/>
            <a:r>
              <a:rPr lang="en-US" sz="1800" dirty="0">
                <a:solidFill>
                  <a:srgbClr val="0070C0"/>
                </a:solidFill>
                <a:latin typeface="Arial" panose="020B0604020202020204" pitchFamily="34" charset="0"/>
                <a:cs typeface="Arial" panose="020B0604020202020204" pitchFamily="34" charset="0"/>
              </a:rPr>
              <a:t>When atoms in a solid are of finite mass and they do or don’t gain or loss energy when neutrons, or any kind of radiation, collide with them.</a:t>
            </a:r>
            <a:endParaRPr lang="en-US" dirty="0"/>
          </a:p>
        </p:txBody>
      </p:sp>
      <p:sp>
        <p:nvSpPr>
          <p:cNvPr id="10" name="TextBox 9"/>
          <p:cNvSpPr txBox="1"/>
          <p:nvPr/>
        </p:nvSpPr>
        <p:spPr>
          <a:xfrm>
            <a:off x="677032" y="2689815"/>
            <a:ext cx="2251244" cy="1477328"/>
          </a:xfrm>
          <a:prstGeom prst="rect">
            <a:avLst/>
          </a:prstGeom>
          <a:noFill/>
        </p:spPr>
        <p:txBody>
          <a:bodyPr wrap="square">
            <a:spAutoFit/>
          </a:bodyPr>
          <a:lstStyle/>
          <a:p>
            <a:r>
              <a:rPr lang="en-US" dirty="0">
                <a:solidFill>
                  <a:srgbClr val="0070C0"/>
                </a:solidFill>
                <a:latin typeface="Arial" panose="020B0604020202020204" pitchFamily="34" charset="0"/>
                <a:ea typeface="Times New Roman" panose="02020603050405020304" pitchFamily="18" charset="0"/>
                <a:cs typeface="Arial" panose="020B0604020202020204" pitchFamily="34" charset="0"/>
              </a:rPr>
              <a:t>N</a:t>
            </a:r>
            <a:r>
              <a:rPr lang="en-US" sz="1800" dirty="0">
                <a:solidFill>
                  <a:srgbClr val="0070C0"/>
                </a:solidFill>
                <a:latin typeface="Arial" panose="020B0604020202020204" pitchFamily="34" charset="0"/>
                <a:ea typeface="Times New Roman" panose="02020603050405020304" pitchFamily="18" charset="0"/>
                <a:cs typeface="Arial" panose="020B0604020202020204" pitchFamily="34" charset="0"/>
              </a:rPr>
              <a:t>eutrons </a:t>
            </a:r>
            <a:r>
              <a:rPr lang="en-US" dirty="0">
                <a:solidFill>
                  <a:srgbClr val="0070C0"/>
                </a:solidFill>
                <a:latin typeface="Arial" panose="020B0604020202020204" pitchFamily="34" charset="0"/>
                <a:ea typeface="Times New Roman" panose="02020603050405020304" pitchFamily="18" charset="0"/>
                <a:cs typeface="Arial" panose="020B0604020202020204" pitchFamily="34" charset="0"/>
              </a:rPr>
              <a:t>scattering from a sample</a:t>
            </a:r>
            <a:r>
              <a:rPr lang="en-US" sz="1800" dirty="0">
                <a:solidFill>
                  <a:srgbClr val="0070C0"/>
                </a:solidFill>
                <a:latin typeface="Arial" panose="020B0604020202020204" pitchFamily="34" charset="0"/>
                <a:ea typeface="Times New Roman" panose="02020603050405020304" pitchFamily="18" charset="0"/>
                <a:cs typeface="Arial" panose="020B0604020202020204" pitchFamily="34" charset="0"/>
              </a:rPr>
              <a:t> have the same energy as the incident neutrons.</a:t>
            </a:r>
            <a:endParaRPr lang="en-US" dirty="0"/>
          </a:p>
        </p:txBody>
      </p:sp>
      <p:sp>
        <p:nvSpPr>
          <p:cNvPr id="11" name="TextBox 10"/>
          <p:cNvSpPr txBox="1"/>
          <p:nvPr/>
        </p:nvSpPr>
        <p:spPr>
          <a:xfrm>
            <a:off x="625770" y="4742678"/>
            <a:ext cx="2251244" cy="1077218"/>
          </a:xfrm>
          <a:prstGeom prst="rect">
            <a:avLst/>
          </a:prstGeom>
          <a:noFill/>
        </p:spPr>
        <p:txBody>
          <a:bodyPr wrap="square">
            <a:spAutoFit/>
          </a:bodyPr>
          <a:lstStyle/>
          <a:p>
            <a:r>
              <a:rPr lang="en-US" sz="1600" dirty="0">
                <a:solidFill>
                  <a:srgbClr val="0070C0"/>
                </a:solidFill>
                <a:latin typeface="Arial" panose="020B0604020202020204" pitchFamily="34" charset="0"/>
                <a:ea typeface="Times New Roman" panose="02020603050405020304" pitchFamily="18" charset="0"/>
                <a:cs typeface="Arial" panose="020B0604020202020204" pitchFamily="34" charset="0"/>
              </a:rPr>
              <a:t>The neutrons gain or lose some energy as scattering from a sample.</a:t>
            </a:r>
            <a:endParaRPr lang="en-US" sz="1600" dirty="0"/>
          </a:p>
        </p:txBody>
      </p:sp>
      <p:sp>
        <p:nvSpPr>
          <p:cNvPr id="2" name="TextBox 1"/>
          <p:cNvSpPr txBox="1"/>
          <p:nvPr/>
        </p:nvSpPr>
        <p:spPr>
          <a:xfrm>
            <a:off x="1293541" y="2366447"/>
            <a:ext cx="778803"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Wave</a:t>
            </a:r>
            <a:endParaRPr lang="en-US" b="1" dirty="0">
              <a:latin typeface="Arial" panose="020B0604020202020204" pitchFamily="34" charset="0"/>
              <a:cs typeface="Arial" panose="020B0604020202020204" pitchFamily="34" charset="0"/>
            </a:endParaRPr>
          </a:p>
        </p:txBody>
      </p:sp>
      <p:sp>
        <p:nvSpPr>
          <p:cNvPr id="9" name="TextBox 8"/>
          <p:cNvSpPr txBox="1"/>
          <p:nvPr/>
        </p:nvSpPr>
        <p:spPr>
          <a:xfrm>
            <a:off x="1293541" y="4465273"/>
            <a:ext cx="1018227" cy="369332"/>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Particle</a:t>
            </a:r>
            <a:endParaRPr lang="en-US" b="1" dirty="0">
              <a:latin typeface="Arial" panose="020B0604020202020204" pitchFamily="34" charset="0"/>
              <a:cs typeface="Arial" panose="020B0604020202020204" pitchFamily="34" charset="0"/>
            </a:endParaRPr>
          </a:p>
        </p:txBody>
      </p:sp>
      <p:sp>
        <p:nvSpPr>
          <p:cNvPr id="12" name="TextBox 9"/>
          <p:cNvSpPr txBox="1"/>
          <p:nvPr/>
        </p:nvSpPr>
        <p:spPr>
          <a:xfrm>
            <a:off x="0" y="-4872"/>
            <a:ext cx="977900" cy="275590"/>
          </a:xfrm>
          <a:prstGeom prst="rect">
            <a:avLst/>
          </a:prstGeom>
          <a:noFill/>
        </p:spPr>
        <p:txBody>
          <a:bodyPr wrap="none" rtlCol="0">
            <a:spAutoFit/>
          </a:bodyPr>
          <a:lstStyle/>
          <a:p>
            <a:pPr algn="l"/>
            <a:r>
              <a:rPr lang="en-US" sz="1200" dirty="0">
                <a:latin typeface="Arial" panose="020B0604020202020204" pitchFamily="34" charset="0"/>
                <a:cs typeface="Arial" panose="020B0604020202020204" pitchFamily="34" charset="0"/>
                <a:sym typeface="+mn-ea"/>
              </a:rPr>
              <a:t>Introduction</a:t>
            </a:r>
            <a:endParaRPr lang="en-US" sz="1200" dirty="0">
              <a:latin typeface="Arial" panose="020B0604020202020204" pitchFamily="34" charset="0"/>
              <a:cs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01148" y="6612342"/>
            <a:ext cx="3075561" cy="229870"/>
          </a:xfrm>
          <a:prstGeom prst="rect">
            <a:avLst/>
          </a:prstGeom>
          <a:noFill/>
        </p:spPr>
        <p:txBody>
          <a:bodyPr wrap="square" rtlCol="0">
            <a:spAutoFit/>
          </a:bodyPr>
          <a:lstStyle/>
          <a:p>
            <a:r>
              <a:rPr lang="en-US" sz="900" i="1" dirty="0">
                <a:solidFill>
                  <a:srgbClr val="FF0000"/>
                </a:solidFill>
                <a:latin typeface="Times New Roman" panose="02020603050405020304" pitchFamily="18" charset="0"/>
                <a:cs typeface="Times New Roman" panose="02020603050405020304" pitchFamily="18" charset="0"/>
              </a:rPr>
              <a:t>*International tables for crystallography, Vol. A, 15 (1992).</a:t>
            </a:r>
            <a:endParaRPr lang="en-US" sz="900" i="1" dirty="0">
              <a:solidFill>
                <a:srgbClr val="FF00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1"/>
          <a:stretch>
            <a:fillRect/>
          </a:stretch>
        </p:blipFill>
        <p:spPr>
          <a:xfrm>
            <a:off x="9716301" y="707686"/>
            <a:ext cx="1700629" cy="1582155"/>
          </a:xfrm>
          <a:prstGeom prst="rect">
            <a:avLst/>
          </a:prstGeom>
          <a:ln w="28575">
            <a:solidFill>
              <a:srgbClr val="FF00FF"/>
            </a:solidFill>
          </a:ln>
        </p:spPr>
      </p:pic>
      <p:pic>
        <p:nvPicPr>
          <p:cNvPr id="4" name="Picture 3"/>
          <p:cNvPicPr>
            <a:picLocks noChangeAspect="1"/>
          </p:cNvPicPr>
          <p:nvPr/>
        </p:nvPicPr>
        <p:blipFill>
          <a:blip r:embed="rId2"/>
          <a:stretch>
            <a:fillRect/>
          </a:stretch>
        </p:blipFill>
        <p:spPr>
          <a:xfrm>
            <a:off x="7958571" y="750896"/>
            <a:ext cx="1416848" cy="1366253"/>
          </a:xfrm>
          <a:prstGeom prst="rect">
            <a:avLst/>
          </a:prstGeom>
          <a:ln w="28575">
            <a:solidFill>
              <a:srgbClr val="B91609"/>
            </a:solidFill>
          </a:ln>
        </p:spPr>
      </p:pic>
      <p:pic>
        <p:nvPicPr>
          <p:cNvPr id="5" name="Picture 4"/>
          <p:cNvPicPr>
            <a:picLocks noChangeAspect="1"/>
          </p:cNvPicPr>
          <p:nvPr/>
        </p:nvPicPr>
        <p:blipFill>
          <a:blip r:embed="rId3"/>
          <a:stretch>
            <a:fillRect/>
          </a:stretch>
        </p:blipFill>
        <p:spPr>
          <a:xfrm>
            <a:off x="7814581" y="2331629"/>
            <a:ext cx="1707942" cy="1546041"/>
          </a:xfrm>
          <a:prstGeom prst="rect">
            <a:avLst/>
          </a:prstGeom>
          <a:ln w="28575">
            <a:solidFill>
              <a:srgbClr val="00B0F0"/>
            </a:solidFill>
          </a:ln>
        </p:spPr>
      </p:pic>
      <p:pic>
        <p:nvPicPr>
          <p:cNvPr id="8" name="Picture 7"/>
          <p:cNvPicPr>
            <a:picLocks noChangeAspect="1"/>
          </p:cNvPicPr>
          <p:nvPr/>
        </p:nvPicPr>
        <p:blipFill>
          <a:blip r:embed="rId4"/>
          <a:stretch>
            <a:fillRect/>
          </a:stretch>
        </p:blipFill>
        <p:spPr>
          <a:xfrm>
            <a:off x="9774987" y="2435878"/>
            <a:ext cx="1641943" cy="1717422"/>
          </a:xfrm>
          <a:prstGeom prst="rect">
            <a:avLst/>
          </a:prstGeom>
          <a:ln w="28575">
            <a:solidFill>
              <a:srgbClr val="00B050"/>
            </a:solidFill>
          </a:ln>
        </p:spPr>
      </p:pic>
      <p:pic>
        <p:nvPicPr>
          <p:cNvPr id="9" name="Picture 8"/>
          <p:cNvPicPr>
            <a:picLocks noChangeAspect="1"/>
          </p:cNvPicPr>
          <p:nvPr/>
        </p:nvPicPr>
        <p:blipFill>
          <a:blip r:embed="rId5"/>
          <a:stretch>
            <a:fillRect/>
          </a:stretch>
        </p:blipFill>
        <p:spPr>
          <a:xfrm>
            <a:off x="9904762" y="4308086"/>
            <a:ext cx="1525238" cy="2109135"/>
          </a:xfrm>
          <a:prstGeom prst="rect">
            <a:avLst/>
          </a:prstGeom>
          <a:ln w="28575">
            <a:solidFill>
              <a:srgbClr val="A426EA"/>
            </a:solidFill>
          </a:ln>
        </p:spPr>
      </p:pic>
      <p:pic>
        <p:nvPicPr>
          <p:cNvPr id="10" name="Picture 9"/>
          <p:cNvPicPr>
            <a:picLocks noChangeAspect="1"/>
          </p:cNvPicPr>
          <p:nvPr/>
        </p:nvPicPr>
        <p:blipFill>
          <a:blip r:embed="rId6"/>
          <a:stretch>
            <a:fillRect/>
          </a:stretch>
        </p:blipFill>
        <p:spPr>
          <a:xfrm>
            <a:off x="8062193" y="4164456"/>
            <a:ext cx="1482529" cy="1511782"/>
          </a:xfrm>
          <a:prstGeom prst="rect">
            <a:avLst/>
          </a:prstGeom>
          <a:ln w="28575">
            <a:solidFill>
              <a:srgbClr val="FF0000"/>
            </a:solidFill>
          </a:ln>
        </p:spPr>
      </p:pic>
      <p:pic>
        <p:nvPicPr>
          <p:cNvPr id="11" name="Picture 10"/>
          <p:cNvPicPr>
            <a:picLocks noChangeAspect="1"/>
          </p:cNvPicPr>
          <p:nvPr/>
        </p:nvPicPr>
        <p:blipFill>
          <a:blip r:embed="rId7"/>
          <a:stretch>
            <a:fillRect/>
          </a:stretch>
        </p:blipFill>
        <p:spPr>
          <a:xfrm>
            <a:off x="7697776" y="5893101"/>
            <a:ext cx="1914415" cy="552945"/>
          </a:xfrm>
          <a:prstGeom prst="rect">
            <a:avLst/>
          </a:prstGeom>
          <a:ln w="28575">
            <a:solidFill>
              <a:schemeClr val="accent5">
                <a:lumMod val="75000"/>
              </a:schemeClr>
            </a:solidFill>
          </a:ln>
        </p:spPr>
      </p:pic>
      <p:sp>
        <p:nvSpPr>
          <p:cNvPr id="12" name="Rectangle 11"/>
          <p:cNvSpPr/>
          <p:nvPr/>
        </p:nvSpPr>
        <p:spPr>
          <a:xfrm>
            <a:off x="0" y="-1"/>
            <a:ext cx="12192000" cy="664663"/>
          </a:xfrm>
          <a:prstGeom prst="rect">
            <a:avLst/>
          </a:prstGeom>
          <a:solidFill>
            <a:srgbClr val="FDE3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accent2">
                  <a:lumMod val="75000"/>
                </a:schemeClr>
              </a:solidFill>
              <a:latin typeface="Arial" panose="020B0604020202020204" pitchFamily="34" charset="0"/>
              <a:cs typeface="Arial" panose="020B0604020202020204" pitchFamily="34" charset="0"/>
            </a:endParaRPr>
          </a:p>
        </p:txBody>
      </p:sp>
      <p:sp>
        <p:nvSpPr>
          <p:cNvPr id="14" name="TextBox 13"/>
          <p:cNvSpPr txBox="1"/>
          <p:nvPr/>
        </p:nvSpPr>
        <p:spPr>
          <a:xfrm>
            <a:off x="0" y="-2977"/>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8"/>
          <a:stretch>
            <a:fillRect/>
          </a:stretch>
        </p:blipFill>
        <p:spPr>
          <a:xfrm>
            <a:off x="762001" y="1752600"/>
            <a:ext cx="5791200" cy="4763433"/>
          </a:xfrm>
          <a:prstGeom prst="rect">
            <a:avLst/>
          </a:prstGeom>
        </p:spPr>
      </p:pic>
      <p:pic>
        <p:nvPicPr>
          <p:cNvPr id="25" name="Picture 24"/>
          <p:cNvPicPr>
            <a:picLocks noChangeAspect="1"/>
          </p:cNvPicPr>
          <p:nvPr/>
        </p:nvPicPr>
        <p:blipFill>
          <a:blip r:embed="rId9"/>
          <a:stretch>
            <a:fillRect/>
          </a:stretch>
        </p:blipFill>
        <p:spPr>
          <a:xfrm>
            <a:off x="815111" y="839196"/>
            <a:ext cx="5689600" cy="967571"/>
          </a:xfrm>
          <a:prstGeom prst="rect">
            <a:avLst/>
          </a:prstGeom>
        </p:spPr>
      </p:pic>
      <p:cxnSp>
        <p:nvCxnSpPr>
          <p:cNvPr id="29" name="Connector: Elbow 28"/>
          <p:cNvCxnSpPr/>
          <p:nvPr/>
        </p:nvCxnSpPr>
        <p:spPr>
          <a:xfrm flipV="1">
            <a:off x="4800600" y="1537258"/>
            <a:ext cx="3157971" cy="1053542"/>
          </a:xfrm>
          <a:prstGeom prst="bentConnector3">
            <a:avLst>
              <a:gd name="adj1" fmla="val 59985"/>
            </a:avLst>
          </a:prstGeom>
          <a:ln w="28575">
            <a:solidFill>
              <a:srgbClr val="B91609"/>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p:cNvCxnSpPr/>
          <p:nvPr/>
        </p:nvCxnSpPr>
        <p:spPr>
          <a:xfrm flipV="1">
            <a:off x="4800600" y="2209800"/>
            <a:ext cx="4915701" cy="554898"/>
          </a:xfrm>
          <a:prstGeom prst="bentConnector3">
            <a:avLst>
              <a:gd name="adj1" fmla="val 50000"/>
            </a:avLst>
          </a:prstGeom>
          <a:ln w="28575">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5867400" y="3012938"/>
            <a:ext cx="1947181" cy="35062"/>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p:cNvCxnSpPr/>
          <p:nvPr/>
        </p:nvCxnSpPr>
        <p:spPr>
          <a:xfrm>
            <a:off x="6096000" y="3483493"/>
            <a:ext cx="3696298" cy="490592"/>
          </a:xfrm>
          <a:prstGeom prst="bentConnector3">
            <a:avLst>
              <a:gd name="adj1" fmla="val 34930"/>
            </a:avLst>
          </a:prstGeom>
          <a:ln w="28575">
            <a:solidFill>
              <a:srgbClr val="009A46"/>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or: Elbow 49"/>
          <p:cNvCxnSpPr/>
          <p:nvPr/>
        </p:nvCxnSpPr>
        <p:spPr>
          <a:xfrm>
            <a:off x="6019800" y="4046933"/>
            <a:ext cx="1985878" cy="626974"/>
          </a:xfrm>
          <a:prstGeom prst="bentConnector3">
            <a:avLst>
              <a:gd name="adj1" fmla="val 50000"/>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p:cNvCxnSpPr/>
          <p:nvPr/>
        </p:nvCxnSpPr>
        <p:spPr>
          <a:xfrm>
            <a:off x="4800600" y="5320742"/>
            <a:ext cx="5057055" cy="467620"/>
          </a:xfrm>
          <a:prstGeom prst="bentConnector3">
            <a:avLst>
              <a:gd name="adj1" fmla="val 54365"/>
            </a:avLst>
          </a:prstGeom>
          <a:ln w="28575">
            <a:solidFill>
              <a:srgbClr val="A426EA"/>
            </a:solidFill>
            <a:tailEnd type="triangle"/>
          </a:ln>
        </p:spPr>
        <p:style>
          <a:lnRef idx="1">
            <a:schemeClr val="accent1"/>
          </a:lnRef>
          <a:fillRef idx="0">
            <a:schemeClr val="accent1"/>
          </a:fillRef>
          <a:effectRef idx="0">
            <a:schemeClr val="accent1"/>
          </a:effectRef>
          <a:fontRef idx="minor">
            <a:schemeClr val="tx1"/>
          </a:fontRef>
        </p:style>
      </p:cxnSp>
      <p:cxnSp>
        <p:nvCxnSpPr>
          <p:cNvPr id="63" name="Connector: Elbow 62"/>
          <p:cNvCxnSpPr/>
          <p:nvPr/>
        </p:nvCxnSpPr>
        <p:spPr>
          <a:xfrm>
            <a:off x="4800600" y="4692880"/>
            <a:ext cx="2457850" cy="616702"/>
          </a:xfrm>
          <a:prstGeom prst="bentConnector3">
            <a:avLst>
              <a:gd name="adj1" fmla="val 78651"/>
            </a:avLst>
          </a:prstGeom>
          <a:ln w="28575">
            <a:solidFill>
              <a:srgbClr val="A426EA"/>
            </a:solidFill>
            <a:tailEnd type="triangle"/>
          </a:ln>
        </p:spPr>
        <p:style>
          <a:lnRef idx="1">
            <a:schemeClr val="accent1"/>
          </a:lnRef>
          <a:fillRef idx="0">
            <a:schemeClr val="accent1"/>
          </a:fillRef>
          <a:effectRef idx="0">
            <a:schemeClr val="accent1"/>
          </a:effectRef>
          <a:fontRef idx="minor">
            <a:schemeClr val="tx1"/>
          </a:fontRef>
        </p:style>
      </p:cxnSp>
      <p:cxnSp>
        <p:nvCxnSpPr>
          <p:cNvPr id="14348" name="Straight Arrow Connector 14347"/>
          <p:cNvCxnSpPr/>
          <p:nvPr/>
        </p:nvCxnSpPr>
        <p:spPr>
          <a:xfrm>
            <a:off x="6379585" y="6076325"/>
            <a:ext cx="1280984" cy="0"/>
          </a:xfrm>
          <a:prstGeom prst="straightConnector1">
            <a:avLst/>
          </a:prstGeom>
          <a:ln w="285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351" name="TextBox 14350"/>
          <p:cNvSpPr txBox="1"/>
          <p:nvPr/>
        </p:nvSpPr>
        <p:spPr>
          <a:xfrm>
            <a:off x="2214144" y="88051"/>
            <a:ext cx="8678113" cy="523220"/>
          </a:xfrm>
          <a:prstGeom prst="rect">
            <a:avLst/>
          </a:prstGeom>
          <a:noFill/>
        </p:spPr>
        <p:txBody>
          <a:bodyPr wrap="square">
            <a:spAutoFit/>
          </a:bodyPr>
          <a:lstStyle/>
          <a:p>
            <a:pPr eaLnBrk="0" hangingPunct="0"/>
            <a:r>
              <a:rPr lang="en-US" altLang="en-US" sz="2800" b="1" dirty="0">
                <a:latin typeface="Arial" panose="020B0604020202020204" pitchFamily="34" charset="0"/>
                <a:cs typeface="Arial" panose="020B0604020202020204" pitchFamily="34" charset="0"/>
              </a:rPr>
              <a:t>Lattice symmetry directions for three dimensions</a:t>
            </a:r>
            <a:endParaRPr lang="en-US" altLang="en-US" sz="2800" b="1" dirty="0">
              <a:latin typeface="Arial" panose="020B0604020202020204" pitchFamily="34" charset="0"/>
              <a:cs typeface="Arial" panose="020B0604020202020204" pitchFamily="34" charset="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1208" y="1120011"/>
            <a:ext cx="4869180" cy="2579195"/>
          </a:xfrm>
          <a:prstGeom prst="rect">
            <a:avLst/>
          </a:prstGeom>
        </p:spPr>
      </p:pic>
      <p:sp>
        <p:nvSpPr>
          <p:cNvPr id="5" name="TextBox 4"/>
          <p:cNvSpPr txBox="1"/>
          <p:nvPr/>
        </p:nvSpPr>
        <p:spPr>
          <a:xfrm>
            <a:off x="2407891" y="2736615"/>
            <a:ext cx="2210862" cy="369332"/>
          </a:xfrm>
          <a:prstGeom prst="rect">
            <a:avLst/>
          </a:prstGeom>
          <a:noFill/>
        </p:spPr>
        <p:txBody>
          <a:bodyPr wrap="none" rtlCol="0">
            <a:spAutoFit/>
          </a:bodyPr>
          <a:lstStyle/>
          <a:p>
            <a:r>
              <a:rPr lang="en-US" dirty="0">
                <a:solidFill>
                  <a:srgbClr val="FF0000"/>
                </a:solidFill>
                <a:latin typeface="Arial" panose="020B0604020202020204" pitchFamily="34" charset="0"/>
                <a:cs typeface="Arial" panose="020B0604020202020204" pitchFamily="34" charset="0"/>
              </a:rPr>
              <a:t>Magnetic intensities</a:t>
            </a:r>
            <a:endParaRPr lang="en-US" dirty="0">
              <a:solidFill>
                <a:srgbClr val="FF0000"/>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0439" y="1032063"/>
            <a:ext cx="3171606" cy="2648685"/>
          </a:xfrm>
          <a:prstGeom prst="rect">
            <a:avLst/>
          </a:prstGeom>
        </p:spPr>
      </p:pic>
      <p:cxnSp>
        <p:nvCxnSpPr>
          <p:cNvPr id="10" name="Straight Connector 9"/>
          <p:cNvCxnSpPr/>
          <p:nvPr/>
        </p:nvCxnSpPr>
        <p:spPr>
          <a:xfrm flipV="1">
            <a:off x="6166023" y="3269146"/>
            <a:ext cx="2739390" cy="190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474" y="3906820"/>
            <a:ext cx="4908200" cy="2721886"/>
          </a:xfrm>
          <a:prstGeom prst="rect">
            <a:avLst/>
          </a:prstGeom>
        </p:spPr>
      </p:pic>
      <p:pic>
        <p:nvPicPr>
          <p:cNvPr id="7"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0439" y="3979330"/>
            <a:ext cx="3171606" cy="2710855"/>
          </a:xfrm>
          <a:prstGeom prst="rect">
            <a:avLst/>
          </a:prstGeom>
        </p:spPr>
      </p:pic>
      <p:cxnSp>
        <p:nvCxnSpPr>
          <p:cNvPr id="9" name="Straight Connector 10"/>
          <p:cNvCxnSpPr/>
          <p:nvPr/>
        </p:nvCxnSpPr>
        <p:spPr>
          <a:xfrm>
            <a:off x="6096000" y="6326781"/>
            <a:ext cx="2884805" cy="444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TextBox 4"/>
          <p:cNvSpPr txBox="1"/>
          <p:nvPr/>
        </p:nvSpPr>
        <p:spPr>
          <a:xfrm>
            <a:off x="2986358" y="5670491"/>
            <a:ext cx="2210862" cy="369332"/>
          </a:xfrm>
          <a:prstGeom prst="rect">
            <a:avLst/>
          </a:prstGeom>
          <a:noFill/>
        </p:spPr>
        <p:txBody>
          <a:bodyPr wrap="none" rtlCol="0">
            <a:spAutoFit/>
          </a:bodyPr>
          <a:lstStyle/>
          <a:p>
            <a:r>
              <a:rPr lang="en-US" dirty="0">
                <a:solidFill>
                  <a:srgbClr val="FF0000"/>
                </a:solidFill>
                <a:latin typeface="Arial" panose="020B0604020202020204" pitchFamily="34" charset="0"/>
                <a:cs typeface="Arial" panose="020B0604020202020204" pitchFamily="34" charset="0"/>
              </a:rPr>
              <a:t>Magnetic intensities</a:t>
            </a:r>
            <a:endParaRPr lang="en-US" dirty="0">
              <a:solidFill>
                <a:srgbClr val="FF0000"/>
              </a:solidFill>
              <a:latin typeface="Arial" panose="020B0604020202020204" pitchFamily="34" charset="0"/>
              <a:cs typeface="Arial" panose="020B0604020202020204" pitchFamily="34" charset="0"/>
            </a:endParaRPr>
          </a:p>
        </p:txBody>
      </p:sp>
      <p:sp>
        <p:nvSpPr>
          <p:cNvPr id="13" name="文本框 12"/>
          <p:cNvSpPr txBox="1"/>
          <p:nvPr/>
        </p:nvSpPr>
        <p:spPr>
          <a:xfrm>
            <a:off x="6877130" y="1413712"/>
            <a:ext cx="1749197" cy="369332"/>
          </a:xfrm>
          <a:prstGeom prst="rect">
            <a:avLst/>
          </a:prstGeom>
          <a:noFill/>
        </p:spPr>
        <p:txBody>
          <a:bodyPr wrap="none" rtlCol="0" anchor="t">
            <a:spAutoFit/>
          </a:bodyPr>
          <a:lstStyle/>
          <a:p>
            <a:r>
              <a:rPr lang="en-US" altLang="en-US" dirty="0">
                <a:solidFill>
                  <a:srgbClr val="FF0000"/>
                </a:solidFill>
                <a:latin typeface="Arial" panose="020B0604020202020204" pitchFamily="34" charset="0"/>
                <a:cs typeface="Arial" panose="020B0604020202020204" pitchFamily="34" charset="0"/>
                <a:sym typeface="+mn-ea"/>
              </a:rPr>
              <a:t>transition metal</a:t>
            </a:r>
            <a:endParaRPr lang="zh-CN" altLang="en-US" dirty="0">
              <a:latin typeface="Arial" panose="020B0604020202020204" pitchFamily="34" charset="0"/>
              <a:cs typeface="Arial" panose="020B0604020202020204" pitchFamily="34" charset="0"/>
            </a:endParaRPr>
          </a:p>
        </p:txBody>
      </p:sp>
      <p:sp>
        <p:nvSpPr>
          <p:cNvPr id="14" name="文本框 13"/>
          <p:cNvSpPr txBox="1"/>
          <p:nvPr/>
        </p:nvSpPr>
        <p:spPr>
          <a:xfrm>
            <a:off x="6846108" y="4417235"/>
            <a:ext cx="2082621" cy="369332"/>
          </a:xfrm>
          <a:prstGeom prst="rect">
            <a:avLst/>
          </a:prstGeom>
          <a:noFill/>
        </p:spPr>
        <p:txBody>
          <a:bodyPr wrap="none" rtlCol="0" anchor="t">
            <a:spAutoFit/>
          </a:bodyPr>
          <a:lstStyle/>
          <a:p>
            <a:r>
              <a:rPr lang="en-US" altLang="en-US" dirty="0">
                <a:solidFill>
                  <a:srgbClr val="FF0000"/>
                </a:solidFill>
                <a:latin typeface="Arial" panose="020B0604020202020204" pitchFamily="34" charset="0"/>
                <a:cs typeface="Arial" panose="020B0604020202020204" pitchFamily="34" charset="0"/>
                <a:sym typeface="+mn-ea"/>
              </a:rPr>
              <a:t>rear-earth element</a:t>
            </a:r>
            <a:endParaRPr lang="zh-CN" altLang="en-US" dirty="0">
              <a:latin typeface="Arial" panose="020B0604020202020204" pitchFamily="34" charset="0"/>
              <a:cs typeface="Arial" panose="020B0604020202020204" pitchFamily="34" charset="0"/>
            </a:endParaRPr>
          </a:p>
        </p:txBody>
      </p:sp>
      <p:sp>
        <p:nvSpPr>
          <p:cNvPr id="4" name="文本框 3"/>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11" name="文本框 10"/>
          <p:cNvSpPr txBox="1"/>
          <p:nvPr/>
        </p:nvSpPr>
        <p:spPr>
          <a:xfrm>
            <a:off x="9231330" y="2531658"/>
            <a:ext cx="2535238" cy="2861310"/>
          </a:xfrm>
          <a:prstGeom prst="rect">
            <a:avLst/>
          </a:prstGeom>
          <a:noFill/>
        </p:spPr>
        <p:txBody>
          <a:bodyPr wrap="square" rtlCol="0" anchor="t">
            <a:spAutoFit/>
          </a:bodyPr>
          <a:lstStyle/>
          <a:p>
            <a:pPr algn="just"/>
            <a:r>
              <a:rPr lang="en-US" altLang="zh-CN" dirty="0">
                <a:solidFill>
                  <a:srgbClr val="00B0F0"/>
                </a:solidFill>
                <a:latin typeface="Arial" panose="020B0604020202020204" pitchFamily="34" charset="0"/>
                <a:cs typeface="Arial" panose="020B0604020202020204" pitchFamily="34" charset="0"/>
                <a:sym typeface="+mn-ea"/>
              </a:rPr>
              <a:t>(1)The magnetic form factor makes the magnetic diffraction peaks appear at a lower angle region.</a:t>
            </a:r>
            <a:endParaRPr lang="en-US" altLang="zh-CN" dirty="0">
              <a:solidFill>
                <a:srgbClr val="00B0F0"/>
              </a:solidFill>
              <a:latin typeface="Arial" panose="020B0604020202020204" pitchFamily="34" charset="0"/>
              <a:cs typeface="Arial" panose="020B0604020202020204" pitchFamily="34" charset="0"/>
              <a:sym typeface="+mn-ea"/>
            </a:endParaRPr>
          </a:p>
          <a:p>
            <a:pPr algn="just"/>
            <a:endParaRPr lang="en-US" altLang="zh-CN" dirty="0">
              <a:solidFill>
                <a:srgbClr val="00B0F0"/>
              </a:solidFill>
              <a:latin typeface="Arial" panose="020B0604020202020204" pitchFamily="34" charset="0"/>
              <a:cs typeface="Arial" panose="020B0604020202020204" pitchFamily="34" charset="0"/>
              <a:sym typeface="+mn-ea"/>
            </a:endParaRPr>
          </a:p>
          <a:p>
            <a:pPr algn="just"/>
            <a:r>
              <a:rPr lang="en-US" altLang="zh-CN" dirty="0">
                <a:solidFill>
                  <a:srgbClr val="00B0F0"/>
                </a:solidFill>
                <a:latin typeface="Arial" panose="020B0604020202020204" pitchFamily="34" charset="0"/>
                <a:cs typeface="Arial" panose="020B0604020202020204" pitchFamily="34" charset="0"/>
                <a:sym typeface="+mn-ea"/>
              </a:rPr>
              <a:t>(2)The magnetic phase can be treated as an independent phase duing refinement.</a:t>
            </a:r>
            <a:endParaRPr lang="en-US" altLang="zh-CN" dirty="0">
              <a:solidFill>
                <a:srgbClr val="00B0F0"/>
              </a:solidFill>
              <a:latin typeface="Arial" panose="020B0604020202020204" pitchFamily="34" charset="0"/>
              <a:cs typeface="Arial" panose="020B0604020202020204" pitchFamily="34" charset="0"/>
              <a:sym typeface="+mn-ea"/>
            </a:endParaRPr>
          </a:p>
        </p:txBody>
      </p:sp>
      <p:cxnSp>
        <p:nvCxnSpPr>
          <p:cNvPr id="15" name="直接箭头连接符 14"/>
          <p:cNvCxnSpPr/>
          <p:nvPr/>
        </p:nvCxnSpPr>
        <p:spPr>
          <a:xfrm>
            <a:off x="1296843" y="2753549"/>
            <a:ext cx="1322705" cy="55689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cxnSp>
        <p:nvCxnSpPr>
          <p:cNvPr id="17" name="直接箭头连接符 16"/>
          <p:cNvCxnSpPr/>
          <p:nvPr/>
        </p:nvCxnSpPr>
        <p:spPr>
          <a:xfrm>
            <a:off x="1548303" y="5508566"/>
            <a:ext cx="2142490" cy="69278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sp>
        <p:nvSpPr>
          <p:cNvPr id="18" name="文本框 17"/>
          <p:cNvSpPr txBox="1"/>
          <p:nvPr/>
        </p:nvSpPr>
        <p:spPr>
          <a:xfrm>
            <a:off x="6980759" y="1769088"/>
            <a:ext cx="1779846" cy="369332"/>
          </a:xfrm>
          <a:prstGeom prst="rect">
            <a:avLst/>
          </a:prstGeom>
          <a:noFill/>
        </p:spPr>
        <p:txBody>
          <a:bodyPr wrap="none" rtlCol="0" anchor="t">
            <a:spAutoFit/>
          </a:bodyPr>
          <a:lstStyle/>
          <a:p>
            <a:r>
              <a:rPr lang="en-US" altLang="zh-CN" b="1" dirty="0">
                <a:solidFill>
                  <a:srgbClr val="FF00FF"/>
                </a:solidFill>
                <a:sym typeface="+mn-ea"/>
              </a:rPr>
              <a:t>Mn</a:t>
            </a:r>
            <a:r>
              <a:rPr lang="en-US" altLang="zh-CN" b="1" baseline="30000" dirty="0">
                <a:solidFill>
                  <a:srgbClr val="FF00FF"/>
                </a:solidFill>
                <a:sym typeface="+mn-ea"/>
              </a:rPr>
              <a:t>3+</a:t>
            </a:r>
            <a:r>
              <a:rPr lang="zh-CN" altLang="en-US" b="1" baseline="30000" dirty="0">
                <a:solidFill>
                  <a:srgbClr val="FF00FF"/>
                </a:solidFill>
                <a:sym typeface="+mn-ea"/>
              </a:rPr>
              <a:t> </a:t>
            </a:r>
            <a:r>
              <a:rPr lang="en-US" altLang="zh-CN" b="1" dirty="0">
                <a:solidFill>
                  <a:srgbClr val="FF00FF"/>
                </a:solidFill>
                <a:sym typeface="+mn-ea"/>
              </a:rPr>
              <a:t>form factor</a:t>
            </a:r>
            <a:endParaRPr lang="zh-CN" altLang="en-US" b="1" dirty="0">
              <a:solidFill>
                <a:srgbClr val="FF00FF"/>
              </a:solidFill>
              <a:sym typeface="+mn-ea"/>
            </a:endParaRPr>
          </a:p>
        </p:txBody>
      </p:sp>
      <p:sp>
        <p:nvSpPr>
          <p:cNvPr id="19" name="文本框 18"/>
          <p:cNvSpPr txBox="1"/>
          <p:nvPr/>
        </p:nvSpPr>
        <p:spPr>
          <a:xfrm>
            <a:off x="7188276" y="4761983"/>
            <a:ext cx="1811714" cy="369332"/>
          </a:xfrm>
          <a:prstGeom prst="rect">
            <a:avLst/>
          </a:prstGeom>
          <a:noFill/>
        </p:spPr>
        <p:txBody>
          <a:bodyPr wrap="none" rtlCol="0" anchor="t">
            <a:spAutoFit/>
          </a:bodyPr>
          <a:lstStyle/>
          <a:p>
            <a:r>
              <a:rPr lang="en-US" altLang="zh-CN" b="1" dirty="0">
                <a:solidFill>
                  <a:srgbClr val="FF00FF"/>
                </a:solidFill>
                <a:latin typeface="+mn-ea"/>
                <a:sym typeface="+mn-ea"/>
              </a:rPr>
              <a:t>Er</a:t>
            </a:r>
            <a:r>
              <a:rPr lang="en-US" altLang="zh-CN" b="1" baseline="30000" dirty="0">
                <a:solidFill>
                  <a:srgbClr val="FF00FF"/>
                </a:solidFill>
                <a:latin typeface="+mn-ea"/>
                <a:sym typeface="+mn-ea"/>
              </a:rPr>
              <a:t>3+</a:t>
            </a:r>
            <a:r>
              <a:rPr lang="zh-CN" altLang="en-US" b="1" baseline="30000" dirty="0">
                <a:solidFill>
                  <a:srgbClr val="FF00FF"/>
                </a:solidFill>
                <a:latin typeface="+mn-ea"/>
                <a:sym typeface="+mn-ea"/>
              </a:rPr>
              <a:t> </a:t>
            </a:r>
            <a:r>
              <a:rPr lang="en-US" altLang="zh-CN" b="1" dirty="0">
                <a:solidFill>
                  <a:srgbClr val="FF00FF"/>
                </a:solidFill>
                <a:latin typeface="+mn-ea"/>
                <a:sym typeface="+mn-ea"/>
              </a:rPr>
              <a:t>form factor</a:t>
            </a:r>
            <a:endParaRPr lang="en-US" altLang="zh-CN" b="1" dirty="0">
              <a:solidFill>
                <a:srgbClr val="FF00FF"/>
              </a:solidFill>
              <a:latin typeface="+mn-ea"/>
              <a:sym typeface="+mn-ea"/>
            </a:endParaRPr>
          </a:p>
        </p:txBody>
      </p:sp>
      <p:sp>
        <p:nvSpPr>
          <p:cNvPr id="20" name="TextBox 19"/>
          <p:cNvSpPr txBox="1"/>
          <p:nvPr/>
        </p:nvSpPr>
        <p:spPr>
          <a:xfrm>
            <a:off x="3433669" y="1478263"/>
            <a:ext cx="1119217" cy="400110"/>
          </a:xfrm>
          <a:prstGeom prst="rect">
            <a:avLst/>
          </a:prstGeom>
          <a:noFill/>
        </p:spPr>
        <p:txBody>
          <a:bodyPr wrap="none" rtlCol="0">
            <a:spAutoFit/>
          </a:bodyPr>
          <a:lstStyle/>
          <a:p>
            <a:r>
              <a:rPr lang="en-US" sz="2000" dirty="0">
                <a:latin typeface="Arial" panose="020B0604020202020204" pitchFamily="34" charset="0"/>
                <a:cs typeface="Arial" panose="020B0604020202020204" pitchFamily="34" charset="0"/>
              </a:rPr>
              <a:t>LaMnO</a:t>
            </a:r>
            <a:r>
              <a:rPr lang="en-US" sz="2000" baseline="-25000" dirty="0">
                <a:latin typeface="Arial" panose="020B0604020202020204" pitchFamily="34" charset="0"/>
                <a:cs typeface="Arial" panose="020B0604020202020204" pitchFamily="34" charset="0"/>
              </a:rPr>
              <a:t>3</a:t>
            </a:r>
            <a:endParaRPr lang="en-US" sz="2000" baseline="-25000" dirty="0">
              <a:latin typeface="Arial" panose="020B0604020202020204" pitchFamily="34" charset="0"/>
              <a:cs typeface="Arial" panose="020B0604020202020204" pitchFamily="34" charset="0"/>
            </a:endParaRPr>
          </a:p>
        </p:txBody>
      </p:sp>
      <p:sp>
        <p:nvSpPr>
          <p:cNvPr id="22" name="Rectangle 21"/>
          <p:cNvSpPr/>
          <p:nvPr/>
        </p:nvSpPr>
        <p:spPr>
          <a:xfrm>
            <a:off x="0" y="3692"/>
            <a:ext cx="12192000" cy="97673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1079442" y="9390"/>
            <a:ext cx="10173162" cy="954107"/>
          </a:xfrm>
          <a:prstGeom prst="rect">
            <a:avLst/>
          </a:prstGeom>
          <a:noFill/>
        </p:spPr>
        <p:txBody>
          <a:bodyPr wrap="square">
            <a:spAutoFit/>
          </a:bodyPr>
          <a:lstStyle/>
          <a:p>
            <a:pPr algn="ctr"/>
            <a:r>
              <a:rPr lang="en-US" altLang="en-US" sz="2800" b="1" dirty="0">
                <a:solidFill>
                  <a:srgbClr val="FF0000"/>
                </a:solidFill>
                <a:latin typeface="Arial" panose="020B0604020202020204" pitchFamily="34" charset="0"/>
                <a:cs typeface="Arial" panose="020B0604020202020204" pitchFamily="34" charset="0"/>
              </a:rPr>
              <a:t>Magnetic diffraction and form factor for transition metal and rear-earth elements</a:t>
            </a:r>
            <a:endParaRPr lang="en-US" altLang="en-US" sz="2800" b="1" baseline="30000" dirty="0">
              <a:solidFill>
                <a:srgbClr val="FF0000"/>
              </a:solidFill>
              <a:latin typeface="Arial" panose="020B0604020202020204" pitchFamily="34" charset="0"/>
              <a:cs typeface="Arial" panose="020B0604020202020204" pitchFamily="34" charset="0"/>
            </a:endParaRPr>
          </a:p>
        </p:txBody>
      </p:sp>
      <p:sp>
        <p:nvSpPr>
          <p:cNvPr id="16" name="文本框 15"/>
          <p:cNvSpPr txBox="1"/>
          <p:nvPr/>
        </p:nvSpPr>
        <p:spPr>
          <a:xfrm>
            <a:off x="2660650" y="1372870"/>
            <a:ext cx="436880" cy="368300"/>
          </a:xfrm>
          <a:prstGeom prst="rect">
            <a:avLst/>
          </a:prstGeom>
          <a:noFill/>
        </p:spPr>
        <p:txBody>
          <a:bodyPr wrap="none" rtlCol="0">
            <a:spAutoFit/>
          </a:bodyPr>
          <a:lstStyle/>
          <a:p>
            <a:r>
              <a:rPr lang="en-US" altLang="zh-CN">
                <a:latin typeface="Times New Roman" panose="02020603050405020304" pitchFamily="18" charset="0"/>
                <a:cs typeface="Times New Roman" panose="02020603050405020304" pitchFamily="18" charset="0"/>
              </a:rPr>
              <a:t>(a)</a:t>
            </a:r>
            <a:endParaRPr lang="en-US" altLang="zh-CN">
              <a:latin typeface="Times New Roman" panose="02020603050405020304" pitchFamily="18" charset="0"/>
              <a:cs typeface="Times New Roman" panose="02020603050405020304" pitchFamily="18" charset="0"/>
            </a:endParaRPr>
          </a:p>
        </p:txBody>
      </p:sp>
      <p:sp>
        <p:nvSpPr>
          <p:cNvPr id="21" name="文本框 20"/>
          <p:cNvSpPr txBox="1"/>
          <p:nvPr/>
        </p:nvSpPr>
        <p:spPr>
          <a:xfrm>
            <a:off x="7875905" y="2254885"/>
            <a:ext cx="494030" cy="368300"/>
          </a:xfrm>
          <a:prstGeom prst="rect">
            <a:avLst/>
          </a:prstGeom>
          <a:noFill/>
        </p:spPr>
        <p:txBody>
          <a:bodyPr wrap="none" rtlCol="0">
            <a:spAutoFit/>
          </a:bodyPr>
          <a:lstStyle/>
          <a:p>
            <a:r>
              <a:rPr lang="en-US" altLang="zh-CN">
                <a:latin typeface="Times New Roman" panose="02020603050405020304" pitchFamily="18" charset="0"/>
                <a:cs typeface="Times New Roman" panose="02020603050405020304" pitchFamily="18" charset="0"/>
              </a:rPr>
              <a:t>(a</a:t>
            </a:r>
            <a:r>
              <a:rPr lang="en-US" altLang="zh-CN">
                <a:latin typeface="Calibri" panose="020F0502020204030204" charset="0"/>
                <a:cs typeface="Calibri" panose="020F0502020204030204" charset="0"/>
              </a:rPr>
              <a:t>’</a:t>
            </a:r>
            <a:r>
              <a:rPr lang="en-US" altLang="zh-CN">
                <a:latin typeface="Times New Roman" panose="02020603050405020304" pitchFamily="18" charset="0"/>
                <a:cs typeface="Times New Roman" panose="02020603050405020304" pitchFamily="18" charset="0"/>
              </a:rPr>
              <a:t>)</a:t>
            </a:r>
            <a:endParaRPr lang="en-US" altLang="zh-CN">
              <a:latin typeface="Times New Roman" panose="02020603050405020304" pitchFamily="18" charset="0"/>
              <a:cs typeface="Times New Roman" panose="02020603050405020304" pitchFamily="18" charset="0"/>
            </a:endParaRPr>
          </a:p>
        </p:txBody>
      </p:sp>
      <p:sp>
        <p:nvSpPr>
          <p:cNvPr id="23" name="文本框 22"/>
          <p:cNvSpPr txBox="1"/>
          <p:nvPr/>
        </p:nvSpPr>
        <p:spPr>
          <a:xfrm>
            <a:off x="2815590" y="4258310"/>
            <a:ext cx="449580" cy="368300"/>
          </a:xfrm>
          <a:prstGeom prst="rect">
            <a:avLst/>
          </a:prstGeom>
          <a:noFill/>
        </p:spPr>
        <p:txBody>
          <a:bodyPr wrap="none" rtlCol="0">
            <a:spAutoFit/>
          </a:bodyPr>
          <a:lstStyle/>
          <a:p>
            <a:r>
              <a:rPr lang="en-US" altLang="zh-CN">
                <a:latin typeface="Times New Roman" panose="02020603050405020304" pitchFamily="18" charset="0"/>
                <a:cs typeface="Times New Roman" panose="02020603050405020304" pitchFamily="18" charset="0"/>
              </a:rPr>
              <a:t>(b)</a:t>
            </a:r>
            <a:endParaRPr lang="en-US" altLang="zh-CN">
              <a:latin typeface="Times New Roman" panose="02020603050405020304" pitchFamily="18" charset="0"/>
              <a:cs typeface="Times New Roman" panose="02020603050405020304" pitchFamily="18" charset="0"/>
            </a:endParaRPr>
          </a:p>
        </p:txBody>
      </p:sp>
      <p:sp>
        <p:nvSpPr>
          <p:cNvPr id="25" name="文本框 24"/>
          <p:cNvSpPr txBox="1"/>
          <p:nvPr/>
        </p:nvSpPr>
        <p:spPr>
          <a:xfrm>
            <a:off x="8030845" y="5140325"/>
            <a:ext cx="506730" cy="368300"/>
          </a:xfrm>
          <a:prstGeom prst="rect">
            <a:avLst/>
          </a:prstGeom>
          <a:noFill/>
        </p:spPr>
        <p:txBody>
          <a:bodyPr wrap="none" rtlCol="0">
            <a:spAutoFit/>
          </a:bodyPr>
          <a:lstStyle/>
          <a:p>
            <a:r>
              <a:rPr lang="en-US" altLang="zh-CN">
                <a:latin typeface="Times New Roman" panose="02020603050405020304" pitchFamily="18" charset="0"/>
                <a:cs typeface="Times New Roman" panose="02020603050405020304" pitchFamily="18" charset="0"/>
              </a:rPr>
              <a:t>(b</a:t>
            </a:r>
            <a:r>
              <a:rPr lang="en-US" altLang="zh-CN">
                <a:latin typeface="Calibri" panose="020F0502020204030204" charset="0"/>
                <a:cs typeface="Calibri" panose="020F0502020204030204" charset="0"/>
              </a:rPr>
              <a:t>’</a:t>
            </a:r>
            <a:r>
              <a:rPr lang="en-US" altLang="zh-CN">
                <a:latin typeface="Times New Roman" panose="02020603050405020304" pitchFamily="18" charset="0"/>
                <a:cs typeface="Times New Roman" panose="02020603050405020304" pitchFamily="18" charset="0"/>
              </a:rPr>
              <a:t>)</a:t>
            </a:r>
            <a:endParaRPr lang="en-US" altLang="zh-CN">
              <a:latin typeface="Times New Roman" panose="02020603050405020304" pitchFamily="18" charset="0"/>
              <a:cs typeface="Times New Roman" panose="02020603050405020304" pitchFamily="18" charset="0"/>
            </a:endParaRPr>
          </a:p>
        </p:txBody>
      </p:sp>
      <p:sp>
        <p:nvSpPr>
          <p:cNvPr id="3" name="文本框 2"/>
          <p:cNvSpPr txBox="1"/>
          <p:nvPr/>
        </p:nvSpPr>
        <p:spPr>
          <a:xfrm>
            <a:off x="0" y="0"/>
            <a:ext cx="1147445" cy="306705"/>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Introduction</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ransition spd="slow">
    <p:wheel spokes="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1"/>
          <a:stretch>
            <a:fillRect/>
          </a:stretch>
        </p:blipFill>
        <p:spPr>
          <a:xfrm>
            <a:off x="2295072" y="1289564"/>
            <a:ext cx="4198549" cy="4126438"/>
          </a:xfrm>
          <a:prstGeom prst="rect">
            <a:avLst/>
          </a:prstGeom>
        </p:spPr>
      </p:pic>
      <p:pic>
        <p:nvPicPr>
          <p:cNvPr id="7" name="Picture 6"/>
          <p:cNvPicPr>
            <a:picLocks noChangeAspect="1"/>
          </p:cNvPicPr>
          <p:nvPr/>
        </p:nvPicPr>
        <p:blipFill>
          <a:blip r:embed="rId2"/>
          <a:stretch>
            <a:fillRect/>
          </a:stretch>
        </p:blipFill>
        <p:spPr>
          <a:xfrm>
            <a:off x="6488004" y="913327"/>
            <a:ext cx="5368635" cy="4878913"/>
          </a:xfrm>
          <a:prstGeom prst="rect">
            <a:avLst/>
          </a:prstGeom>
        </p:spPr>
      </p:pic>
      <p:sp>
        <p:nvSpPr>
          <p:cNvPr id="9" name="TextBox 8"/>
          <p:cNvSpPr txBox="1"/>
          <p:nvPr/>
        </p:nvSpPr>
        <p:spPr>
          <a:xfrm flipH="1">
            <a:off x="1121245" y="3706041"/>
            <a:ext cx="539074" cy="461665"/>
          </a:xfrm>
          <a:prstGeom prst="rect">
            <a:avLst/>
          </a:prstGeom>
          <a:noFill/>
        </p:spPr>
        <p:txBody>
          <a:bodyPr wrap="square" rtlCol="0">
            <a:spAutoFit/>
          </a:bodyPr>
          <a:lstStyle/>
          <a:p>
            <a:r>
              <a:rPr lang="en-US" altLang="zh-CN" sz="2400" i="1" dirty="0">
                <a:latin typeface="Times New Roman" panose="02020603050405020304" pitchFamily="18" charset="0"/>
                <a:cs typeface="Times New Roman" panose="02020603050405020304" pitchFamily="18" charset="0"/>
              </a:rPr>
              <a:t>P</a:t>
            </a:r>
            <a:endParaRPr lang="en-US" sz="2400" i="1" dirty="0">
              <a:latin typeface="Times New Roman" panose="02020603050405020304" pitchFamily="18" charset="0"/>
              <a:cs typeface="Times New Roman" panose="02020603050405020304" pitchFamily="18" charset="0"/>
            </a:endParaRPr>
          </a:p>
        </p:txBody>
      </p:sp>
      <p:pic>
        <p:nvPicPr>
          <p:cNvPr id="10" name="Picture 9" descr="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1979" y="2276872"/>
            <a:ext cx="1437606" cy="1429169"/>
          </a:xfrm>
          <a:prstGeom prst="rect">
            <a:avLst/>
          </a:prstGeom>
          <a:solidFill>
            <a:srgbClr val="FFFF00"/>
          </a:solidFill>
          <a:ln>
            <a:solidFill>
              <a:srgbClr val="FF0000"/>
            </a:solidFill>
          </a:ln>
        </p:spPr>
      </p:pic>
      <p:sp>
        <p:nvSpPr>
          <p:cNvPr id="11" name="TextBox 10"/>
          <p:cNvSpPr txBox="1"/>
          <p:nvPr/>
        </p:nvSpPr>
        <p:spPr>
          <a:xfrm>
            <a:off x="4017641" y="312775"/>
            <a:ext cx="3738880" cy="521970"/>
          </a:xfrm>
          <a:prstGeom prst="rect">
            <a:avLst/>
          </a:prstGeom>
          <a:solidFill>
            <a:schemeClr val="accent3">
              <a:lumMod val="20000"/>
              <a:lumOff val="80000"/>
            </a:schemeClr>
          </a:solidFill>
          <a:ln w="28575">
            <a:solidFill>
              <a:srgbClr val="0070C0"/>
            </a:solidFill>
          </a:ln>
          <a:scene3d>
            <a:camera prst="orthographicFront"/>
            <a:lightRig rig="threePt" dir="t"/>
          </a:scene3d>
          <a:sp3d>
            <a:bevelT/>
          </a:sp3d>
        </p:spPr>
        <p:txBody>
          <a:bodyPr wrap="non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W&amp;B Magnetic Lattice</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173" y="157"/>
            <a:ext cx="1127430" cy="213995"/>
          </a:xfrm>
          <a:prstGeom prst="rect">
            <a:avLst/>
          </a:prstGeom>
          <a:noFill/>
        </p:spPr>
        <p:txBody>
          <a:bodyPr wrap="square">
            <a:spAutoFit/>
          </a:bodyPr>
          <a:lstStyle/>
          <a:p>
            <a:r>
              <a:rPr lang="zh-CN" altLang="en-US" sz="800" dirty="0">
                <a:solidFill>
                  <a:srgbClr val="00B0F0"/>
                </a:solidFill>
              </a:rPr>
              <a:t>磁结构点阵</a:t>
            </a:r>
            <a:r>
              <a:rPr lang="en-US" altLang="zh-CN" sz="800" dirty="0">
                <a:solidFill>
                  <a:srgbClr val="00B0F0"/>
                </a:solidFill>
              </a:rPr>
              <a:t>, </a:t>
            </a:r>
            <a:r>
              <a:rPr lang="zh-CN" altLang="en-US" sz="800" dirty="0">
                <a:solidFill>
                  <a:srgbClr val="00B0F0"/>
                </a:solidFill>
              </a:rPr>
              <a:t>磁单胞</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57712" y="968058"/>
            <a:ext cx="4833620" cy="2743200"/>
          </a:xfrm>
          <a:prstGeom prst="rect">
            <a:avLst/>
          </a:prstGeom>
        </p:spPr>
      </p:pic>
      <p:sp>
        <p:nvSpPr>
          <p:cNvPr id="5" name="TextBox 4"/>
          <p:cNvSpPr txBox="1"/>
          <p:nvPr/>
        </p:nvSpPr>
        <p:spPr>
          <a:xfrm>
            <a:off x="5304570" y="2538095"/>
            <a:ext cx="2058035" cy="368300"/>
          </a:xfrm>
          <a:prstGeom prst="rect">
            <a:avLst/>
          </a:prstGeom>
          <a:noFill/>
        </p:spPr>
        <p:txBody>
          <a:bodyPr wrap="none" rtlCol="0">
            <a:spAutoFit/>
          </a:bodyPr>
          <a:lstStyle/>
          <a:p>
            <a:r>
              <a:rPr lang="en-US" dirty="0">
                <a:solidFill>
                  <a:srgbClr val="FF0000"/>
                </a:solidFill>
              </a:rPr>
              <a:t>Magnetic intensities</a:t>
            </a:r>
            <a:endParaRPr lang="en-US" dirty="0">
              <a:solidFill>
                <a:srgbClr val="FF00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3483" y="661158"/>
            <a:ext cx="3270250" cy="2867660"/>
          </a:xfrm>
          <a:prstGeom prst="rect">
            <a:avLst/>
          </a:prstGeom>
        </p:spPr>
      </p:pic>
      <p:cxnSp>
        <p:nvCxnSpPr>
          <p:cNvPr id="10" name="Straight Connector 9"/>
          <p:cNvCxnSpPr/>
          <p:nvPr/>
        </p:nvCxnSpPr>
        <p:spPr>
          <a:xfrm flipV="1">
            <a:off x="8898255" y="3139734"/>
            <a:ext cx="2739390" cy="19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Rectangle 2053"/>
          <p:cNvSpPr>
            <a:spLocks noChangeArrowheads="1"/>
          </p:cNvSpPr>
          <p:nvPr/>
        </p:nvSpPr>
        <p:spPr bwMode="auto">
          <a:xfrm>
            <a:off x="2349500" y="200025"/>
            <a:ext cx="7837170" cy="376555"/>
          </a:xfrm>
          <a:prstGeom prst="rect">
            <a:avLst/>
          </a:prstGeom>
          <a:solidFill>
            <a:srgbClr val="CCFFFF"/>
          </a:solidFill>
          <a:ln w="9525">
            <a:solidFill>
              <a:schemeClr val="tx1"/>
            </a:solidFill>
            <a:miter lim="800000"/>
          </a:ln>
          <a:effectLst>
            <a:outerShdw dist="107763" dir="18900000" algn="ctr" rotWithShape="0">
              <a:schemeClr val="bg2"/>
            </a:outerShdw>
          </a:effectLst>
          <a:scene3d>
            <a:camera prst="orthographicFront"/>
            <a:lightRig rig="threePt" dir="t"/>
          </a:scene3d>
          <a:sp3d>
            <a:bevelT/>
          </a:sp3d>
        </p:spPr>
        <p:txBody>
          <a:bodyPr wrap="none" lIns="91429" tIns="45714" rIns="91429" bIns="45714" anchor="ctr"/>
          <a:lstStyle/>
          <a:p>
            <a:pPr algn="ctr"/>
            <a:r>
              <a:rPr lang="en-US" altLang="en-US" b="1" dirty="0">
                <a:solidFill>
                  <a:srgbClr val="FF0000"/>
                </a:solidFill>
                <a:latin typeface="Arial" panose="020B0604020202020204" pitchFamily="34" charset="0"/>
                <a:cs typeface="Arial" panose="020B0604020202020204" pitchFamily="34" charset="0"/>
              </a:rPr>
              <a:t>Magnetic neutron diffraction and form factor for 3</a:t>
            </a:r>
            <a:r>
              <a:rPr lang="en-US" altLang="en-US" b="1" i="1" dirty="0">
                <a:solidFill>
                  <a:srgbClr val="FF0000"/>
                </a:solidFill>
                <a:latin typeface="Arial" panose="020B0604020202020204" pitchFamily="34" charset="0"/>
                <a:cs typeface="Arial" panose="020B0604020202020204" pitchFamily="34" charset="0"/>
              </a:rPr>
              <a:t>d</a:t>
            </a:r>
            <a:r>
              <a:rPr lang="en-US" altLang="en-US" b="1" dirty="0">
                <a:solidFill>
                  <a:srgbClr val="FF0000"/>
                </a:solidFill>
                <a:latin typeface="Arial" panose="020B0604020202020204" pitchFamily="34" charset="0"/>
                <a:cs typeface="Arial" panose="020B0604020202020204" pitchFamily="34" charset="0"/>
              </a:rPr>
              <a:t> and 4</a:t>
            </a:r>
            <a:r>
              <a:rPr lang="en-US" altLang="en-US" b="1" i="1" dirty="0">
                <a:solidFill>
                  <a:srgbClr val="FF0000"/>
                </a:solidFill>
                <a:latin typeface="Arial" panose="020B0604020202020204" pitchFamily="34" charset="0"/>
                <a:cs typeface="Arial" panose="020B0604020202020204" pitchFamily="34" charset="0"/>
              </a:rPr>
              <a:t>f</a:t>
            </a:r>
            <a:r>
              <a:rPr lang="en-US" altLang="en-US" b="1" dirty="0">
                <a:solidFill>
                  <a:srgbClr val="FF0000"/>
                </a:solidFill>
                <a:latin typeface="Arial" panose="020B0604020202020204" pitchFamily="34" charset="0"/>
                <a:cs typeface="Arial" panose="020B0604020202020204" pitchFamily="34" charset="0"/>
              </a:rPr>
              <a:t> elements</a:t>
            </a:r>
            <a:endParaRPr lang="en-US" altLang="en-US" b="1" baseline="30000" dirty="0">
              <a:solidFill>
                <a:srgbClr val="FF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0755" y="3797935"/>
            <a:ext cx="4872355" cy="2894965"/>
          </a:xfrm>
          <a:prstGeom prst="rect">
            <a:avLst/>
          </a:prstGeom>
        </p:spPr>
      </p:pic>
      <p:pic>
        <p:nvPicPr>
          <p:cNvPr id="7"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9005" y="3767455"/>
            <a:ext cx="3270250" cy="2934970"/>
          </a:xfrm>
          <a:prstGeom prst="rect">
            <a:avLst/>
          </a:prstGeom>
        </p:spPr>
      </p:pic>
      <p:cxnSp>
        <p:nvCxnSpPr>
          <p:cNvPr id="9" name="Straight Connector 10"/>
          <p:cNvCxnSpPr/>
          <p:nvPr/>
        </p:nvCxnSpPr>
        <p:spPr>
          <a:xfrm>
            <a:off x="8884938" y="6309360"/>
            <a:ext cx="2884805" cy="444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TextBox 4"/>
          <p:cNvSpPr txBox="1"/>
          <p:nvPr/>
        </p:nvSpPr>
        <p:spPr>
          <a:xfrm>
            <a:off x="5864640" y="5734685"/>
            <a:ext cx="2058035" cy="368300"/>
          </a:xfrm>
          <a:prstGeom prst="rect">
            <a:avLst/>
          </a:prstGeom>
          <a:noFill/>
        </p:spPr>
        <p:txBody>
          <a:bodyPr wrap="none" rtlCol="0">
            <a:spAutoFit/>
          </a:bodyPr>
          <a:lstStyle/>
          <a:p>
            <a:r>
              <a:rPr lang="en-US" dirty="0">
                <a:solidFill>
                  <a:srgbClr val="FF0000"/>
                </a:solidFill>
              </a:rPr>
              <a:t>Magnetic intensities</a:t>
            </a:r>
            <a:endParaRPr lang="en-US" dirty="0">
              <a:solidFill>
                <a:srgbClr val="FF0000"/>
              </a:solidFill>
            </a:endParaRPr>
          </a:p>
        </p:txBody>
      </p:sp>
      <p:pic>
        <p:nvPicPr>
          <p:cNvPr id="5525" name="Picture 4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745" y="3276600"/>
            <a:ext cx="2863850" cy="3277870"/>
          </a:xfrm>
          <a:prstGeom prst="rect">
            <a:avLst/>
          </a:prstGeom>
          <a:noFill/>
          <a:ln w="6350">
            <a:solidFill>
              <a:srgbClr val="0070C0"/>
            </a:solidFill>
            <a:miter lim="800000"/>
            <a:headEnd/>
            <a:tailEnd/>
          </a:ln>
          <a:effectLst>
            <a:glow rad="63500">
              <a:schemeClr val="accent2">
                <a:satMod val="175000"/>
                <a:alpha val="40000"/>
              </a:schemeClr>
            </a:glow>
          </a:effectLst>
          <a:extLst>
            <a:ext uri="{909E8E84-426E-40DD-AFC4-6F175D3DCCD1}">
              <a14:hiddenFill xmlns:a14="http://schemas.microsoft.com/office/drawing/2010/main">
                <a:solidFill>
                  <a:schemeClr val="accent1"/>
                </a:solidFill>
              </a14:hiddenFill>
            </a:ext>
          </a:extLst>
        </p:spPr>
      </p:pic>
      <p:sp>
        <p:nvSpPr>
          <p:cNvPr id="4" name="文本框 3"/>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cxnSp>
        <p:nvCxnSpPr>
          <p:cNvPr id="15" name="直接箭头连接符 14"/>
          <p:cNvCxnSpPr/>
          <p:nvPr/>
        </p:nvCxnSpPr>
        <p:spPr>
          <a:xfrm>
            <a:off x="4229735" y="2561590"/>
            <a:ext cx="1268095" cy="808990"/>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cxnSp>
        <p:nvCxnSpPr>
          <p:cNvPr id="17" name="直接箭头连接符 16"/>
          <p:cNvCxnSpPr/>
          <p:nvPr/>
        </p:nvCxnSpPr>
        <p:spPr>
          <a:xfrm>
            <a:off x="4426585" y="5572760"/>
            <a:ext cx="2142490" cy="692785"/>
          </a:xfrm>
          <a:prstGeom prst="straightConnector1">
            <a:avLst/>
          </a:prstGeom>
          <a:ln w="19050">
            <a:tailEnd type="arrow" w="med" len="med"/>
          </a:ln>
        </p:spPr>
        <p:style>
          <a:lnRef idx="1">
            <a:schemeClr val="accent2"/>
          </a:lnRef>
          <a:fillRef idx="0">
            <a:schemeClr val="accent2"/>
          </a:fillRef>
          <a:effectRef idx="0">
            <a:schemeClr val="accent2"/>
          </a:effectRef>
          <a:fontRef idx="minor">
            <a:schemeClr val="tx1"/>
          </a:fontRef>
        </p:style>
      </p:cxnSp>
      <p:sp>
        <p:nvSpPr>
          <p:cNvPr id="18" name="文本框 17"/>
          <p:cNvSpPr txBox="1"/>
          <p:nvPr/>
        </p:nvSpPr>
        <p:spPr>
          <a:xfrm>
            <a:off x="9539623" y="1417471"/>
            <a:ext cx="2085023" cy="584775"/>
          </a:xfrm>
          <a:prstGeom prst="rect">
            <a:avLst/>
          </a:prstGeom>
          <a:noFill/>
        </p:spPr>
        <p:txBody>
          <a:bodyPr wrap="square" rtlCol="0" anchor="t">
            <a:spAutoFit/>
          </a:bodyPr>
          <a:lstStyle/>
          <a:p>
            <a:pPr algn="ctr"/>
            <a:r>
              <a:rPr lang="en-US" altLang="zh-CN" sz="1600" dirty="0">
                <a:solidFill>
                  <a:srgbClr val="FF00FF"/>
                </a:solidFill>
                <a:latin typeface="Arial" panose="020B0604020202020204" pitchFamily="34" charset="0"/>
                <a:cs typeface="Arial" panose="020B0604020202020204" pitchFamily="34" charset="0"/>
                <a:sym typeface="+mn-ea"/>
              </a:rPr>
              <a:t>Magnetic form factor for Mn</a:t>
            </a:r>
            <a:r>
              <a:rPr lang="en-US" altLang="zh-CN" sz="1600" baseline="30000" dirty="0">
                <a:solidFill>
                  <a:srgbClr val="FF00FF"/>
                </a:solidFill>
                <a:latin typeface="Arial" panose="020B0604020202020204" pitchFamily="34" charset="0"/>
                <a:cs typeface="Arial" panose="020B0604020202020204" pitchFamily="34" charset="0"/>
                <a:sym typeface="+mn-ea"/>
              </a:rPr>
              <a:t>3+</a:t>
            </a:r>
            <a:endParaRPr lang="zh-CN" altLang="en-US" sz="1600" dirty="0">
              <a:solidFill>
                <a:srgbClr val="FF00FF"/>
              </a:solidFill>
              <a:latin typeface="Arial" panose="020B0604020202020204" pitchFamily="34" charset="0"/>
              <a:cs typeface="Arial" panose="020B0604020202020204" pitchFamily="34" charset="0"/>
              <a:sym typeface="+mn-ea"/>
            </a:endParaRPr>
          </a:p>
        </p:txBody>
      </p:sp>
      <p:sp>
        <p:nvSpPr>
          <p:cNvPr id="19" name="文本框 18"/>
          <p:cNvSpPr txBox="1"/>
          <p:nvPr/>
        </p:nvSpPr>
        <p:spPr>
          <a:xfrm>
            <a:off x="9573770" y="4650165"/>
            <a:ext cx="2218690" cy="584775"/>
          </a:xfrm>
          <a:prstGeom prst="rect">
            <a:avLst/>
          </a:prstGeom>
          <a:noFill/>
        </p:spPr>
        <p:txBody>
          <a:bodyPr wrap="square" rtlCol="0" anchor="t">
            <a:spAutoFit/>
          </a:bodyPr>
          <a:lstStyle/>
          <a:p>
            <a:pPr algn="ctr"/>
            <a:r>
              <a:rPr lang="en-US" altLang="zh-CN" sz="1600" dirty="0">
                <a:solidFill>
                  <a:srgbClr val="FF00FF"/>
                </a:solidFill>
                <a:latin typeface="Arial" panose="020B0604020202020204" pitchFamily="34" charset="0"/>
                <a:cs typeface="Arial" panose="020B0604020202020204" pitchFamily="34" charset="0"/>
                <a:sym typeface="+mn-ea"/>
              </a:rPr>
              <a:t>Magnetic form factor  for </a:t>
            </a:r>
            <a:r>
              <a:rPr lang="en-US" altLang="zh-CN" sz="1600" dirty="0">
                <a:solidFill>
                  <a:srgbClr val="FF00FF"/>
                </a:solidFill>
                <a:sym typeface="+mn-ea"/>
              </a:rPr>
              <a:t>Er</a:t>
            </a:r>
            <a:r>
              <a:rPr lang="en-US" altLang="zh-CN" sz="1600" baseline="30000" dirty="0">
                <a:solidFill>
                  <a:srgbClr val="FF00FF"/>
                </a:solidFill>
                <a:sym typeface="+mn-ea"/>
              </a:rPr>
              <a:t>3+</a:t>
            </a:r>
            <a:endParaRPr lang="zh-CN" altLang="en-US" sz="1600" dirty="0">
              <a:solidFill>
                <a:srgbClr val="FF00FF"/>
              </a:solidFill>
              <a:sym typeface="+mn-ea"/>
            </a:endParaRPr>
          </a:p>
        </p:txBody>
      </p:sp>
      <p:sp>
        <p:nvSpPr>
          <p:cNvPr id="20" name="文本框 4"/>
          <p:cNvSpPr txBox="1"/>
          <p:nvPr/>
        </p:nvSpPr>
        <p:spPr>
          <a:xfrm>
            <a:off x="427013" y="713512"/>
            <a:ext cx="3122488" cy="2677656"/>
          </a:xfrm>
          <a:prstGeom prst="rect">
            <a:avLst/>
          </a:prstGeom>
          <a:noFill/>
        </p:spPr>
        <p:txBody>
          <a:bodyPr wrap="square" rtlCol="0">
            <a:spAutoFit/>
          </a:bodyPr>
          <a:lstStyle/>
          <a:p>
            <a:pPr algn="ctr"/>
            <a:r>
              <a:rPr lang="en-US" altLang="zh-CN" sz="1200" b="1" dirty="0">
                <a:solidFill>
                  <a:srgbClr val="A426EA"/>
                </a:solidFill>
                <a:latin typeface="Times New Roman" panose="02020603050405020304" pitchFamily="18" charset="0"/>
                <a:cs typeface="Times New Roman" panose="02020603050405020304" pitchFamily="18" charset="0"/>
              </a:rPr>
              <a:t>Influence  of magnetic form factor on diffraction peak strength  </a:t>
            </a:r>
            <a:endParaRPr lang="en-US" altLang="zh-CN" sz="1200" b="1" dirty="0">
              <a:solidFill>
                <a:srgbClr val="A426EA"/>
              </a:solidFill>
              <a:latin typeface="Times New Roman" panose="02020603050405020304" pitchFamily="18" charset="0"/>
              <a:cs typeface="Times New Roman" panose="02020603050405020304" pitchFamily="18" charset="0"/>
            </a:endParaRPr>
          </a:p>
          <a:p>
            <a:pPr marL="342900" indent="-342900">
              <a:buAutoNum type="arabicPeriod"/>
            </a:pPr>
            <a:r>
              <a:rPr lang="en-US" altLang="zh-CN" sz="1200" dirty="0">
                <a:solidFill>
                  <a:srgbClr val="A426EA"/>
                </a:solidFill>
                <a:latin typeface="Times New Roman" panose="02020603050405020304" pitchFamily="18" charset="0"/>
                <a:cs typeface="Times New Roman" panose="02020603050405020304" pitchFamily="18" charset="0"/>
              </a:rPr>
              <a:t>Figures </a:t>
            </a:r>
            <a:r>
              <a:rPr lang="en-US" altLang="zh-CN" sz="1200" i="1" dirty="0">
                <a:solidFill>
                  <a:srgbClr val="0070C0"/>
                </a:solidFill>
                <a:latin typeface="Times New Roman" panose="02020603050405020304" pitchFamily="18" charset="0"/>
                <a:cs typeface="Times New Roman" panose="02020603050405020304" pitchFamily="18" charset="0"/>
              </a:rPr>
              <a:t>a</a:t>
            </a:r>
            <a:r>
              <a:rPr lang="en-US" altLang="zh-CN"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0070C0"/>
                </a:solidFill>
                <a:latin typeface="Times New Roman" panose="02020603050405020304" pitchFamily="18" charset="0"/>
                <a:cs typeface="Times New Roman" panose="02020603050405020304" pitchFamily="18" charset="0"/>
              </a:rPr>
              <a:t>d</a:t>
            </a:r>
            <a:r>
              <a:rPr lang="en-US" altLang="zh-CN" sz="1200" dirty="0">
                <a:solidFill>
                  <a:srgbClr val="A426EA"/>
                </a:solidFill>
                <a:latin typeface="Times New Roman" panose="02020603050405020304" pitchFamily="18" charset="0"/>
                <a:cs typeface="Times New Roman" panose="02020603050405020304" pitchFamily="18" charset="0"/>
              </a:rPr>
              <a:t>, and </a:t>
            </a:r>
            <a:r>
              <a:rPr lang="en-US" altLang="zh-CN" sz="1200" i="1" dirty="0">
                <a:solidFill>
                  <a:srgbClr val="0070C0"/>
                </a:solidFill>
                <a:latin typeface="Times New Roman" panose="02020603050405020304" pitchFamily="18" charset="0"/>
                <a:cs typeface="Times New Roman" panose="02020603050405020304" pitchFamily="18" charset="0"/>
              </a:rPr>
              <a:t>e</a:t>
            </a:r>
            <a:r>
              <a:rPr lang="en-US" altLang="zh-CN" sz="1200" dirty="0">
                <a:solidFill>
                  <a:srgbClr val="A426EA"/>
                </a:solidFill>
                <a:latin typeface="Times New Roman" panose="02020603050405020304" pitchFamily="18" charset="0"/>
                <a:cs typeface="Times New Roman" panose="02020603050405020304" pitchFamily="18" charset="0"/>
              </a:rPr>
              <a:t> are the magnetic form factor for  d and f electrons and Mn</a:t>
            </a:r>
            <a:r>
              <a:rPr lang="en-US" altLang="zh-CN" sz="1200" baseline="30000" dirty="0">
                <a:solidFill>
                  <a:srgbClr val="A426EA"/>
                </a:solidFill>
                <a:latin typeface="Times New Roman" panose="02020603050405020304" pitchFamily="18" charset="0"/>
                <a:cs typeface="Times New Roman" panose="02020603050405020304" pitchFamily="18" charset="0"/>
              </a:rPr>
              <a:t>3+ </a:t>
            </a:r>
            <a:r>
              <a:rPr lang="en-US" altLang="zh-CN" sz="1200" dirty="0">
                <a:solidFill>
                  <a:srgbClr val="A426EA"/>
                </a:solidFill>
                <a:latin typeface="Times New Roman" panose="02020603050405020304" pitchFamily="18" charset="0"/>
                <a:cs typeface="Times New Roman" panose="02020603050405020304" pitchFamily="18" charset="0"/>
              </a:rPr>
              <a:t>and Er</a:t>
            </a:r>
            <a:r>
              <a:rPr lang="en-US" altLang="zh-CN" sz="1200" baseline="30000" dirty="0">
                <a:solidFill>
                  <a:srgbClr val="A426EA"/>
                </a:solidFill>
                <a:latin typeface="Times New Roman" panose="02020603050405020304" pitchFamily="18" charset="0"/>
                <a:cs typeface="Times New Roman" panose="02020603050405020304" pitchFamily="18" charset="0"/>
              </a:rPr>
              <a:t>3+ </a:t>
            </a:r>
            <a:r>
              <a:rPr lang="en-US" altLang="zh-CN" sz="1200" dirty="0">
                <a:solidFill>
                  <a:srgbClr val="A426EA"/>
                </a:solidFill>
                <a:latin typeface="Times New Roman" panose="02020603050405020304" pitchFamily="18" charset="0"/>
                <a:cs typeface="Times New Roman" panose="02020603050405020304" pitchFamily="18" charset="0"/>
              </a:rPr>
              <a:t>ions, respectively.</a:t>
            </a:r>
            <a:endParaRPr lang="en-US" altLang="zh-CN" sz="1200" dirty="0">
              <a:solidFill>
                <a:srgbClr val="A426EA"/>
              </a:solidFill>
              <a:latin typeface="Times New Roman" panose="02020603050405020304" pitchFamily="18" charset="0"/>
              <a:cs typeface="Times New Roman" panose="02020603050405020304" pitchFamily="18" charset="0"/>
            </a:endParaRPr>
          </a:p>
          <a:p>
            <a:pPr marL="342900" indent="-342900">
              <a:buAutoNum type="arabicPeriod"/>
            </a:pPr>
            <a:r>
              <a:rPr lang="en-US" altLang="zh-CN" sz="1200" dirty="0">
                <a:solidFill>
                  <a:srgbClr val="A426EA"/>
                </a:solidFill>
                <a:latin typeface="Times New Roman" panose="02020603050405020304" pitchFamily="18" charset="0"/>
                <a:cs typeface="Times New Roman" panose="02020603050405020304" pitchFamily="18" charset="0"/>
              </a:rPr>
              <a:t>Plots </a:t>
            </a:r>
            <a:r>
              <a:rPr lang="en-US" altLang="zh-CN" sz="1200" i="1" dirty="0">
                <a:solidFill>
                  <a:srgbClr val="0070C0"/>
                </a:solidFill>
                <a:latin typeface="Times New Roman" panose="02020603050405020304" pitchFamily="18" charset="0"/>
                <a:cs typeface="Times New Roman" panose="02020603050405020304" pitchFamily="18" charset="0"/>
              </a:rPr>
              <a:t>b</a:t>
            </a:r>
            <a:r>
              <a:rPr lang="en-US" altLang="zh-CN" sz="1200" dirty="0">
                <a:solidFill>
                  <a:srgbClr val="A426EA"/>
                </a:solidFill>
                <a:latin typeface="Times New Roman" panose="02020603050405020304" pitchFamily="18" charset="0"/>
                <a:cs typeface="Times New Roman" panose="02020603050405020304" pitchFamily="18" charset="0"/>
              </a:rPr>
              <a:t> and </a:t>
            </a:r>
            <a:r>
              <a:rPr lang="en-US" altLang="zh-CN" sz="1200" i="1" dirty="0">
                <a:solidFill>
                  <a:srgbClr val="0070C0"/>
                </a:solidFill>
                <a:latin typeface="Times New Roman" panose="02020603050405020304" pitchFamily="18" charset="0"/>
                <a:cs typeface="Times New Roman" panose="02020603050405020304" pitchFamily="18" charset="0"/>
              </a:rPr>
              <a:t>c</a:t>
            </a:r>
            <a:r>
              <a:rPr lang="en-US" altLang="zh-CN" sz="1200" dirty="0">
                <a:solidFill>
                  <a:srgbClr val="A426EA"/>
                </a:solidFill>
                <a:latin typeface="Times New Roman" panose="02020603050405020304" pitchFamily="18" charset="0"/>
                <a:cs typeface="Times New Roman" panose="02020603050405020304" pitchFamily="18" charset="0"/>
              </a:rPr>
              <a:t> show the magnetic diffraction intensities for  a Mn</a:t>
            </a:r>
            <a:r>
              <a:rPr lang="en-US" altLang="zh-CN" sz="1200" baseline="30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 contains and for a Er</a:t>
            </a:r>
            <a:r>
              <a:rPr lang="en-US" altLang="zh-CN" sz="1200" baseline="30000" dirty="0">
                <a:solidFill>
                  <a:srgbClr val="A426EA"/>
                </a:solidFill>
                <a:latin typeface="Times New Roman" panose="02020603050405020304" pitchFamily="18" charset="0"/>
                <a:cs typeface="Times New Roman" panose="02020603050405020304" pitchFamily="18" charset="0"/>
              </a:rPr>
              <a:t>3+ </a:t>
            </a:r>
            <a:r>
              <a:rPr lang="en-US" altLang="zh-CN" sz="1200" dirty="0">
                <a:solidFill>
                  <a:srgbClr val="A426EA"/>
                </a:solidFill>
                <a:latin typeface="Times New Roman" panose="02020603050405020304" pitchFamily="18" charset="0"/>
                <a:cs typeface="Times New Roman" panose="02020603050405020304" pitchFamily="18" charset="0"/>
              </a:rPr>
              <a:t>contains compounds. The pattern fitted with nuclear structure model only (red line), and </a:t>
            </a:r>
            <a:r>
              <a:rPr lang="en-US" altLang="zh-CN" sz="1200" dirty="0">
                <a:solidFill>
                  <a:srgbClr val="A426EA"/>
                </a:solidFill>
                <a:latin typeface="Times New Roman" panose="02020603050405020304" pitchFamily="18" charset="0"/>
                <a:cs typeface="Times New Roman" panose="02020603050405020304" pitchFamily="18" charset="0"/>
                <a:sym typeface="+mn-ea"/>
              </a:rPr>
              <a:t>the differences shown at the  lower part of figure </a:t>
            </a:r>
            <a:r>
              <a:rPr lang="en-US" altLang="zh-CN" sz="1200" dirty="0">
                <a:solidFill>
                  <a:srgbClr val="A426EA"/>
                </a:solidFill>
                <a:latin typeface="Times New Roman" panose="02020603050405020304" pitchFamily="18" charset="0"/>
                <a:cs typeface="Times New Roman" panose="02020603050405020304" pitchFamily="18" charset="0"/>
              </a:rPr>
              <a:t>are the magnetic diffraction intensities (blue line) .</a:t>
            </a:r>
            <a:endParaRPr lang="en-US" altLang="zh-CN" sz="1200" dirty="0">
              <a:solidFill>
                <a:srgbClr val="A426EA"/>
              </a:solidFill>
              <a:latin typeface="Times New Roman" panose="02020603050405020304" pitchFamily="18" charset="0"/>
              <a:cs typeface="Times New Roman" panose="02020603050405020304" pitchFamily="18" charset="0"/>
            </a:endParaRPr>
          </a:p>
          <a:p>
            <a:endParaRPr lang="en-US" altLang="zh-CN" sz="1200" dirty="0">
              <a:solidFill>
                <a:srgbClr val="A426EA"/>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5667985" y="1434445"/>
            <a:ext cx="2213555" cy="369332"/>
          </a:xfrm>
          <a:prstGeom prst="rect">
            <a:avLst/>
          </a:prstGeom>
          <a:noFill/>
        </p:spPr>
        <p:txBody>
          <a:bodyPr wrap="none" rtlCol="0">
            <a:spAutoFit/>
          </a:bodyPr>
          <a:lstStyle/>
          <a:p>
            <a:r>
              <a:rPr lang="en-US" altLang="zh-CN" dirty="0"/>
              <a:t>Fitted by nuclear only</a:t>
            </a:r>
            <a:endParaRPr lang="en-US" altLang="zh-CN" dirty="0"/>
          </a:p>
        </p:txBody>
      </p:sp>
      <p:sp>
        <p:nvSpPr>
          <p:cNvPr id="24" name="文本框 23"/>
          <p:cNvSpPr txBox="1"/>
          <p:nvPr/>
        </p:nvSpPr>
        <p:spPr>
          <a:xfrm>
            <a:off x="5638800" y="4267200"/>
            <a:ext cx="2213555" cy="369332"/>
          </a:xfrm>
          <a:prstGeom prst="rect">
            <a:avLst/>
          </a:prstGeom>
          <a:noFill/>
        </p:spPr>
        <p:txBody>
          <a:bodyPr wrap="none" rtlCol="0">
            <a:spAutoFit/>
          </a:bodyPr>
          <a:lstStyle/>
          <a:p>
            <a:r>
              <a:rPr lang="en-US" altLang="zh-CN" dirty="0"/>
              <a:t>Fitted by nuclear only</a:t>
            </a:r>
            <a:endParaRPr lang="en-US" altLang="zh-CN" dirty="0"/>
          </a:p>
        </p:txBody>
      </p:sp>
      <p:sp>
        <p:nvSpPr>
          <p:cNvPr id="3" name="矩形 2"/>
          <p:cNvSpPr/>
          <p:nvPr/>
        </p:nvSpPr>
        <p:spPr>
          <a:xfrm>
            <a:off x="6236180" y="1109097"/>
            <a:ext cx="679994" cy="369332"/>
          </a:xfrm>
          <a:prstGeom prst="rect">
            <a:avLst/>
          </a:prstGeom>
        </p:spPr>
        <p:txBody>
          <a:bodyPr wrap="none">
            <a:spAutoFit/>
          </a:bodyPr>
          <a:lstStyle/>
          <a:p>
            <a:r>
              <a:rPr lang="en-US" altLang="zh-CN" dirty="0">
                <a:solidFill>
                  <a:srgbClr val="FF00FF"/>
                </a:solidFill>
                <a:latin typeface="Arial" panose="020B0604020202020204" pitchFamily="34" charset="0"/>
                <a:cs typeface="Arial" panose="020B0604020202020204" pitchFamily="34" charset="0"/>
                <a:sym typeface="+mn-ea"/>
              </a:rPr>
              <a:t>Mn</a:t>
            </a:r>
            <a:r>
              <a:rPr lang="en-US" altLang="zh-CN" baseline="30000" dirty="0">
                <a:solidFill>
                  <a:srgbClr val="FF00FF"/>
                </a:solidFill>
                <a:latin typeface="Arial" panose="020B0604020202020204" pitchFamily="34" charset="0"/>
                <a:cs typeface="Arial" panose="020B0604020202020204" pitchFamily="34" charset="0"/>
                <a:sym typeface="+mn-ea"/>
              </a:rPr>
              <a:t>3+</a:t>
            </a:r>
            <a:endParaRPr lang="zh-CN" altLang="en-US" dirty="0"/>
          </a:p>
        </p:txBody>
      </p:sp>
      <p:sp>
        <p:nvSpPr>
          <p:cNvPr id="11" name="矩形 10"/>
          <p:cNvSpPr/>
          <p:nvPr/>
        </p:nvSpPr>
        <p:spPr>
          <a:xfrm>
            <a:off x="6268085" y="3971290"/>
            <a:ext cx="590226" cy="369332"/>
          </a:xfrm>
          <a:prstGeom prst="rect">
            <a:avLst/>
          </a:prstGeom>
        </p:spPr>
        <p:txBody>
          <a:bodyPr wrap="none">
            <a:spAutoFit/>
          </a:bodyPr>
          <a:lstStyle/>
          <a:p>
            <a:r>
              <a:rPr lang="en-US" altLang="zh-CN" dirty="0">
                <a:solidFill>
                  <a:srgbClr val="FF00FF"/>
                </a:solidFill>
                <a:latin typeface="Arial" panose="020B0604020202020204" pitchFamily="34" charset="0"/>
                <a:cs typeface="Arial" panose="020B0604020202020204" pitchFamily="34" charset="0"/>
                <a:sym typeface="+mn-ea"/>
              </a:rPr>
              <a:t>Er</a:t>
            </a:r>
            <a:r>
              <a:rPr lang="en-US" altLang="zh-CN" baseline="30000" dirty="0">
                <a:solidFill>
                  <a:srgbClr val="FF00FF"/>
                </a:solidFill>
                <a:latin typeface="Arial" panose="020B0604020202020204" pitchFamily="34" charset="0"/>
                <a:cs typeface="Arial" panose="020B0604020202020204" pitchFamily="34" charset="0"/>
                <a:sym typeface="+mn-ea"/>
              </a:rPr>
              <a:t>3+</a:t>
            </a:r>
            <a:endParaRPr lang="zh-CN" altLang="en-US" dirty="0">
              <a:latin typeface="Arial" panose="020B0604020202020204" pitchFamily="34" charset="0"/>
              <a:cs typeface="Arial" panose="020B0604020202020204" pitchFamily="34" charset="0"/>
            </a:endParaRPr>
          </a:p>
        </p:txBody>
      </p:sp>
      <p:sp>
        <p:nvSpPr>
          <p:cNvPr id="13" name="文本框 12"/>
          <p:cNvSpPr txBox="1"/>
          <p:nvPr/>
        </p:nvSpPr>
        <p:spPr>
          <a:xfrm>
            <a:off x="2115504" y="3926463"/>
            <a:ext cx="350519" cy="461665"/>
          </a:xfrm>
          <a:prstGeom prst="rect">
            <a:avLst/>
          </a:prstGeom>
          <a:noFill/>
        </p:spPr>
        <p:txBody>
          <a:bodyPr wrap="square" rtlCol="0">
            <a:spAutoFit/>
          </a:bodyPr>
          <a:lstStyle/>
          <a:p>
            <a:r>
              <a:rPr lang="en-US" altLang="zh-CN" sz="2400" i="1" dirty="0">
                <a:solidFill>
                  <a:srgbClr val="0070C0"/>
                </a:solidFill>
                <a:latin typeface="Times New Roman" panose="02020603050405020304" pitchFamily="18" charset="0"/>
                <a:cs typeface="Times New Roman" panose="02020603050405020304" pitchFamily="18" charset="0"/>
              </a:rPr>
              <a:t>a</a:t>
            </a:r>
            <a:endParaRPr lang="zh-CN" altLang="en-US" sz="2400" i="1" dirty="0">
              <a:solidFill>
                <a:srgbClr val="0070C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5298098" y="1062930"/>
            <a:ext cx="350519" cy="461665"/>
          </a:xfrm>
          <a:prstGeom prst="rect">
            <a:avLst/>
          </a:prstGeom>
          <a:noFill/>
        </p:spPr>
        <p:txBody>
          <a:bodyPr wrap="square" rtlCol="0">
            <a:spAutoFit/>
          </a:bodyPr>
          <a:lstStyle/>
          <a:p>
            <a:r>
              <a:rPr lang="en-US" altLang="zh-CN" sz="2400" i="1" dirty="0">
                <a:solidFill>
                  <a:srgbClr val="0070C0"/>
                </a:solidFill>
                <a:latin typeface="Times New Roman" panose="02020603050405020304" pitchFamily="18" charset="0"/>
                <a:cs typeface="Times New Roman" panose="02020603050405020304" pitchFamily="18" charset="0"/>
              </a:rPr>
              <a:t>b</a:t>
            </a:r>
            <a:endParaRPr lang="zh-CN" altLang="en-US" sz="2400" i="1" dirty="0">
              <a:solidFill>
                <a:srgbClr val="0070C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5219701" y="3892808"/>
            <a:ext cx="350519" cy="461665"/>
          </a:xfrm>
          <a:prstGeom prst="rect">
            <a:avLst/>
          </a:prstGeom>
          <a:noFill/>
        </p:spPr>
        <p:txBody>
          <a:bodyPr wrap="square" rtlCol="0">
            <a:spAutoFit/>
          </a:bodyPr>
          <a:lstStyle/>
          <a:p>
            <a:r>
              <a:rPr lang="en-US" altLang="zh-CN" sz="2400" i="1" dirty="0">
                <a:solidFill>
                  <a:srgbClr val="0070C0"/>
                </a:solidFill>
                <a:latin typeface="Times New Roman" panose="02020603050405020304" pitchFamily="18" charset="0"/>
                <a:cs typeface="Times New Roman" panose="02020603050405020304" pitchFamily="18" charset="0"/>
              </a:rPr>
              <a:t>c</a:t>
            </a:r>
            <a:endParaRPr lang="zh-CN" altLang="en-US" sz="2400" i="1" dirty="0">
              <a:solidFill>
                <a:srgbClr val="0070C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9927273" y="971569"/>
            <a:ext cx="350519" cy="461665"/>
          </a:xfrm>
          <a:prstGeom prst="rect">
            <a:avLst/>
          </a:prstGeom>
          <a:noFill/>
        </p:spPr>
        <p:txBody>
          <a:bodyPr wrap="square" rtlCol="0">
            <a:spAutoFit/>
          </a:bodyPr>
          <a:lstStyle/>
          <a:p>
            <a:r>
              <a:rPr lang="en-US" altLang="zh-CN" sz="2400" i="1" dirty="0">
                <a:solidFill>
                  <a:srgbClr val="0070C0"/>
                </a:solidFill>
                <a:latin typeface="Times New Roman" panose="02020603050405020304" pitchFamily="18" charset="0"/>
                <a:cs typeface="Times New Roman" panose="02020603050405020304" pitchFamily="18" charset="0"/>
              </a:rPr>
              <a:t>d</a:t>
            </a:r>
            <a:endParaRPr lang="zh-CN" altLang="en-US" sz="2400" i="1" dirty="0">
              <a:solidFill>
                <a:srgbClr val="0070C0"/>
              </a:solidFill>
              <a:latin typeface="Times New Roman" panose="02020603050405020304" pitchFamily="18" charset="0"/>
              <a:cs typeface="Times New Roman" panose="02020603050405020304" pitchFamily="18" charset="0"/>
            </a:endParaRPr>
          </a:p>
        </p:txBody>
      </p:sp>
      <p:sp>
        <p:nvSpPr>
          <p:cNvPr id="28" name="文本框 27"/>
          <p:cNvSpPr txBox="1"/>
          <p:nvPr/>
        </p:nvSpPr>
        <p:spPr>
          <a:xfrm>
            <a:off x="10196195" y="4109789"/>
            <a:ext cx="350519" cy="461665"/>
          </a:xfrm>
          <a:prstGeom prst="rect">
            <a:avLst/>
          </a:prstGeom>
          <a:noFill/>
        </p:spPr>
        <p:txBody>
          <a:bodyPr wrap="square" rtlCol="0">
            <a:spAutoFit/>
          </a:bodyPr>
          <a:lstStyle/>
          <a:p>
            <a:r>
              <a:rPr lang="en-US" altLang="zh-CN" sz="2400" i="1" dirty="0">
                <a:solidFill>
                  <a:srgbClr val="0070C0"/>
                </a:solidFill>
                <a:latin typeface="Times New Roman" panose="02020603050405020304" pitchFamily="18" charset="0"/>
                <a:cs typeface="Times New Roman" panose="02020603050405020304" pitchFamily="18" charset="0"/>
              </a:rPr>
              <a:t>e</a:t>
            </a:r>
            <a:endParaRPr lang="zh-CN" altLang="en-US" sz="2400" i="1" dirty="0">
              <a:solidFill>
                <a:srgbClr val="0070C0"/>
              </a:solidFill>
              <a:latin typeface="Times New Roman" panose="02020603050405020304" pitchFamily="18" charset="0"/>
              <a:cs typeface="Times New Roman" panose="02020603050405020304" pitchFamily="18" charset="0"/>
            </a:endParaRPr>
          </a:p>
        </p:txBody>
      </p:sp>
      <p:sp>
        <p:nvSpPr>
          <p:cNvPr id="14" name="矩形 13"/>
          <p:cNvSpPr/>
          <p:nvPr/>
        </p:nvSpPr>
        <p:spPr>
          <a:xfrm>
            <a:off x="3911748" y="633412"/>
            <a:ext cx="4368504" cy="307777"/>
          </a:xfrm>
          <a:prstGeom prst="rect">
            <a:avLst/>
          </a:prstGeom>
        </p:spPr>
        <p:txBody>
          <a:bodyPr wrap="none">
            <a:spAutoFit/>
          </a:bodyPr>
          <a:lstStyle/>
          <a:p>
            <a:r>
              <a:rPr lang="en-US" altLang="zh-CN" sz="1400" b="1" dirty="0">
                <a:solidFill>
                  <a:srgbClr val="FF0000"/>
                </a:solidFill>
                <a:latin typeface="Times New Roman" panose="02020603050405020304" pitchFamily="18" charset="0"/>
                <a:cs typeface="Times New Roman" panose="02020603050405020304" pitchFamily="18" charset="0"/>
              </a:rPr>
              <a:t> </a:t>
            </a:r>
            <a:r>
              <a:rPr lang="en-US" altLang="zh-CN" sz="1400" b="1" dirty="0">
                <a:solidFill>
                  <a:srgbClr val="A426EA"/>
                </a:solidFill>
                <a:latin typeface="Times New Roman" panose="02020603050405020304" pitchFamily="18" charset="0"/>
                <a:cs typeface="Times New Roman" panose="02020603050405020304" pitchFamily="18" charset="0"/>
              </a:rPr>
              <a:t>Magnetic: </a:t>
            </a:r>
            <a:r>
              <a:rPr lang="en-US" altLang="zh-CN" sz="1400" b="1" i="1" dirty="0" err="1">
                <a:solidFill>
                  <a:srgbClr val="A426EA"/>
                </a:solidFill>
                <a:latin typeface="Times New Roman" panose="02020603050405020304" pitchFamily="18" charset="0"/>
                <a:cs typeface="Times New Roman" panose="02020603050405020304" pitchFamily="18" charset="0"/>
              </a:rPr>
              <a:t>F</a:t>
            </a:r>
            <a:r>
              <a:rPr lang="en-US" altLang="zh-CN" sz="1400" b="1" i="1" baseline="-25000" dirty="0" err="1">
                <a:solidFill>
                  <a:srgbClr val="A426EA"/>
                </a:solidFill>
                <a:latin typeface="Times New Roman" panose="02020603050405020304" pitchFamily="18" charset="0"/>
                <a:cs typeface="Times New Roman" panose="02020603050405020304" pitchFamily="18" charset="0"/>
              </a:rPr>
              <a:t>hkl</a:t>
            </a:r>
            <a:r>
              <a:rPr lang="en-US" altLang="zh-CN" sz="1400" b="1" i="1" baseline="-25000" dirty="0">
                <a:solidFill>
                  <a:srgbClr val="A426EA"/>
                </a:solidFill>
                <a:latin typeface="Times New Roman" panose="02020603050405020304" pitchFamily="18" charset="0"/>
                <a:cs typeface="Times New Roman" panose="02020603050405020304" pitchFamily="18" charset="0"/>
              </a:rPr>
              <a:t> </a:t>
            </a:r>
            <a:r>
              <a:rPr lang="en-US" altLang="zh-CN" sz="1400" b="1" dirty="0">
                <a:solidFill>
                  <a:srgbClr val="A426EA"/>
                </a:solidFill>
                <a:latin typeface="Times New Roman" panose="02020603050405020304" pitchFamily="18" charset="0"/>
                <a:cs typeface="Times New Roman" panose="02020603050405020304" pitchFamily="18" charset="0"/>
              </a:rPr>
              <a:t>= </a:t>
            </a:r>
            <a:r>
              <a:rPr lang="en-US" altLang="zh-CN" sz="1400" b="1" dirty="0">
                <a:solidFill>
                  <a:srgbClr val="A426EA"/>
                </a:solidFill>
                <a:latin typeface="Times New Roman" panose="02020603050405020304" pitchFamily="18" charset="0"/>
                <a:cs typeface="Times New Roman" panose="02020603050405020304" pitchFamily="18" charset="0"/>
                <a:sym typeface="+mn-ea"/>
              </a:rPr>
              <a:t>|</a:t>
            </a:r>
            <a:r>
              <a:rPr lang="en-US" altLang="zh-CN" sz="1400" b="1" dirty="0">
                <a:solidFill>
                  <a:srgbClr val="A426EA"/>
                </a:solidFill>
                <a:latin typeface="Times New Roman" panose="02020603050405020304" pitchFamily="18" charset="0"/>
                <a:cs typeface="Times New Roman" panose="02020603050405020304" pitchFamily="18" charset="0"/>
              </a:rPr>
              <a:t>∑ </a:t>
            </a:r>
            <a:r>
              <a:rPr lang="en-US" altLang="zh-CN" sz="1400" b="1" i="1" dirty="0" err="1">
                <a:solidFill>
                  <a:schemeClr val="accent1"/>
                </a:solidFill>
                <a:latin typeface="Symbol" panose="05050102010706020507" charset="0"/>
                <a:cs typeface="Symbol" panose="05050102010706020507" charset="0"/>
              </a:rPr>
              <a:t>m</a:t>
            </a:r>
            <a:r>
              <a:rPr lang="en-US" altLang="zh-CN" sz="1400" b="1" i="1" baseline="-25000" dirty="0" err="1">
                <a:solidFill>
                  <a:schemeClr val="accent1"/>
                </a:solidFill>
                <a:latin typeface="Times New Roman" panose="02020603050405020304" pitchFamily="18" charset="0"/>
                <a:cs typeface="Times New Roman" panose="02020603050405020304" pitchFamily="18" charset="0"/>
              </a:rPr>
              <a:t>j</a:t>
            </a:r>
            <a:r>
              <a:rPr lang="en-US" altLang="zh-CN" sz="1400" b="1" i="1" dirty="0">
                <a:solidFill>
                  <a:schemeClr val="accent1"/>
                </a:solidFill>
                <a:latin typeface="Times New Roman" panose="02020603050405020304" pitchFamily="18" charset="0"/>
                <a:cs typeface="Times New Roman" panose="02020603050405020304" pitchFamily="18" charset="0"/>
              </a:rPr>
              <a:t> </a:t>
            </a:r>
            <a:r>
              <a:rPr lang="en-US" altLang="zh-CN" sz="1400" b="1" i="1" dirty="0" err="1">
                <a:solidFill>
                  <a:schemeClr val="accent1"/>
                </a:solidFill>
                <a:latin typeface="Times New Roman" panose="02020603050405020304" pitchFamily="18" charset="0"/>
                <a:cs typeface="Times New Roman" panose="02020603050405020304" pitchFamily="18" charset="0"/>
              </a:rPr>
              <a:t>f</a:t>
            </a:r>
            <a:r>
              <a:rPr lang="en-US" altLang="zh-CN" sz="1400" b="1" i="1" baseline="-25000" dirty="0" err="1">
                <a:solidFill>
                  <a:schemeClr val="accent1"/>
                </a:solidFill>
                <a:latin typeface="Times New Roman" panose="02020603050405020304" pitchFamily="18" charset="0"/>
                <a:cs typeface="Times New Roman" panose="02020603050405020304" pitchFamily="18" charset="0"/>
              </a:rPr>
              <a:t>Mj</a:t>
            </a:r>
            <a:r>
              <a:rPr lang="en-US" altLang="zh-CN" sz="1400" b="1" dirty="0">
                <a:solidFill>
                  <a:srgbClr val="A426EA"/>
                </a:solidFill>
                <a:latin typeface="Times New Roman" panose="02020603050405020304" pitchFamily="18" charset="0"/>
                <a:cs typeface="Times New Roman" panose="02020603050405020304" pitchFamily="18" charset="0"/>
              </a:rPr>
              <a:t>  exp(2</a:t>
            </a:r>
            <a:r>
              <a:rPr lang="en-US" altLang="zh-CN" sz="1400" b="1" i="1" dirty="0">
                <a:solidFill>
                  <a:srgbClr val="A426EA"/>
                </a:solidFill>
                <a:latin typeface="Symbol" panose="05050102010706020507" charset="0"/>
                <a:cs typeface="Symbol" panose="05050102010706020507" charset="0"/>
              </a:rPr>
              <a:t>p</a:t>
            </a:r>
            <a:r>
              <a:rPr lang="en-US" altLang="zh-CN" sz="1400" b="1" i="1" dirty="0">
                <a:solidFill>
                  <a:srgbClr val="A426EA"/>
                </a:solidFill>
                <a:latin typeface="Times New Roman" panose="02020603050405020304" pitchFamily="18" charset="0"/>
                <a:cs typeface="Times New Roman" panose="02020603050405020304" pitchFamily="18" charset="0"/>
              </a:rPr>
              <a:t> </a:t>
            </a:r>
            <a:r>
              <a:rPr lang="en-US" altLang="zh-CN" sz="1400" b="1" i="1" dirty="0" err="1">
                <a:solidFill>
                  <a:srgbClr val="A426EA"/>
                </a:solidFill>
                <a:latin typeface="Times New Roman" panose="02020603050405020304" pitchFamily="18" charset="0"/>
                <a:cs typeface="Times New Roman" panose="02020603050405020304" pitchFamily="18" charset="0"/>
              </a:rPr>
              <a:t>i</a:t>
            </a:r>
            <a:r>
              <a:rPr lang="en-US" altLang="zh-CN" sz="1400" b="1" dirty="0">
                <a:solidFill>
                  <a:srgbClr val="A426EA"/>
                </a:solidFill>
                <a:latin typeface="Times New Roman" panose="02020603050405020304" pitchFamily="18" charset="0"/>
                <a:cs typeface="Times New Roman" panose="02020603050405020304" pitchFamily="18" charset="0"/>
              </a:rPr>
              <a:t> (</a:t>
            </a:r>
            <a:r>
              <a:rPr lang="en-US" altLang="zh-CN" sz="1400" b="1" i="1" dirty="0">
                <a:solidFill>
                  <a:srgbClr val="A426EA"/>
                </a:solidFill>
                <a:latin typeface="Times New Roman" panose="02020603050405020304" pitchFamily="18" charset="0"/>
                <a:cs typeface="Times New Roman" panose="02020603050405020304" pitchFamily="18" charset="0"/>
              </a:rPr>
              <a:t>hx</a:t>
            </a:r>
            <a:r>
              <a:rPr lang="en-US" altLang="zh-CN" sz="1400" b="1" dirty="0">
                <a:solidFill>
                  <a:srgbClr val="A426EA"/>
                </a:solidFill>
                <a:latin typeface="Times New Roman" panose="02020603050405020304" pitchFamily="18" charset="0"/>
                <a:cs typeface="Times New Roman" panose="02020603050405020304" pitchFamily="18" charset="0"/>
              </a:rPr>
              <a:t> + </a:t>
            </a:r>
            <a:r>
              <a:rPr lang="en-US" altLang="zh-CN" sz="1400" b="1" i="1" dirty="0" err="1">
                <a:solidFill>
                  <a:srgbClr val="A426EA"/>
                </a:solidFill>
                <a:latin typeface="Times New Roman" panose="02020603050405020304" pitchFamily="18" charset="0"/>
                <a:cs typeface="Times New Roman" panose="02020603050405020304" pitchFamily="18" charset="0"/>
              </a:rPr>
              <a:t>ky</a:t>
            </a:r>
            <a:r>
              <a:rPr lang="en-US" altLang="zh-CN" sz="1400" b="1" dirty="0">
                <a:solidFill>
                  <a:srgbClr val="A426EA"/>
                </a:solidFill>
                <a:latin typeface="Times New Roman" panose="02020603050405020304" pitchFamily="18" charset="0"/>
                <a:cs typeface="Times New Roman" panose="02020603050405020304" pitchFamily="18" charset="0"/>
              </a:rPr>
              <a:t> + </a:t>
            </a:r>
            <a:r>
              <a:rPr lang="en-US" altLang="zh-CN" sz="1400" b="1" i="1" dirty="0" err="1">
                <a:solidFill>
                  <a:srgbClr val="A426EA"/>
                </a:solidFill>
                <a:latin typeface="Times New Roman" panose="02020603050405020304" pitchFamily="18" charset="0"/>
                <a:cs typeface="Times New Roman" panose="02020603050405020304" pitchFamily="18" charset="0"/>
              </a:rPr>
              <a:t>lz</a:t>
            </a:r>
            <a:r>
              <a:rPr lang="en-US" altLang="zh-CN" sz="1400" b="1" dirty="0">
                <a:solidFill>
                  <a:srgbClr val="A426EA"/>
                </a:solidFill>
                <a:latin typeface="Times New Roman" panose="02020603050405020304" pitchFamily="18" charset="0"/>
                <a:cs typeface="Times New Roman" panose="02020603050405020304" pitchFamily="18" charset="0"/>
              </a:rPr>
              <a:t>))</a:t>
            </a:r>
            <a:r>
              <a:rPr lang="en-US" altLang="zh-CN" sz="1400" b="1" dirty="0">
                <a:solidFill>
                  <a:srgbClr val="A426EA"/>
                </a:solidFill>
                <a:latin typeface="Times New Roman" panose="02020603050405020304" pitchFamily="18" charset="0"/>
                <a:cs typeface="Times New Roman" panose="02020603050405020304" pitchFamily="18" charset="0"/>
                <a:sym typeface="+mn-ea"/>
              </a:rPr>
              <a:t>|</a:t>
            </a:r>
            <a:r>
              <a:rPr lang="en-US" altLang="zh-CN" sz="1400" b="1" baseline="30000" dirty="0">
                <a:solidFill>
                  <a:srgbClr val="A426EA"/>
                </a:solidFill>
                <a:latin typeface="Times New Roman" panose="02020603050405020304" pitchFamily="18" charset="0"/>
                <a:cs typeface="Times New Roman" panose="02020603050405020304" pitchFamily="18" charset="0"/>
                <a:sym typeface="+mn-ea"/>
              </a:rPr>
              <a:t> 2</a:t>
            </a:r>
            <a:r>
              <a:rPr lang="en-US" altLang="zh-CN" sz="1400" b="1" dirty="0">
                <a:solidFill>
                  <a:srgbClr val="A426EA"/>
                </a:solidFill>
                <a:latin typeface="Times New Roman" panose="02020603050405020304" pitchFamily="18" charset="0"/>
                <a:cs typeface="Times New Roman" panose="02020603050405020304" pitchFamily="18" charset="0"/>
              </a:rPr>
              <a:t> </a:t>
            </a:r>
            <a:r>
              <a:rPr lang="en-US" altLang="zh-CN" sz="1400" b="1" i="1" dirty="0">
                <a:solidFill>
                  <a:srgbClr val="A426EA"/>
                </a:solidFill>
                <a:latin typeface="Times New Roman" panose="02020603050405020304" pitchFamily="18" charset="0"/>
                <a:cs typeface="Times New Roman" panose="02020603050405020304" pitchFamily="18" charset="0"/>
              </a:rPr>
              <a:t>e</a:t>
            </a:r>
            <a:r>
              <a:rPr lang="en-US" altLang="zh-CN" sz="1400" b="1" baseline="30000" dirty="0">
                <a:solidFill>
                  <a:srgbClr val="A426EA"/>
                </a:solidFill>
                <a:latin typeface="Times New Roman" panose="02020603050405020304" pitchFamily="18" charset="0"/>
                <a:cs typeface="Times New Roman" panose="02020603050405020304" pitchFamily="18" charset="0"/>
              </a:rPr>
              <a:t>-2</a:t>
            </a:r>
            <a:r>
              <a:rPr lang="en-US" altLang="zh-CN" sz="1400" b="1" i="1" baseline="30000" dirty="0">
                <a:solidFill>
                  <a:srgbClr val="A426EA"/>
                </a:solidFill>
                <a:latin typeface="Times New Roman" panose="02020603050405020304" pitchFamily="18" charset="0"/>
                <a:cs typeface="Times New Roman" panose="02020603050405020304" pitchFamily="18" charset="0"/>
              </a:rPr>
              <a:t>W</a:t>
            </a:r>
            <a:r>
              <a:rPr lang="en-US" altLang="zh-CN" sz="1400" b="1" dirty="0">
                <a:solidFill>
                  <a:srgbClr val="A426EA"/>
                </a:solidFill>
                <a:latin typeface="Times New Roman" panose="02020603050405020304" pitchFamily="18" charset="0"/>
                <a:cs typeface="Times New Roman" panose="02020603050405020304" pitchFamily="18" charset="0"/>
              </a:rPr>
              <a:t> </a:t>
            </a:r>
            <a:endParaRPr lang="zh-CN" altLang="en-US" sz="1400" dirty="0"/>
          </a:p>
        </p:txBody>
      </p:sp>
      <p:sp>
        <p:nvSpPr>
          <p:cNvPr id="21" name="矩形 20"/>
          <p:cNvSpPr/>
          <p:nvPr/>
        </p:nvSpPr>
        <p:spPr>
          <a:xfrm>
            <a:off x="4921071" y="637401"/>
            <a:ext cx="235962" cy="276999"/>
          </a:xfrm>
          <a:prstGeom prst="rect">
            <a:avLst/>
          </a:prstGeom>
        </p:spPr>
        <p:txBody>
          <a:bodyPr wrap="none">
            <a:spAutoFit/>
          </a:bodyPr>
          <a:lstStyle/>
          <a:p>
            <a:r>
              <a:rPr lang="en-US" altLang="zh-CN" sz="1200" b="1" baseline="30000" dirty="0">
                <a:solidFill>
                  <a:srgbClr val="A426EA"/>
                </a:solidFill>
                <a:latin typeface="Times New Roman" panose="02020603050405020304" pitchFamily="18" charset="0"/>
                <a:cs typeface="Times New Roman" panose="02020603050405020304" pitchFamily="18" charset="0"/>
                <a:sym typeface="+mn-ea"/>
              </a:rPr>
              <a:t>2</a:t>
            </a:r>
            <a:endParaRPr lang="zh-CN" altLang="en-US" sz="1200" dirty="0"/>
          </a:p>
        </p:txBody>
      </p:sp>
    </p:spTree>
  </p:cSld>
  <p:clrMapOvr>
    <a:masterClrMapping/>
  </p:clrMapOvr>
  <p:transition spd="slow">
    <p:wheel spokes="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1"/>
          <a:stretch>
            <a:fillRect/>
          </a:stretch>
        </p:blipFill>
        <p:spPr>
          <a:xfrm>
            <a:off x="1765031" y="1412776"/>
            <a:ext cx="4351352" cy="4407111"/>
          </a:xfrm>
          <a:prstGeom prst="rect">
            <a:avLst/>
          </a:prstGeom>
        </p:spPr>
      </p:pic>
      <p:pic>
        <p:nvPicPr>
          <p:cNvPr id="9" name="Picture 8"/>
          <p:cNvPicPr>
            <a:picLocks noChangeAspect="1"/>
          </p:cNvPicPr>
          <p:nvPr/>
        </p:nvPicPr>
        <p:blipFill>
          <a:blip r:embed="rId2"/>
          <a:stretch>
            <a:fillRect/>
          </a:stretch>
        </p:blipFill>
        <p:spPr>
          <a:xfrm>
            <a:off x="8104116" y="1501382"/>
            <a:ext cx="3904606" cy="4318505"/>
          </a:xfrm>
          <a:prstGeom prst="rect">
            <a:avLst/>
          </a:prstGeom>
        </p:spPr>
      </p:pic>
      <p:pic>
        <p:nvPicPr>
          <p:cNvPr id="10" name="Picture 4" descr="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483" y="3860885"/>
            <a:ext cx="1276290" cy="128701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11" name="Picture 5" descr="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4027" y="1700808"/>
            <a:ext cx="1263501" cy="1263504"/>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913903" y="2937621"/>
            <a:ext cx="417499" cy="369332"/>
          </a:xfrm>
          <a:prstGeom prst="rect">
            <a:avLst/>
          </a:prstGeom>
          <a:noFill/>
        </p:spPr>
        <p:txBody>
          <a:bodyPr wrap="square" rtlCol="0">
            <a:spAutoFit/>
          </a:bodyPr>
          <a:lstStyle/>
          <a:p>
            <a:r>
              <a:rPr lang="en-US" altLang="zh-CN" b="1" i="1" dirty="0">
                <a:latin typeface="Times New Roman" panose="02020603050405020304" pitchFamily="18" charset="0"/>
                <a:cs typeface="Times New Roman" panose="02020603050405020304" pitchFamily="18" charset="0"/>
              </a:rPr>
              <a:t>A</a:t>
            </a:r>
            <a:endParaRPr lang="en-US" b="1" i="1"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910199" y="5147900"/>
            <a:ext cx="417499" cy="369332"/>
          </a:xfrm>
          <a:prstGeom prst="rect">
            <a:avLst/>
          </a:prstGeom>
          <a:noFill/>
        </p:spPr>
        <p:txBody>
          <a:bodyPr wrap="square" rtlCol="0">
            <a:spAutoFit/>
          </a:bodyPr>
          <a:lstStyle/>
          <a:p>
            <a:r>
              <a:rPr lang="en-US" altLang="zh-CN" b="1" i="1" dirty="0">
                <a:latin typeface="Times New Roman" panose="02020603050405020304" pitchFamily="18" charset="0"/>
                <a:cs typeface="Times New Roman" panose="02020603050405020304" pitchFamily="18" charset="0"/>
              </a:rPr>
              <a:t>C</a:t>
            </a:r>
            <a:endParaRPr lang="en-US" b="1" i="1" dirty="0">
              <a:latin typeface="Times New Roman" panose="02020603050405020304" pitchFamily="18" charset="0"/>
              <a:cs typeface="Times New Roman" panose="02020603050405020304" pitchFamily="18" charset="0"/>
            </a:endParaRPr>
          </a:p>
        </p:txBody>
      </p:sp>
      <p:pic>
        <p:nvPicPr>
          <p:cNvPr id="14" name="Picture 6" descr="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6081" y="3860885"/>
            <a:ext cx="1272741" cy="128701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15" name="Picture 7" descr="I"/>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6080" y="1733963"/>
            <a:ext cx="1272741" cy="1308031"/>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242010" y="3068960"/>
            <a:ext cx="271780" cy="368300"/>
          </a:xfrm>
          <a:prstGeom prst="rect">
            <a:avLst/>
          </a:prstGeom>
          <a:noFill/>
        </p:spPr>
        <p:txBody>
          <a:bodyPr wrap="none" rtlCol="0">
            <a:spAutoFit/>
          </a:bodyPr>
          <a:lstStyle/>
          <a:p>
            <a:r>
              <a:rPr lang="en-US" altLang="zh-CN" b="1" i="1" dirty="0">
                <a:latin typeface="Times New Roman" panose="02020603050405020304" pitchFamily="18" charset="0"/>
                <a:cs typeface="Times New Roman" panose="02020603050405020304" pitchFamily="18" charset="0"/>
              </a:rPr>
              <a:t>I</a:t>
            </a:r>
            <a:endParaRPr lang="en-US" b="1" i="1"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7170002" y="5220940"/>
            <a:ext cx="335280" cy="368300"/>
          </a:xfrm>
          <a:prstGeom prst="rect">
            <a:avLst/>
          </a:prstGeom>
          <a:noFill/>
        </p:spPr>
        <p:txBody>
          <a:bodyPr wrap="none" rtlCol="0">
            <a:spAutoFit/>
          </a:bodyPr>
          <a:lstStyle/>
          <a:p>
            <a:r>
              <a:rPr lang="en-US" altLang="zh-CN" b="1" i="1" dirty="0">
                <a:latin typeface="Times New Roman" panose="02020603050405020304" pitchFamily="18" charset="0"/>
                <a:cs typeface="Times New Roman" panose="02020603050405020304" pitchFamily="18" charset="0"/>
              </a:rPr>
              <a:t>F</a:t>
            </a:r>
            <a:endParaRPr lang="en-US" b="1" i="1" dirty="0">
              <a:latin typeface="Times New Roman" panose="02020603050405020304" pitchFamily="18" charset="0"/>
              <a:cs typeface="Times New Roman" panose="02020603050405020304" pitchFamily="18" charset="0"/>
            </a:endParaRPr>
          </a:p>
        </p:txBody>
      </p:sp>
      <p:cxnSp>
        <p:nvCxnSpPr>
          <p:cNvPr id="19" name="Straight Arrow Connector 18"/>
          <p:cNvCxnSpPr/>
          <p:nvPr/>
        </p:nvCxnSpPr>
        <p:spPr>
          <a:xfrm>
            <a:off x="8256240" y="2276872"/>
            <a:ext cx="432048" cy="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20" name="Straight Arrow Connector 19"/>
          <p:cNvCxnSpPr/>
          <p:nvPr/>
        </p:nvCxnSpPr>
        <p:spPr>
          <a:xfrm>
            <a:off x="8185170" y="4365104"/>
            <a:ext cx="432048" cy="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23" name="Straight Arrow Connector 22"/>
          <p:cNvCxnSpPr/>
          <p:nvPr/>
        </p:nvCxnSpPr>
        <p:spPr>
          <a:xfrm>
            <a:off x="1918598" y="2348880"/>
            <a:ext cx="432048" cy="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24" name="Straight Arrow Connector 23"/>
          <p:cNvCxnSpPr/>
          <p:nvPr/>
        </p:nvCxnSpPr>
        <p:spPr>
          <a:xfrm>
            <a:off x="1847528" y="4517504"/>
            <a:ext cx="432048" cy="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sp>
        <p:nvSpPr>
          <p:cNvPr id="26" name="TextBox 25"/>
          <p:cNvSpPr txBox="1"/>
          <p:nvPr/>
        </p:nvSpPr>
        <p:spPr>
          <a:xfrm>
            <a:off x="263352" y="118902"/>
            <a:ext cx="1127430" cy="213995"/>
          </a:xfrm>
          <a:prstGeom prst="rect">
            <a:avLst/>
          </a:prstGeom>
          <a:noFill/>
        </p:spPr>
        <p:txBody>
          <a:bodyPr wrap="square">
            <a:spAutoFit/>
          </a:bodyPr>
          <a:lstStyle/>
          <a:p>
            <a:r>
              <a:rPr lang="zh-CN" altLang="en-US" sz="800" dirty="0">
                <a:solidFill>
                  <a:srgbClr val="00B0F0"/>
                </a:solidFill>
              </a:rPr>
              <a:t>磁结构点阵</a:t>
            </a:r>
            <a:r>
              <a:rPr lang="en-US" altLang="zh-CN" sz="800" dirty="0">
                <a:solidFill>
                  <a:srgbClr val="00B0F0"/>
                </a:solidFill>
              </a:rPr>
              <a:t>, </a:t>
            </a:r>
            <a:r>
              <a:rPr lang="zh-CN" altLang="en-US" sz="800" dirty="0">
                <a:solidFill>
                  <a:srgbClr val="00B0F0"/>
                </a:solidFill>
              </a:rPr>
              <a:t>磁单胞</a:t>
            </a:r>
            <a:endParaRPr lang="en-US" sz="800" dirty="0"/>
          </a:p>
        </p:txBody>
      </p:sp>
      <p:sp>
        <p:nvSpPr>
          <p:cNvPr id="2" name="TextBox 10"/>
          <p:cNvSpPr txBox="1"/>
          <p:nvPr/>
        </p:nvSpPr>
        <p:spPr>
          <a:xfrm>
            <a:off x="4017641" y="312775"/>
            <a:ext cx="3738880" cy="521970"/>
          </a:xfrm>
          <a:prstGeom prst="rect">
            <a:avLst/>
          </a:prstGeom>
          <a:solidFill>
            <a:schemeClr val="accent3">
              <a:lumMod val="20000"/>
              <a:lumOff val="80000"/>
            </a:schemeClr>
          </a:solidFill>
          <a:ln w="28575">
            <a:solidFill>
              <a:srgbClr val="0070C0"/>
            </a:solidFill>
          </a:ln>
          <a:scene3d>
            <a:camera prst="orthographicFront"/>
            <a:lightRig rig="threePt" dir="t"/>
          </a:scene3d>
          <a:sp3d>
            <a:bevelT/>
          </a:sp3d>
        </p:spPr>
        <p:txBody>
          <a:bodyPr wrap="non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W&amp;B Magnetic Lattice</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447800"/>
            <a:ext cx="6941820" cy="4939030"/>
          </a:xfrm>
          <a:prstGeom prst="rect">
            <a:avLst/>
          </a:prstGeom>
          <a:solidFill>
            <a:schemeClr val="bg1"/>
          </a:solidFill>
          <a:ln w="6350">
            <a:solidFill>
              <a:schemeClr val="accent1"/>
            </a:solidFill>
          </a:ln>
          <a:effectLst>
            <a:glow rad="63500">
              <a:schemeClr val="accent2">
                <a:satMod val="175000"/>
                <a:alpha val="40000"/>
              </a:schemeClr>
            </a:glow>
          </a:effectLst>
        </p:spPr>
        <p:txBody>
          <a:bodyPr wrap="square">
            <a:spAutoFit/>
          </a:bodyPr>
          <a:lstStyle/>
          <a:p>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Peaks</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Position:</a:t>
            </a:r>
            <a:r>
              <a:rPr lang="en-US" dirty="0">
                <a:solidFill>
                  <a:srgbClr val="00B05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2</a:t>
            </a:r>
            <a:r>
              <a:rPr lang="en-US" b="1" i="1" dirty="0">
                <a:solidFill>
                  <a:srgbClr val="00B050"/>
                </a:solidFill>
                <a:latin typeface="Times New Roman" panose="02020603050405020304" pitchFamily="18" charset="0"/>
                <a:cs typeface="Times New Roman" panose="02020603050405020304" pitchFamily="18" charset="0"/>
              </a:rPr>
              <a:t>d</a:t>
            </a:r>
            <a:r>
              <a:rPr lang="en-US" b="1" i="1" baseline="-25000" dirty="0">
                <a:solidFill>
                  <a:srgbClr val="00B050"/>
                </a:solidFill>
                <a:latin typeface="Times New Roman" panose="02020603050405020304" pitchFamily="18" charset="0"/>
                <a:cs typeface="Times New Roman" panose="02020603050405020304" pitchFamily="18" charset="0"/>
              </a:rPr>
              <a:t>hkl </a:t>
            </a:r>
            <a:r>
              <a:rPr lang="en-US" b="1" i="1" dirty="0">
                <a:solidFill>
                  <a:srgbClr val="00B050"/>
                </a:solidFill>
                <a:latin typeface="Times New Roman" panose="02020603050405020304" pitchFamily="18" charset="0"/>
                <a:cs typeface="Times New Roman" panose="02020603050405020304" pitchFamily="18" charset="0"/>
              </a:rPr>
              <a:t>sin</a:t>
            </a:r>
            <a:r>
              <a:rPr lang="en-US" b="1" i="1" dirty="0">
                <a:solidFill>
                  <a:srgbClr val="00B050"/>
                </a:solidFill>
                <a:latin typeface="Symbol" panose="05050102010706020507" charset="0"/>
                <a:cs typeface="Symbol" panose="05050102010706020507" charset="0"/>
              </a:rPr>
              <a:t>q</a:t>
            </a:r>
            <a:r>
              <a:rPr lang="en-US" b="1" i="1" baseline="-25000" dirty="0">
                <a:solidFill>
                  <a:srgbClr val="00B050"/>
                </a:solidFill>
                <a:latin typeface="Times New Roman" panose="02020603050405020304" pitchFamily="18" charset="0"/>
                <a:cs typeface="Times New Roman" panose="02020603050405020304" pitchFamily="18" charset="0"/>
              </a:rPr>
              <a:t>hkl</a:t>
            </a:r>
            <a:r>
              <a:rPr lang="en-US" b="1" i="1" dirty="0">
                <a:solidFill>
                  <a:srgbClr val="00B050"/>
                </a:solidFill>
                <a:latin typeface="Times New Roman" panose="02020603050405020304" pitchFamily="18" charset="0"/>
                <a:cs typeface="Times New Roman" panose="02020603050405020304" pitchFamily="18" charset="0"/>
              </a:rPr>
              <a:t> = </a:t>
            </a:r>
            <a:r>
              <a:rPr lang="en-US" b="1" i="1" dirty="0" err="1">
                <a:solidFill>
                  <a:srgbClr val="00B050"/>
                </a:solidFill>
                <a:latin typeface="Times New Roman" panose="02020603050405020304" pitchFamily="18" charset="0"/>
                <a:cs typeface="Times New Roman" panose="02020603050405020304" pitchFamily="18" charset="0"/>
              </a:rPr>
              <a:t>n</a:t>
            </a:r>
            <a:r>
              <a:rPr lang="en-US" b="1" i="1" dirty="0" err="1">
                <a:solidFill>
                  <a:srgbClr val="00B050"/>
                </a:solidFill>
                <a:latin typeface="Symbol" panose="05050102010706020507" charset="0"/>
                <a:cs typeface="Symbol" panose="05050102010706020507" charset="0"/>
              </a:rPr>
              <a:t>l</a:t>
            </a:r>
            <a:r>
              <a:rPr lang="en-US" dirty="0">
                <a:solidFill>
                  <a:srgbClr val="00B050"/>
                </a:solidFill>
                <a:latin typeface="Times New Roman" panose="02020603050405020304" pitchFamily="18" charset="0"/>
                <a:cs typeface="Times New Roman" panose="02020603050405020304" pitchFamily="18" charset="0"/>
              </a:rPr>
              <a:t>            	</a:t>
            </a:r>
            <a:endParaRPr lang="en-US" dirty="0">
              <a:solidFill>
                <a:srgbClr val="00B050"/>
              </a:solidFill>
              <a:latin typeface="Times New Roman" panose="02020603050405020304" pitchFamily="18" charset="0"/>
              <a:cs typeface="Times New Roman" panose="02020603050405020304" pitchFamily="18" charset="0"/>
            </a:endParaRPr>
          </a:p>
          <a:p>
            <a:r>
              <a:rPr lang="en-US" dirty="0">
                <a:solidFill>
                  <a:srgbClr val="00B050"/>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a:t>
            </a:r>
            <a:r>
              <a:rPr lang="en-US" dirty="0">
                <a:solidFill>
                  <a:schemeClr val="tx1"/>
                </a:solidFill>
                <a:latin typeface="Symbol" panose="05050102010706020507" charset="0"/>
                <a:cs typeface="Symbol" panose="05050102010706020507" charset="0"/>
              </a:rPr>
              <a:t> </a:t>
            </a:r>
            <a:r>
              <a:rPr lang="en-US" b="1" i="1" dirty="0">
                <a:solidFill>
                  <a:schemeClr val="tx1"/>
                </a:solidFill>
                <a:latin typeface="Symbol" panose="05050102010706020507" charset="0"/>
                <a:cs typeface="Symbol" panose="05050102010706020507" charset="0"/>
              </a:rPr>
              <a:t>l</a:t>
            </a:r>
            <a:r>
              <a:rPr lang="en-US" dirty="0">
                <a:solidFill>
                  <a:schemeClr val="tx1"/>
                </a:solidFill>
                <a:latin typeface="Times New Roman" panose="02020603050405020304" pitchFamily="18" charset="0"/>
                <a:cs typeface="Times New Roman" panose="02020603050405020304" pitchFamily="18" charset="0"/>
              </a:rPr>
              <a:t> is the incident beam wavelength, </a:t>
            </a:r>
            <a:r>
              <a:rPr lang="en-US" b="1" i="1" dirty="0">
                <a:solidFill>
                  <a:schemeClr val="tx1"/>
                </a:solidFill>
                <a:latin typeface="Times New Roman" panose="02020603050405020304" pitchFamily="18" charset="0"/>
                <a:cs typeface="Times New Roman" panose="02020603050405020304" pitchFamily="18" charset="0"/>
              </a:rPr>
              <a:t>d</a:t>
            </a:r>
            <a:r>
              <a:rPr lang="en-US" dirty="0">
                <a:solidFill>
                  <a:schemeClr val="tx1"/>
                </a:solidFill>
                <a:latin typeface="Times New Roman" panose="02020603050405020304" pitchFamily="18" charset="0"/>
                <a:cs typeface="Times New Roman" panose="02020603050405020304" pitchFamily="18" charset="0"/>
              </a:rPr>
              <a:t> and </a:t>
            </a:r>
            <a:r>
              <a:rPr lang="en-US" b="1" i="1" dirty="0">
                <a:solidFill>
                  <a:schemeClr val="tx1"/>
                </a:solidFill>
                <a:latin typeface="Symbol" panose="05050102010706020507" charset="0"/>
                <a:cs typeface="Symbol" panose="05050102010706020507" charset="0"/>
              </a:rPr>
              <a:t>q</a:t>
            </a:r>
            <a:r>
              <a:rPr lang="en-US" dirty="0">
                <a:solidFill>
                  <a:schemeClr val="tx1"/>
                </a:solidFill>
                <a:latin typeface="Times New Roman" panose="02020603050405020304" pitchFamily="18" charset="0"/>
                <a:cs typeface="Times New Roman" panose="02020603050405020304" pitchFamily="18" charset="0"/>
              </a:rPr>
              <a:t> are the distance 	between successive </a:t>
            </a:r>
            <a:r>
              <a:rPr lang="en-US" i="1" dirty="0" err="1">
                <a:solidFill>
                  <a:schemeClr val="tx1"/>
                </a:solidFill>
                <a:latin typeface="Times New Roman" panose="02020603050405020304" pitchFamily="18" charset="0"/>
                <a:cs typeface="Times New Roman" panose="02020603050405020304" pitchFamily="18" charset="0"/>
              </a:rPr>
              <a:t>hkl</a:t>
            </a:r>
            <a:r>
              <a:rPr lang="en-US" dirty="0">
                <a:solidFill>
                  <a:schemeClr val="tx1"/>
                </a:solidFill>
                <a:latin typeface="Times New Roman" panose="02020603050405020304" pitchFamily="18" charset="0"/>
                <a:cs typeface="Times New Roman" panose="02020603050405020304" pitchFamily="18" charset="0"/>
              </a:rPr>
              <a:t> planes and Bragg angles of reflections, 	respectively.</a:t>
            </a:r>
            <a:endParaRPr lang="en-US" dirty="0">
              <a:solidFill>
                <a:schemeClr val="tx1"/>
              </a:solidFill>
              <a:latin typeface="Times New Roman" panose="02020603050405020304" pitchFamily="18" charset="0"/>
              <a:cs typeface="Times New Roman" panose="02020603050405020304" pitchFamily="18" charset="0"/>
            </a:endParaRPr>
          </a:p>
          <a:p>
            <a:pPr defTabSz="601345"/>
            <a:endParaRPr lang="en-US" b="1" dirty="0">
              <a:solidFill>
                <a:srgbClr val="FF0000"/>
              </a:solidFill>
              <a:latin typeface="Times New Roman" panose="02020603050405020304" pitchFamily="18" charset="0"/>
              <a:cs typeface="Times New Roman" panose="02020603050405020304" pitchFamily="18" charset="0"/>
            </a:endParaRPr>
          </a:p>
          <a:p>
            <a:pPr defTabSz="601345"/>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Diffraction</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Intensity: </a:t>
            </a:r>
            <a:r>
              <a:rPr lang="en-US" dirty="0">
                <a:solidFill>
                  <a:srgbClr val="0070C0"/>
                </a:solidFill>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 </a:t>
            </a:r>
            <a:r>
              <a:rPr lang="en-US" b="1" i="1" dirty="0" err="1">
                <a:solidFill>
                  <a:srgbClr val="0070C0"/>
                </a:solidFill>
                <a:latin typeface="Times New Roman" panose="02020603050405020304" pitchFamily="18" charset="0"/>
                <a:cs typeface="Times New Roman" panose="02020603050405020304" pitchFamily="18" charset="0"/>
              </a:rPr>
              <a:t>I</a:t>
            </a:r>
            <a:r>
              <a:rPr lang="en-US" b="1" i="1" baseline="-25000" dirty="0" err="1">
                <a:solidFill>
                  <a:srgbClr val="0070C0"/>
                </a:solidFill>
                <a:latin typeface="Times New Roman" panose="02020603050405020304" pitchFamily="18" charset="0"/>
                <a:cs typeface="Times New Roman" panose="02020603050405020304" pitchFamily="18" charset="0"/>
              </a:rPr>
              <a:t>hkl</a:t>
            </a:r>
            <a:r>
              <a:rPr lang="en-US" b="1" dirty="0">
                <a:solidFill>
                  <a:srgbClr val="0070C0"/>
                </a:solidFill>
                <a:latin typeface="Times New Roman" panose="02020603050405020304" pitchFamily="18" charset="0"/>
                <a:cs typeface="Times New Roman" panose="02020603050405020304" pitchFamily="18" charset="0"/>
              </a:rPr>
              <a:t> = C</a:t>
            </a:r>
            <a:r>
              <a:rPr lang="en-US" b="1" i="1" dirty="0">
                <a:solidFill>
                  <a:srgbClr val="0070C0"/>
                </a:solidFill>
                <a:latin typeface="Times New Roman" panose="02020603050405020304" pitchFamily="18" charset="0"/>
                <a:cs typeface="Times New Roman" panose="02020603050405020304" pitchFamily="18" charset="0"/>
              </a:rPr>
              <a:t>F</a:t>
            </a:r>
            <a:r>
              <a:rPr lang="en-US" b="1" i="1" baseline="-25000" dirty="0">
                <a:solidFill>
                  <a:srgbClr val="0070C0"/>
                </a:solidFill>
                <a:latin typeface="Times New Roman" panose="02020603050405020304" pitchFamily="18" charset="0"/>
                <a:cs typeface="Times New Roman" panose="02020603050405020304" pitchFamily="18" charset="0"/>
              </a:rPr>
              <a:t>hkl</a:t>
            </a:r>
            <a:endParaRPr lang="en-US" dirty="0">
              <a:solidFill>
                <a:srgbClr val="0070C0"/>
              </a:solidFill>
              <a:latin typeface="Times New Roman" panose="02020603050405020304" pitchFamily="18" charset="0"/>
              <a:cs typeface="Times New Roman" panose="02020603050405020304" pitchFamily="18" charset="0"/>
            </a:endParaRPr>
          </a:p>
          <a:p>
            <a:pPr defTabSz="601345"/>
            <a:r>
              <a:rPr lang="en-US" dirty="0">
                <a:solidFill>
                  <a:srgbClr val="0070C0"/>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a:solidFill>
                  <a:schemeClr val="tx1"/>
                </a:solidFill>
                <a:latin typeface="Times New Roman" panose="02020603050405020304" pitchFamily="18" charset="0"/>
                <a:cs typeface="Times New Roman" panose="02020603050405020304" pitchFamily="18" charset="0"/>
                <a:sym typeface="+mn-ea"/>
              </a:rPr>
              <a:t>F</a:t>
            </a:r>
            <a:r>
              <a:rPr lang="en-US" b="1" i="1" baseline="-25000" dirty="0">
                <a:solidFill>
                  <a:schemeClr val="tx1"/>
                </a:solidFill>
                <a:latin typeface="Times New Roman" panose="02020603050405020304" pitchFamily="18" charset="0"/>
                <a:cs typeface="Times New Roman" panose="02020603050405020304" pitchFamily="18" charset="0"/>
                <a:sym typeface="+mn-ea"/>
              </a:rPr>
              <a:t>hkl</a:t>
            </a:r>
            <a:r>
              <a:rPr lang="en-US" dirty="0">
                <a:solidFill>
                  <a:schemeClr val="tx1"/>
                </a:solidFill>
                <a:latin typeface="Times New Roman" panose="02020603050405020304" pitchFamily="18" charset="0"/>
                <a:cs typeface="Times New Roman" panose="02020603050405020304" pitchFamily="18" charset="0"/>
              </a:rPr>
              <a:t> is the </a:t>
            </a:r>
            <a:r>
              <a:rPr lang="en-US" i="1" dirty="0" err="1">
                <a:solidFill>
                  <a:schemeClr val="tx1"/>
                </a:solidFill>
                <a:latin typeface="Times New Roman" panose="02020603050405020304" pitchFamily="18" charset="0"/>
                <a:cs typeface="Times New Roman" panose="02020603050405020304" pitchFamily="18" charset="0"/>
                <a:sym typeface="+mn-ea"/>
              </a:rPr>
              <a:t>hkl</a:t>
            </a:r>
            <a:r>
              <a:rPr lang="en-US" dirty="0">
                <a:solidFill>
                  <a:schemeClr val="tx1"/>
                </a:solidFill>
                <a:latin typeface="Times New Roman" panose="02020603050405020304" pitchFamily="18" charset="0"/>
                <a:cs typeface="Times New Roman" panose="02020603050405020304" pitchFamily="18" charset="0"/>
                <a:sym typeface="+mn-ea"/>
              </a:rPr>
              <a:t> reflection </a:t>
            </a:r>
            <a:r>
              <a:rPr lang="en-US" dirty="0">
                <a:solidFill>
                  <a:schemeClr val="tx1"/>
                </a:solidFill>
                <a:latin typeface="Times New Roman" panose="02020603050405020304" pitchFamily="18" charset="0"/>
                <a:cs typeface="Times New Roman" panose="02020603050405020304" pitchFamily="18" charset="0"/>
              </a:rPr>
              <a:t>amplitude of the diffracted X-ray, 	or neutron, or magnetic, and </a:t>
            </a:r>
            <a:r>
              <a:rPr lang="en-US" b="1" dirty="0">
                <a:solidFill>
                  <a:schemeClr val="tx1"/>
                </a:solidFill>
                <a:latin typeface="Times New Roman" panose="02020603050405020304" pitchFamily="18" charset="0"/>
                <a:cs typeface="Times New Roman" panose="02020603050405020304" pitchFamily="18" charset="0"/>
              </a:rPr>
              <a:t>C</a:t>
            </a:r>
            <a:r>
              <a:rPr lang="en-US" dirty="0">
                <a:solidFill>
                  <a:schemeClr val="tx1"/>
                </a:solidFill>
                <a:latin typeface="Times New Roman" panose="02020603050405020304" pitchFamily="18" charset="0"/>
                <a:cs typeface="Times New Roman" panose="02020603050405020304" pitchFamily="18" charset="0"/>
              </a:rPr>
              <a:t> is all others.</a:t>
            </a:r>
            <a:endParaRPr lang="en-US" dirty="0">
              <a:solidFill>
                <a:srgbClr val="0070C0"/>
              </a:solidFill>
              <a:latin typeface="Times New Roman" panose="02020603050405020304" pitchFamily="18" charset="0"/>
              <a:cs typeface="Times New Roman" panose="02020603050405020304" pitchFamily="18" charset="0"/>
            </a:endParaRPr>
          </a:p>
          <a:p>
            <a:pPr defTabSz="601345"/>
            <a:endParaRPr lang="en-US" dirty="0">
              <a:solidFill>
                <a:srgbClr val="0070C0"/>
              </a:solidFill>
              <a:latin typeface="Times New Roman" panose="02020603050405020304" pitchFamily="18" charset="0"/>
              <a:cs typeface="Times New Roman" panose="02020603050405020304" pitchFamily="18" charset="0"/>
            </a:endParaRPr>
          </a:p>
          <a:p>
            <a:pPr defTabSz="601345">
              <a:lnSpc>
                <a:spcPct val="150000"/>
              </a:lnSpc>
            </a:pPr>
            <a:r>
              <a:rPr lang="en-US" b="1" dirty="0">
                <a:solidFill>
                  <a:srgbClr val="00B0F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X-ray</a:t>
            </a:r>
            <a:r>
              <a:rPr lang="en-US" dirty="0">
                <a:solidFill>
                  <a:srgbClr val="FF0000"/>
                </a:solidFill>
                <a:latin typeface="Times New Roman" panose="02020603050405020304" pitchFamily="18" charset="0"/>
                <a:cs typeface="Times New Roman" panose="02020603050405020304" pitchFamily="18" charset="0"/>
              </a:rPr>
              <a:t>:	 </a:t>
            </a:r>
            <a:r>
              <a:rPr lang="en-US" b="1" i="1" dirty="0" err="1">
                <a:solidFill>
                  <a:srgbClr val="FF0000"/>
                </a:solidFill>
                <a:latin typeface="Times New Roman" panose="02020603050405020304" pitchFamily="18" charset="0"/>
                <a:cs typeface="Times New Roman" panose="02020603050405020304" pitchFamily="18" charset="0"/>
              </a:rPr>
              <a:t>F</a:t>
            </a:r>
            <a:r>
              <a:rPr lang="en-US" b="1" i="1" baseline="-25000" dirty="0" err="1">
                <a:solidFill>
                  <a:srgbClr val="FF0000"/>
                </a:solidFill>
                <a:latin typeface="Times New Roman" panose="02020603050405020304" pitchFamily="18" charset="0"/>
                <a:cs typeface="Times New Roman" panose="02020603050405020304" pitchFamily="18" charset="0"/>
              </a:rPr>
              <a:t>hkl</a:t>
            </a:r>
            <a:r>
              <a:rPr lang="en-US" b="1" dirty="0">
                <a:solidFill>
                  <a:srgbClr val="FF0000"/>
                </a:solidFill>
                <a:latin typeface="Times New Roman" panose="02020603050405020304" pitchFamily="18" charset="0"/>
                <a:cs typeface="Times New Roman" panose="02020603050405020304" pitchFamily="18" charset="0"/>
              </a:rPr>
              <a:t> </a:t>
            </a:r>
            <a:r>
              <a:rPr lang="en-US" b="1" baseline="30000" dirty="0">
                <a:solidFill>
                  <a:srgbClr val="FF0000"/>
                </a:solidFill>
                <a:latin typeface="Times New Roman" panose="02020603050405020304" pitchFamily="18" charset="0"/>
                <a:cs typeface="Times New Roman" panose="02020603050405020304" pitchFamily="18" charset="0"/>
                <a:sym typeface="+mn-ea"/>
              </a:rPr>
              <a:t> </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sym typeface="+mn-ea"/>
              </a:rPr>
              <a:t>|</a:t>
            </a: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chemeClr val="accent1"/>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f</a:t>
            </a:r>
            <a:r>
              <a:rPr lang="en-US" b="1" i="1" baseline="-25000" dirty="0" err="1">
                <a:solidFill>
                  <a:schemeClr val="accent1"/>
                </a:solidFill>
                <a:latin typeface="Times New Roman" panose="02020603050405020304" pitchFamily="18" charset="0"/>
                <a:cs typeface="Times New Roman" panose="02020603050405020304" pitchFamily="18" charset="0"/>
              </a:rPr>
              <a:t>j</a:t>
            </a:r>
            <a:r>
              <a:rPr lang="en-US" b="1" dirty="0">
                <a:solidFill>
                  <a:srgbClr val="FF0000"/>
                </a:solidFill>
                <a:latin typeface="Times New Roman" panose="02020603050405020304" pitchFamily="18" charset="0"/>
                <a:cs typeface="Times New Roman" panose="02020603050405020304" pitchFamily="18" charset="0"/>
              </a:rPr>
              <a:t>  exp(2</a:t>
            </a:r>
            <a:r>
              <a:rPr lang="en-US" b="1" i="1" dirty="0">
                <a:solidFill>
                  <a:srgbClr val="FF0000"/>
                </a:solidFill>
                <a:latin typeface="Symbol" panose="05050102010706020507" charset="0"/>
                <a:cs typeface="Symbol" panose="05050102010706020507" charset="0"/>
              </a:rPr>
              <a:t>p</a:t>
            </a:r>
            <a:r>
              <a:rPr lang="en-US" b="1" i="1" dirty="0">
                <a:solidFill>
                  <a:srgbClr val="FF0000"/>
                </a:solidFill>
                <a:latin typeface="Times New Roman" panose="02020603050405020304" pitchFamily="18" charset="0"/>
                <a:cs typeface="Times New Roman" panose="02020603050405020304" pitchFamily="18" charset="0"/>
              </a:rPr>
              <a:t> </a:t>
            </a:r>
            <a:r>
              <a:rPr lang="en-US" b="1" i="1" dirty="0" err="1">
                <a:solidFill>
                  <a:srgbClr val="FF0000"/>
                </a:solidFill>
                <a:latin typeface="Times New Roman" panose="02020603050405020304" pitchFamily="18" charset="0"/>
                <a:cs typeface="Times New Roman" panose="02020603050405020304" pitchFamily="18" charset="0"/>
              </a:rPr>
              <a:t>i</a:t>
            </a:r>
            <a:r>
              <a:rPr lang="en-US" b="1" i="1"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a:t>
            </a:r>
            <a:r>
              <a:rPr lang="en-US" b="1" i="1" dirty="0">
                <a:solidFill>
                  <a:srgbClr val="FF0000"/>
                </a:solidFill>
                <a:latin typeface="Times New Roman" panose="02020603050405020304" pitchFamily="18" charset="0"/>
                <a:cs typeface="Times New Roman" panose="02020603050405020304" pitchFamily="18" charset="0"/>
              </a:rPr>
              <a:t>hx</a:t>
            </a:r>
            <a:r>
              <a:rPr lang="en-US" b="1" dirty="0">
                <a:solidFill>
                  <a:srgbClr val="FF0000"/>
                </a:solidFill>
                <a:latin typeface="Times New Roman" panose="02020603050405020304" pitchFamily="18" charset="0"/>
                <a:cs typeface="Times New Roman" panose="02020603050405020304" pitchFamily="18" charset="0"/>
              </a:rPr>
              <a:t> + </a:t>
            </a:r>
            <a:r>
              <a:rPr lang="en-US" b="1" i="1" dirty="0" err="1">
                <a:solidFill>
                  <a:srgbClr val="FF0000"/>
                </a:solidFill>
                <a:latin typeface="Times New Roman" panose="02020603050405020304" pitchFamily="18" charset="0"/>
                <a:cs typeface="Times New Roman" panose="02020603050405020304" pitchFamily="18" charset="0"/>
              </a:rPr>
              <a:t>ky</a:t>
            </a:r>
            <a:r>
              <a:rPr lang="en-US" b="1" dirty="0">
                <a:solidFill>
                  <a:srgbClr val="FF0000"/>
                </a:solidFill>
                <a:latin typeface="Times New Roman" panose="02020603050405020304" pitchFamily="18" charset="0"/>
                <a:cs typeface="Times New Roman" panose="02020603050405020304" pitchFamily="18" charset="0"/>
              </a:rPr>
              <a:t> + </a:t>
            </a:r>
            <a:r>
              <a:rPr lang="en-US" b="1" i="1" dirty="0" err="1">
                <a:solidFill>
                  <a:srgbClr val="FF0000"/>
                </a:solidFill>
                <a:latin typeface="Times New Roman" panose="02020603050405020304" pitchFamily="18" charset="0"/>
                <a:cs typeface="Times New Roman" panose="02020603050405020304" pitchFamily="18" charset="0"/>
              </a:rPr>
              <a:t>lz</a:t>
            </a:r>
            <a:r>
              <a:rPr lang="en-US" b="1" dirty="0">
                <a:solidFill>
                  <a:srgbClr val="FF0000"/>
                </a:solidFill>
                <a:latin typeface="Times New Roman" panose="02020603050405020304" pitchFamily="18" charset="0"/>
                <a:cs typeface="Times New Roman" panose="02020603050405020304" pitchFamily="18" charset="0"/>
              </a:rPr>
              <a:t>))</a:t>
            </a:r>
            <a:r>
              <a:rPr lang="en-US" b="1" dirty="0">
                <a:solidFill>
                  <a:srgbClr val="FF0000"/>
                </a:solidFill>
                <a:latin typeface="Times New Roman" panose="02020603050405020304" pitchFamily="18" charset="0"/>
                <a:cs typeface="Times New Roman" panose="02020603050405020304" pitchFamily="18" charset="0"/>
                <a:sym typeface="+mn-ea"/>
              </a:rPr>
              <a:t>|</a:t>
            </a:r>
            <a:r>
              <a:rPr lang="en-US" b="1" baseline="30000" dirty="0">
                <a:solidFill>
                  <a:srgbClr val="FF0000"/>
                </a:solidFill>
                <a:latin typeface="Times New Roman" panose="02020603050405020304" pitchFamily="18" charset="0"/>
                <a:cs typeface="Times New Roman" panose="02020603050405020304" pitchFamily="18" charset="0"/>
                <a:sym typeface="+mn-ea"/>
              </a:rPr>
              <a:t>2</a:t>
            </a:r>
            <a:r>
              <a:rPr lang="en-US" b="1" baseline="30000" dirty="0">
                <a:solidFill>
                  <a:srgbClr val="FF0000"/>
                </a:solidFill>
                <a:latin typeface="Times New Roman" panose="02020603050405020304" pitchFamily="18" charset="0"/>
                <a:cs typeface="Times New Roman" panose="02020603050405020304" pitchFamily="18" charset="0"/>
              </a:rPr>
              <a:t> </a:t>
            </a:r>
            <a:r>
              <a:rPr lang="en-US" b="1" i="1" dirty="0">
                <a:solidFill>
                  <a:srgbClr val="FF0000"/>
                </a:solidFill>
                <a:latin typeface="Times New Roman" panose="02020603050405020304" pitchFamily="18" charset="0"/>
                <a:cs typeface="Times New Roman" panose="02020603050405020304" pitchFamily="18" charset="0"/>
              </a:rPr>
              <a:t>e</a:t>
            </a:r>
            <a:r>
              <a:rPr lang="en-US" b="1" baseline="30000" dirty="0">
                <a:solidFill>
                  <a:srgbClr val="FF0000"/>
                </a:solidFill>
                <a:latin typeface="Times New Roman" panose="02020603050405020304" pitchFamily="18" charset="0"/>
                <a:cs typeface="Times New Roman" panose="02020603050405020304" pitchFamily="18" charset="0"/>
              </a:rPr>
              <a:t>-2</a:t>
            </a:r>
            <a:r>
              <a:rPr lang="en-US" b="1" i="1" baseline="30000" dirty="0">
                <a:solidFill>
                  <a:srgbClr val="FF0000"/>
                </a:solidFill>
                <a:latin typeface="Times New Roman" panose="02020603050405020304" pitchFamily="18" charset="0"/>
                <a:cs typeface="Times New Roman" panose="02020603050405020304" pitchFamily="18" charset="0"/>
              </a:rPr>
              <a:t>W</a:t>
            </a:r>
            <a:r>
              <a:rPr lang="en-US" b="1" dirty="0">
                <a:solidFill>
                  <a:srgbClr val="FF0000"/>
                </a:solidFill>
                <a:latin typeface="Times New Roman" panose="02020603050405020304" pitchFamily="18" charset="0"/>
                <a:cs typeface="Times New Roman" panose="02020603050405020304" pitchFamily="18" charset="0"/>
              </a:rPr>
              <a:t> 	</a:t>
            </a:r>
            <a:endParaRPr lang="en-US" b="1" dirty="0">
              <a:solidFill>
                <a:srgbClr val="FF0000"/>
              </a:solidFill>
              <a:latin typeface="Times New Roman" panose="02020603050405020304" pitchFamily="18" charset="0"/>
              <a:cs typeface="Times New Roman" panose="02020603050405020304" pitchFamily="18" charset="0"/>
            </a:endParaRPr>
          </a:p>
          <a:p>
            <a:pPr defTabSz="601345"/>
            <a:r>
              <a:rPr lang="en-US" dirty="0">
                <a:solidFill>
                  <a:srgbClr val="FF0000"/>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a:solidFill>
                  <a:schemeClr val="tx1"/>
                </a:solidFill>
                <a:latin typeface="Times New Roman" panose="02020603050405020304" pitchFamily="18" charset="0"/>
                <a:cs typeface="Times New Roman" panose="02020603050405020304" pitchFamily="18" charset="0"/>
              </a:rPr>
              <a:t>f</a:t>
            </a:r>
            <a:r>
              <a:rPr lang="en-US" b="1" i="1" baseline="-25000" dirty="0">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 is the atomic scattering factor of atom </a:t>
            </a:r>
            <a:r>
              <a:rPr lang="en-US" i="1" dirty="0">
                <a:solidFill>
                  <a:schemeClr val="tx1"/>
                </a:solidFill>
                <a:latin typeface="Times New Roman" panose="02020603050405020304" pitchFamily="18" charset="0"/>
                <a:cs typeface="Times New Roman" panose="02020603050405020304" pitchFamily="18" charset="0"/>
              </a:rPr>
              <a:t>j </a:t>
            </a:r>
            <a:r>
              <a:rPr lang="en-US" dirty="0">
                <a:solidFill>
                  <a:schemeClr val="tx1"/>
                </a:solidFill>
                <a:latin typeface="Times New Roman" panose="02020603050405020304" pitchFamily="18" charset="0"/>
                <a:cs typeface="Times New Roman" panose="02020603050405020304" pitchFamily="18" charset="0"/>
              </a:rPr>
              <a:t>for X-ray.</a:t>
            </a:r>
            <a:endParaRPr lang="en-US" dirty="0">
              <a:solidFill>
                <a:schemeClr val="accent2"/>
              </a:solidFill>
              <a:latin typeface="Times New Roman" panose="02020603050405020304" pitchFamily="18" charset="0"/>
              <a:cs typeface="Times New Roman" panose="02020603050405020304" pitchFamily="18" charset="0"/>
            </a:endParaRPr>
          </a:p>
          <a:p>
            <a:pPr defTabSz="601345">
              <a:lnSpc>
                <a:spcPct val="150000"/>
              </a:lnSpc>
            </a:pP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FF00FF"/>
                </a:solidFill>
                <a:latin typeface="Times New Roman" panose="02020603050405020304" pitchFamily="18" charset="0"/>
                <a:cs typeface="Times New Roman" panose="02020603050405020304" pitchFamily="18" charset="0"/>
              </a:rPr>
              <a:t>Neutron:   </a:t>
            </a:r>
            <a:r>
              <a:rPr lang="en-US" b="1" i="1" dirty="0" err="1">
                <a:solidFill>
                  <a:srgbClr val="FF00FF"/>
                </a:solidFill>
                <a:latin typeface="Times New Roman" panose="02020603050405020304" pitchFamily="18" charset="0"/>
                <a:cs typeface="Times New Roman" panose="02020603050405020304" pitchFamily="18" charset="0"/>
              </a:rPr>
              <a:t>F</a:t>
            </a:r>
            <a:r>
              <a:rPr lang="en-US" b="1" i="1" baseline="-25000" dirty="0" err="1">
                <a:solidFill>
                  <a:srgbClr val="FF00FF"/>
                </a:solidFill>
                <a:latin typeface="Times New Roman" panose="02020603050405020304" pitchFamily="18" charset="0"/>
                <a:cs typeface="Times New Roman" panose="02020603050405020304" pitchFamily="18" charset="0"/>
              </a:rPr>
              <a:t>hkl</a:t>
            </a:r>
            <a:r>
              <a:rPr lang="en-US" b="1" dirty="0">
                <a:solidFill>
                  <a:srgbClr val="FF00FF"/>
                </a:solidFill>
                <a:latin typeface="Times New Roman" panose="02020603050405020304" pitchFamily="18" charset="0"/>
                <a:cs typeface="Times New Roman" panose="02020603050405020304" pitchFamily="18" charset="0"/>
              </a:rPr>
              <a:t> </a:t>
            </a:r>
            <a:r>
              <a:rPr lang="en-US" b="1" baseline="30000" dirty="0">
                <a:solidFill>
                  <a:srgbClr val="FF00FF"/>
                </a:solidFill>
                <a:latin typeface="Times New Roman" panose="02020603050405020304" pitchFamily="18" charset="0"/>
                <a:cs typeface="Times New Roman" panose="02020603050405020304" pitchFamily="18" charset="0"/>
                <a:sym typeface="+mn-ea"/>
              </a:rPr>
              <a:t> </a:t>
            </a:r>
            <a:r>
              <a:rPr lang="en-US" b="1" dirty="0">
                <a:solidFill>
                  <a:srgbClr val="FF00FF"/>
                </a:solidFill>
                <a:latin typeface="Times New Roman" panose="02020603050405020304" pitchFamily="18" charset="0"/>
                <a:cs typeface="Times New Roman" panose="02020603050405020304" pitchFamily="18" charset="0"/>
              </a:rPr>
              <a:t>= </a:t>
            </a:r>
            <a:r>
              <a:rPr lang="en-US" b="1" dirty="0">
                <a:solidFill>
                  <a:srgbClr val="FF00FF"/>
                </a:solidFill>
                <a:latin typeface="Times New Roman" panose="02020603050405020304" pitchFamily="18" charset="0"/>
                <a:cs typeface="Times New Roman" panose="02020603050405020304" pitchFamily="18" charset="0"/>
                <a:sym typeface="+mn-ea"/>
              </a:rPr>
              <a:t>|</a:t>
            </a:r>
            <a:r>
              <a:rPr lang="en-US" b="1" dirty="0">
                <a:solidFill>
                  <a:srgbClr val="FF00FF"/>
                </a:solidFill>
                <a:latin typeface="Times New Roman" panose="02020603050405020304" pitchFamily="18" charset="0"/>
                <a:cs typeface="Times New Roman" panose="02020603050405020304" pitchFamily="18" charset="0"/>
              </a:rPr>
              <a:t>∑</a:t>
            </a:r>
            <a:r>
              <a:rPr lang="en-US" b="1" dirty="0">
                <a:solidFill>
                  <a:schemeClr val="accent1"/>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b</a:t>
            </a:r>
            <a:r>
              <a:rPr lang="en-US" b="1" i="1" baseline="-25000" dirty="0" err="1">
                <a:solidFill>
                  <a:schemeClr val="accent1"/>
                </a:solidFill>
                <a:latin typeface="Times New Roman" panose="02020603050405020304" pitchFamily="18" charset="0"/>
                <a:cs typeface="Times New Roman" panose="02020603050405020304" pitchFamily="18" charset="0"/>
              </a:rPr>
              <a:t>j</a:t>
            </a:r>
            <a:r>
              <a:rPr lang="en-US" b="1" i="1" dirty="0">
                <a:solidFill>
                  <a:srgbClr val="FF00FF"/>
                </a:solidFill>
                <a:latin typeface="Times New Roman" panose="02020603050405020304" pitchFamily="18" charset="0"/>
                <a:cs typeface="Times New Roman" panose="02020603050405020304" pitchFamily="18" charset="0"/>
              </a:rPr>
              <a:t>  </a:t>
            </a:r>
            <a:r>
              <a:rPr lang="en-US" b="1" dirty="0">
                <a:solidFill>
                  <a:srgbClr val="FF00FF"/>
                </a:solidFill>
                <a:latin typeface="Times New Roman" panose="02020603050405020304" pitchFamily="18" charset="0"/>
                <a:cs typeface="Times New Roman" panose="02020603050405020304" pitchFamily="18" charset="0"/>
              </a:rPr>
              <a:t>exp(2</a:t>
            </a:r>
            <a:r>
              <a:rPr lang="en-US" b="1" i="1" dirty="0">
                <a:solidFill>
                  <a:srgbClr val="FF00FF"/>
                </a:solidFill>
                <a:latin typeface="Symbol" panose="05050102010706020507" charset="0"/>
                <a:cs typeface="Symbol" panose="05050102010706020507" charset="0"/>
              </a:rPr>
              <a:t>p</a:t>
            </a:r>
            <a:r>
              <a:rPr lang="en-US" b="1" i="1" dirty="0">
                <a:solidFill>
                  <a:srgbClr val="FF00FF"/>
                </a:solidFill>
                <a:latin typeface="Times New Roman" panose="02020603050405020304" pitchFamily="18" charset="0"/>
                <a:cs typeface="Times New Roman" panose="02020603050405020304" pitchFamily="18" charset="0"/>
              </a:rPr>
              <a:t> </a:t>
            </a:r>
            <a:r>
              <a:rPr lang="en-US" b="1" i="1" dirty="0" err="1">
                <a:solidFill>
                  <a:srgbClr val="FF00FF"/>
                </a:solidFill>
                <a:latin typeface="Times New Roman" panose="02020603050405020304" pitchFamily="18" charset="0"/>
                <a:cs typeface="Times New Roman" panose="02020603050405020304" pitchFamily="18" charset="0"/>
              </a:rPr>
              <a:t>i</a:t>
            </a:r>
            <a:r>
              <a:rPr lang="en-US" b="1" dirty="0">
                <a:solidFill>
                  <a:srgbClr val="FF00FF"/>
                </a:solidFill>
                <a:latin typeface="Times New Roman" panose="02020603050405020304" pitchFamily="18" charset="0"/>
                <a:cs typeface="Times New Roman" panose="02020603050405020304" pitchFamily="18" charset="0"/>
              </a:rPr>
              <a:t> (</a:t>
            </a:r>
            <a:r>
              <a:rPr lang="en-US" b="1" i="1" dirty="0">
                <a:solidFill>
                  <a:srgbClr val="FF00FF"/>
                </a:solidFill>
                <a:latin typeface="Times New Roman" panose="02020603050405020304" pitchFamily="18" charset="0"/>
                <a:cs typeface="Times New Roman" panose="02020603050405020304" pitchFamily="18" charset="0"/>
              </a:rPr>
              <a:t>hx</a:t>
            </a:r>
            <a:r>
              <a:rPr lang="en-US" b="1" dirty="0">
                <a:solidFill>
                  <a:srgbClr val="FF00FF"/>
                </a:solidFill>
                <a:latin typeface="Times New Roman" panose="02020603050405020304" pitchFamily="18" charset="0"/>
                <a:cs typeface="Times New Roman" panose="02020603050405020304" pitchFamily="18" charset="0"/>
              </a:rPr>
              <a:t> + </a:t>
            </a:r>
            <a:r>
              <a:rPr lang="en-US" b="1" i="1" dirty="0" err="1">
                <a:solidFill>
                  <a:srgbClr val="FF00FF"/>
                </a:solidFill>
                <a:latin typeface="Times New Roman" panose="02020603050405020304" pitchFamily="18" charset="0"/>
                <a:cs typeface="Times New Roman" panose="02020603050405020304" pitchFamily="18" charset="0"/>
              </a:rPr>
              <a:t>ky</a:t>
            </a:r>
            <a:r>
              <a:rPr lang="en-US" b="1" dirty="0">
                <a:solidFill>
                  <a:srgbClr val="FF00FF"/>
                </a:solidFill>
                <a:latin typeface="Times New Roman" panose="02020603050405020304" pitchFamily="18" charset="0"/>
                <a:cs typeface="Times New Roman" panose="02020603050405020304" pitchFamily="18" charset="0"/>
              </a:rPr>
              <a:t> + </a:t>
            </a:r>
            <a:r>
              <a:rPr lang="en-US" b="1" i="1" dirty="0" err="1">
                <a:solidFill>
                  <a:srgbClr val="FF00FF"/>
                </a:solidFill>
                <a:latin typeface="Times New Roman" panose="02020603050405020304" pitchFamily="18" charset="0"/>
                <a:cs typeface="Times New Roman" panose="02020603050405020304" pitchFamily="18" charset="0"/>
              </a:rPr>
              <a:t>lz</a:t>
            </a:r>
            <a:r>
              <a:rPr lang="en-US" b="1" dirty="0">
                <a:solidFill>
                  <a:srgbClr val="FF00FF"/>
                </a:solidFill>
                <a:latin typeface="Times New Roman" panose="02020603050405020304" pitchFamily="18" charset="0"/>
                <a:cs typeface="Times New Roman" panose="02020603050405020304" pitchFamily="18" charset="0"/>
              </a:rPr>
              <a:t>))</a:t>
            </a:r>
            <a:r>
              <a:rPr lang="en-US" b="1" dirty="0">
                <a:solidFill>
                  <a:srgbClr val="FF00FF"/>
                </a:solidFill>
                <a:latin typeface="Times New Roman" panose="02020603050405020304" pitchFamily="18" charset="0"/>
                <a:cs typeface="Times New Roman" panose="02020603050405020304" pitchFamily="18" charset="0"/>
                <a:sym typeface="+mn-ea"/>
              </a:rPr>
              <a:t>|</a:t>
            </a:r>
            <a:r>
              <a:rPr lang="en-US" b="1" baseline="30000" dirty="0">
                <a:solidFill>
                  <a:srgbClr val="FF00FF"/>
                </a:solidFill>
                <a:latin typeface="Times New Roman" panose="02020603050405020304" pitchFamily="18" charset="0"/>
                <a:cs typeface="Times New Roman" panose="02020603050405020304" pitchFamily="18" charset="0"/>
                <a:sym typeface="+mn-ea"/>
              </a:rPr>
              <a:t>2</a:t>
            </a:r>
            <a:r>
              <a:rPr lang="en-US" b="1" dirty="0">
                <a:solidFill>
                  <a:srgbClr val="FF00FF"/>
                </a:solidFill>
                <a:latin typeface="Times New Roman" panose="02020603050405020304" pitchFamily="18" charset="0"/>
                <a:cs typeface="Times New Roman" panose="02020603050405020304" pitchFamily="18" charset="0"/>
              </a:rPr>
              <a:t> </a:t>
            </a:r>
            <a:r>
              <a:rPr lang="en-US" b="1" i="1" dirty="0">
                <a:solidFill>
                  <a:srgbClr val="FF00FF"/>
                </a:solidFill>
                <a:latin typeface="Times New Roman" panose="02020603050405020304" pitchFamily="18" charset="0"/>
                <a:cs typeface="Times New Roman" panose="02020603050405020304" pitchFamily="18" charset="0"/>
              </a:rPr>
              <a:t>e</a:t>
            </a:r>
            <a:r>
              <a:rPr lang="en-US" b="1" baseline="30000" dirty="0">
                <a:solidFill>
                  <a:srgbClr val="FF00FF"/>
                </a:solidFill>
                <a:latin typeface="Times New Roman" panose="02020603050405020304" pitchFamily="18" charset="0"/>
                <a:cs typeface="Times New Roman" panose="02020603050405020304" pitchFamily="18" charset="0"/>
              </a:rPr>
              <a:t>-2</a:t>
            </a:r>
            <a:r>
              <a:rPr lang="en-US" b="1" i="1" baseline="30000" dirty="0">
                <a:solidFill>
                  <a:srgbClr val="FF00FF"/>
                </a:solidFill>
                <a:latin typeface="Times New Roman" panose="02020603050405020304" pitchFamily="18" charset="0"/>
                <a:cs typeface="Times New Roman" panose="02020603050405020304" pitchFamily="18" charset="0"/>
              </a:rPr>
              <a:t>W</a:t>
            </a:r>
            <a:r>
              <a:rPr lang="en-US" b="1" dirty="0">
                <a:solidFill>
                  <a:srgbClr val="FF00FF"/>
                </a:solidFill>
                <a:latin typeface="Times New Roman" panose="02020603050405020304" pitchFamily="18" charset="0"/>
                <a:cs typeface="Times New Roman" panose="02020603050405020304" pitchFamily="18" charset="0"/>
              </a:rPr>
              <a:t> </a:t>
            </a:r>
            <a:endParaRPr lang="en-US" b="1" dirty="0">
              <a:solidFill>
                <a:srgbClr val="FF00FF"/>
              </a:solidFill>
              <a:latin typeface="Times New Roman" panose="02020603050405020304" pitchFamily="18" charset="0"/>
              <a:cs typeface="Times New Roman" panose="02020603050405020304" pitchFamily="18" charset="0"/>
            </a:endParaRPr>
          </a:p>
          <a:p>
            <a:pPr defTabSz="601345"/>
            <a:r>
              <a:rPr lang="en-US" dirty="0">
                <a:solidFill>
                  <a:srgbClr val="FF00FF"/>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err="1">
                <a:solidFill>
                  <a:schemeClr val="tx1"/>
                </a:solidFill>
                <a:latin typeface="Times New Roman" panose="02020603050405020304" pitchFamily="18" charset="0"/>
                <a:cs typeface="Times New Roman" panose="02020603050405020304" pitchFamily="18" charset="0"/>
              </a:rPr>
              <a:t>b</a:t>
            </a:r>
            <a:r>
              <a:rPr lang="en-US" b="1" i="1" baseline="-25000" dirty="0" err="1">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 is the neutron scattering length for atom </a:t>
            </a:r>
            <a:r>
              <a:rPr lang="en-US" i="1" dirty="0">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defTabSz="601345">
              <a:lnSpc>
                <a:spcPct val="150000"/>
              </a:lnSpc>
            </a:pPr>
            <a:r>
              <a:rPr lang="en-US" b="1" dirty="0">
                <a:solidFill>
                  <a:srgbClr val="FF0000"/>
                </a:solidFill>
                <a:latin typeface="Times New Roman" panose="02020603050405020304" pitchFamily="18" charset="0"/>
                <a:cs typeface="Times New Roman" panose="02020603050405020304" pitchFamily="18" charset="0"/>
              </a:rPr>
              <a:t>    </a:t>
            </a:r>
            <a:r>
              <a:rPr lang="en-US" b="1" dirty="0">
                <a:solidFill>
                  <a:srgbClr val="A426EA"/>
                </a:solidFill>
                <a:latin typeface="Times New Roman" panose="02020603050405020304" pitchFamily="18" charset="0"/>
                <a:cs typeface="Times New Roman" panose="02020603050405020304" pitchFamily="18" charset="0"/>
              </a:rPr>
              <a:t>Magnetic: </a:t>
            </a:r>
            <a:r>
              <a:rPr lang="en-US" b="1" i="1" dirty="0" err="1">
                <a:solidFill>
                  <a:srgbClr val="A426EA"/>
                </a:solidFill>
                <a:latin typeface="Times New Roman" panose="02020603050405020304" pitchFamily="18" charset="0"/>
                <a:cs typeface="Times New Roman" panose="02020603050405020304" pitchFamily="18" charset="0"/>
              </a:rPr>
              <a:t>F</a:t>
            </a:r>
            <a:r>
              <a:rPr lang="en-US" b="1" i="1" baseline="-25000" dirty="0" err="1">
                <a:solidFill>
                  <a:srgbClr val="A426EA"/>
                </a:solidFill>
                <a:latin typeface="Times New Roman" panose="02020603050405020304" pitchFamily="18" charset="0"/>
                <a:cs typeface="Times New Roman" panose="02020603050405020304" pitchFamily="18" charset="0"/>
              </a:rPr>
              <a:t>hkl </a:t>
            </a:r>
            <a:r>
              <a:rPr lang="en-US" b="1" dirty="0">
                <a:solidFill>
                  <a:srgbClr val="A426EA"/>
                </a:solidFill>
                <a:latin typeface="Times New Roman" panose="02020603050405020304" pitchFamily="18" charset="0"/>
                <a:cs typeface="Times New Roman" panose="02020603050405020304" pitchFamily="18" charset="0"/>
              </a:rPr>
              <a:t>= </a:t>
            </a:r>
            <a:r>
              <a:rPr lang="en-US" b="1" dirty="0">
                <a:solidFill>
                  <a:srgbClr val="A426EA"/>
                </a:solidFill>
                <a:latin typeface="Times New Roman" panose="02020603050405020304" pitchFamily="18" charset="0"/>
                <a:cs typeface="Times New Roman" panose="02020603050405020304" pitchFamily="18" charset="0"/>
                <a:sym typeface="+mn-ea"/>
              </a:rPr>
              <a:t>|</a:t>
            </a:r>
            <a:r>
              <a:rPr lang="en-US" b="1" dirty="0">
                <a:solidFill>
                  <a:srgbClr val="A426EA"/>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q</a:t>
            </a:r>
            <a:r>
              <a:rPr lang="en-US" b="1" i="1" baseline="-25000" dirty="0" err="1">
                <a:solidFill>
                  <a:schemeClr val="accent1"/>
                </a:solidFill>
                <a:latin typeface="Times New Roman" panose="02020603050405020304" pitchFamily="18" charset="0"/>
                <a:cs typeface="Times New Roman" panose="02020603050405020304" pitchFamily="18" charset="0"/>
              </a:rPr>
              <a:t>j</a:t>
            </a:r>
            <a:r>
              <a:rPr lang="en-US" b="1" i="1" dirty="0">
                <a:solidFill>
                  <a:schemeClr val="accent1"/>
                </a:solidFill>
                <a:latin typeface="Times New Roman" panose="02020603050405020304" pitchFamily="18" charset="0"/>
                <a:cs typeface="Times New Roman" panose="02020603050405020304" pitchFamily="18" charset="0"/>
              </a:rPr>
              <a:t> </a:t>
            </a:r>
            <a:r>
              <a:rPr lang="en-US" b="1" i="1" dirty="0" err="1">
                <a:solidFill>
                  <a:schemeClr val="accent1"/>
                </a:solidFill>
                <a:latin typeface="Times New Roman" panose="02020603050405020304" pitchFamily="18" charset="0"/>
                <a:cs typeface="Times New Roman" panose="02020603050405020304" pitchFamily="18" charset="0"/>
              </a:rPr>
              <a:t>f</a:t>
            </a:r>
            <a:r>
              <a:rPr lang="en-US" b="1" i="1" baseline="-25000" dirty="0" err="1">
                <a:solidFill>
                  <a:schemeClr val="accent1"/>
                </a:solidFill>
                <a:latin typeface="Times New Roman" panose="02020603050405020304" pitchFamily="18" charset="0"/>
                <a:cs typeface="Times New Roman" panose="02020603050405020304" pitchFamily="18" charset="0"/>
              </a:rPr>
              <a:t>Mj</a:t>
            </a:r>
            <a:r>
              <a:rPr lang="en-US" b="1" dirty="0">
                <a:solidFill>
                  <a:srgbClr val="A426EA"/>
                </a:solidFill>
                <a:latin typeface="Times New Roman" panose="02020603050405020304" pitchFamily="18" charset="0"/>
                <a:cs typeface="Times New Roman" panose="02020603050405020304" pitchFamily="18" charset="0"/>
              </a:rPr>
              <a:t>  exp(2</a:t>
            </a:r>
            <a:r>
              <a:rPr lang="en-US" b="1" i="1" dirty="0">
                <a:solidFill>
                  <a:srgbClr val="A426EA"/>
                </a:solidFill>
                <a:latin typeface="Symbol" panose="05050102010706020507" charset="0"/>
                <a:cs typeface="Symbol" panose="05050102010706020507" charset="0"/>
              </a:rPr>
              <a:t>p</a:t>
            </a:r>
            <a:r>
              <a:rPr lang="en-US" b="1" i="1" dirty="0">
                <a:solidFill>
                  <a:srgbClr val="A426EA"/>
                </a:solidFill>
                <a:latin typeface="Times New Roman" panose="02020603050405020304" pitchFamily="18" charset="0"/>
                <a:cs typeface="Times New Roman" panose="02020603050405020304" pitchFamily="18" charset="0"/>
              </a:rPr>
              <a:t> i</a:t>
            </a:r>
            <a:r>
              <a:rPr lang="en-US" b="1" dirty="0">
                <a:solidFill>
                  <a:srgbClr val="A426EA"/>
                </a:solidFill>
                <a:latin typeface="Times New Roman" panose="02020603050405020304" pitchFamily="18" charset="0"/>
                <a:cs typeface="Times New Roman" panose="02020603050405020304" pitchFamily="18" charset="0"/>
              </a:rPr>
              <a:t> (</a:t>
            </a:r>
            <a:r>
              <a:rPr lang="en-US" b="1" i="1" dirty="0">
                <a:solidFill>
                  <a:srgbClr val="A426EA"/>
                </a:solidFill>
                <a:latin typeface="Times New Roman" panose="02020603050405020304" pitchFamily="18" charset="0"/>
                <a:cs typeface="Times New Roman" panose="02020603050405020304" pitchFamily="18" charset="0"/>
              </a:rPr>
              <a:t>hx</a:t>
            </a:r>
            <a:r>
              <a:rPr lang="en-US" b="1" dirty="0">
                <a:solidFill>
                  <a:srgbClr val="A426EA"/>
                </a:solidFill>
                <a:latin typeface="Times New Roman" panose="02020603050405020304" pitchFamily="18" charset="0"/>
                <a:cs typeface="Times New Roman" panose="02020603050405020304" pitchFamily="18" charset="0"/>
              </a:rPr>
              <a:t> + </a:t>
            </a:r>
            <a:r>
              <a:rPr lang="en-US" b="1" i="1" dirty="0" err="1">
                <a:solidFill>
                  <a:srgbClr val="A426EA"/>
                </a:solidFill>
                <a:latin typeface="Times New Roman" panose="02020603050405020304" pitchFamily="18" charset="0"/>
                <a:cs typeface="Times New Roman" panose="02020603050405020304" pitchFamily="18" charset="0"/>
              </a:rPr>
              <a:t>ky</a:t>
            </a:r>
            <a:r>
              <a:rPr lang="en-US" b="1" dirty="0">
                <a:solidFill>
                  <a:srgbClr val="A426EA"/>
                </a:solidFill>
                <a:latin typeface="Times New Roman" panose="02020603050405020304" pitchFamily="18" charset="0"/>
                <a:cs typeface="Times New Roman" panose="02020603050405020304" pitchFamily="18" charset="0"/>
              </a:rPr>
              <a:t> + </a:t>
            </a:r>
            <a:r>
              <a:rPr lang="en-US" b="1" i="1" dirty="0" err="1">
                <a:solidFill>
                  <a:srgbClr val="A426EA"/>
                </a:solidFill>
                <a:latin typeface="Times New Roman" panose="02020603050405020304" pitchFamily="18" charset="0"/>
                <a:cs typeface="Times New Roman" panose="02020603050405020304" pitchFamily="18" charset="0"/>
              </a:rPr>
              <a:t>lz</a:t>
            </a:r>
            <a:r>
              <a:rPr lang="en-US" b="1" dirty="0">
                <a:solidFill>
                  <a:srgbClr val="A426EA"/>
                </a:solidFill>
                <a:latin typeface="Times New Roman" panose="02020603050405020304" pitchFamily="18" charset="0"/>
                <a:cs typeface="Times New Roman" panose="02020603050405020304" pitchFamily="18" charset="0"/>
              </a:rPr>
              <a:t>))</a:t>
            </a:r>
            <a:r>
              <a:rPr lang="en-US" b="1" dirty="0">
                <a:solidFill>
                  <a:srgbClr val="A426EA"/>
                </a:solidFill>
                <a:latin typeface="Times New Roman" panose="02020603050405020304" pitchFamily="18" charset="0"/>
                <a:cs typeface="Times New Roman" panose="02020603050405020304" pitchFamily="18" charset="0"/>
                <a:sym typeface="+mn-ea"/>
              </a:rPr>
              <a:t>|</a:t>
            </a:r>
            <a:r>
              <a:rPr lang="en-US" b="1" baseline="30000" dirty="0">
                <a:solidFill>
                  <a:srgbClr val="A426EA"/>
                </a:solidFill>
                <a:latin typeface="Times New Roman" panose="02020603050405020304" pitchFamily="18" charset="0"/>
                <a:cs typeface="Times New Roman" panose="02020603050405020304" pitchFamily="18" charset="0"/>
                <a:sym typeface="+mn-ea"/>
              </a:rPr>
              <a:t>2</a:t>
            </a:r>
            <a:r>
              <a:rPr lang="en-US" b="1" dirty="0">
                <a:solidFill>
                  <a:srgbClr val="A426EA"/>
                </a:solidFill>
                <a:latin typeface="Times New Roman" panose="02020603050405020304" pitchFamily="18" charset="0"/>
                <a:cs typeface="Times New Roman" panose="02020603050405020304" pitchFamily="18" charset="0"/>
              </a:rPr>
              <a:t> </a:t>
            </a:r>
            <a:r>
              <a:rPr lang="en-US" b="1" i="1" dirty="0">
                <a:solidFill>
                  <a:srgbClr val="A426EA"/>
                </a:solidFill>
                <a:latin typeface="Times New Roman" panose="02020603050405020304" pitchFamily="18" charset="0"/>
                <a:cs typeface="Times New Roman" panose="02020603050405020304" pitchFamily="18" charset="0"/>
              </a:rPr>
              <a:t>e</a:t>
            </a:r>
            <a:r>
              <a:rPr lang="en-US" b="1" baseline="30000" dirty="0">
                <a:solidFill>
                  <a:srgbClr val="A426EA"/>
                </a:solidFill>
                <a:latin typeface="Times New Roman" panose="02020603050405020304" pitchFamily="18" charset="0"/>
                <a:cs typeface="Times New Roman" panose="02020603050405020304" pitchFamily="18" charset="0"/>
              </a:rPr>
              <a:t>-2</a:t>
            </a:r>
            <a:r>
              <a:rPr lang="en-US" b="1" i="1" baseline="30000" dirty="0">
                <a:solidFill>
                  <a:srgbClr val="A426EA"/>
                </a:solidFill>
                <a:latin typeface="Times New Roman" panose="02020603050405020304" pitchFamily="18" charset="0"/>
                <a:cs typeface="Times New Roman" panose="02020603050405020304" pitchFamily="18" charset="0"/>
              </a:rPr>
              <a:t>W</a:t>
            </a:r>
            <a:r>
              <a:rPr lang="en-US" b="1" dirty="0">
                <a:solidFill>
                  <a:srgbClr val="A426EA"/>
                </a:solidFill>
                <a:latin typeface="Times New Roman" panose="02020603050405020304" pitchFamily="18" charset="0"/>
                <a:cs typeface="Times New Roman" panose="02020603050405020304" pitchFamily="18" charset="0"/>
              </a:rPr>
              <a:t> </a:t>
            </a:r>
            <a:endParaRPr lang="en-US" b="1" dirty="0">
              <a:solidFill>
                <a:srgbClr val="A426EA"/>
              </a:solidFill>
              <a:latin typeface="Times New Roman" panose="02020603050405020304" pitchFamily="18" charset="0"/>
              <a:cs typeface="Times New Roman" panose="02020603050405020304" pitchFamily="18" charset="0"/>
            </a:endParaRPr>
          </a:p>
          <a:p>
            <a:pPr defTabSz="601345"/>
            <a:r>
              <a:rPr lang="en-US" dirty="0">
                <a:solidFill>
                  <a:srgbClr val="A426EA"/>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where </a:t>
            </a:r>
            <a:r>
              <a:rPr lang="en-US" b="1" i="1" dirty="0" err="1">
                <a:solidFill>
                  <a:schemeClr val="tx1"/>
                </a:solidFill>
                <a:latin typeface="Times New Roman" panose="02020603050405020304" pitchFamily="18" charset="0"/>
                <a:cs typeface="Times New Roman" panose="02020603050405020304" pitchFamily="18" charset="0"/>
              </a:rPr>
              <a:t>q</a:t>
            </a:r>
            <a:r>
              <a:rPr lang="en-US" b="1" i="1" baseline="-25000" dirty="0" err="1">
                <a:solidFill>
                  <a:schemeClr val="tx1"/>
                </a:solidFill>
                <a:latin typeface="Times New Roman" panose="02020603050405020304" pitchFamily="18" charset="0"/>
                <a:cs typeface="Times New Roman" panose="02020603050405020304" pitchFamily="18" charset="0"/>
              </a:rPr>
              <a:t>j</a:t>
            </a:r>
            <a:r>
              <a:rPr lang="en-US" b="1" i="1" baseline="-25000" dirty="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and </a:t>
            </a:r>
            <a:r>
              <a:rPr lang="en-US" b="1" i="1" dirty="0" err="1">
                <a:solidFill>
                  <a:schemeClr val="tx1"/>
                </a:solidFill>
                <a:latin typeface="Times New Roman" panose="02020603050405020304" pitchFamily="18" charset="0"/>
                <a:cs typeface="Times New Roman" panose="02020603050405020304" pitchFamily="18" charset="0"/>
              </a:rPr>
              <a:t>f</a:t>
            </a:r>
            <a:r>
              <a:rPr lang="en-US" b="1" i="1" baseline="-25000" dirty="0" err="1">
                <a:solidFill>
                  <a:schemeClr val="tx1"/>
                </a:solidFill>
                <a:latin typeface="Times New Roman" panose="02020603050405020304" pitchFamily="18" charset="0"/>
                <a:cs typeface="Times New Roman" panose="02020603050405020304" pitchFamily="18" charset="0"/>
              </a:rPr>
              <a:t>Mj</a:t>
            </a:r>
            <a:r>
              <a:rPr lang="en-US" dirty="0">
                <a:solidFill>
                  <a:schemeClr val="tx1"/>
                </a:solidFill>
                <a:latin typeface="Times New Roman" panose="02020603050405020304" pitchFamily="18" charset="0"/>
                <a:cs typeface="Times New Roman" panose="02020603050405020304" pitchFamily="18" charset="0"/>
              </a:rPr>
              <a:t> are the magnetic interaction vector and the</a:t>
            </a:r>
            <a:endParaRPr lang="en-US" dirty="0">
              <a:solidFill>
                <a:schemeClr val="tx1"/>
              </a:solidFill>
              <a:latin typeface="Times New Roman" panose="02020603050405020304" pitchFamily="18" charset="0"/>
              <a:cs typeface="Times New Roman" panose="02020603050405020304" pitchFamily="18" charset="0"/>
            </a:endParaRPr>
          </a:p>
          <a:p>
            <a:pPr defTabSz="601345"/>
            <a:r>
              <a:rPr lang="en-US" dirty="0">
                <a:solidFill>
                  <a:schemeClr val="tx1"/>
                </a:solidFill>
                <a:latin typeface="Times New Roman" panose="02020603050405020304" pitchFamily="18" charset="0"/>
                <a:cs typeface="Times New Roman" panose="02020603050405020304" pitchFamily="18" charset="0"/>
              </a:rPr>
              <a:t>            magnetic form factor for atom </a:t>
            </a:r>
            <a:r>
              <a:rPr lang="en-US" i="1" dirty="0">
                <a:solidFill>
                  <a:schemeClr val="tx1"/>
                </a:solidFill>
                <a:latin typeface="Times New Roman" panose="02020603050405020304" pitchFamily="18" charset="0"/>
                <a:cs typeface="Times New Roman" panose="02020603050405020304" pitchFamily="18" charset="0"/>
              </a:rPr>
              <a:t>j</a:t>
            </a:r>
            <a:r>
              <a:rPr lang="en-US" dirty="0">
                <a:solidFill>
                  <a:schemeClr val="tx1"/>
                </a:solidFill>
                <a:latin typeface="Times New Roman" panose="02020603050405020304" pitchFamily="18" charset="0"/>
                <a:cs typeface="Times New Roman" panose="02020603050405020304" pitchFamily="18" charset="0"/>
              </a:rPr>
              <a:t>, respectively.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0" y="0"/>
            <a:ext cx="609600" cy="275590"/>
          </a:xfrm>
          <a:prstGeom prst="rect">
            <a:avLst/>
          </a:prstGeom>
          <a:noFill/>
        </p:spPr>
        <p:txBody>
          <a:bodyPr wrap="square">
            <a:spAutoFit/>
          </a:bodyPr>
          <a:lstStyle/>
          <a:p>
            <a:pPr algn="ctr">
              <a:spcAft>
                <a:spcPts val="1000"/>
              </a:spcAft>
            </a:pPr>
            <a:r>
              <a:rPr lang="en-US" sz="1200" b="1" dirty="0">
                <a:solidFill>
                  <a:srgbClr val="A426EA"/>
                </a:solidFill>
                <a:latin typeface="+mn-ea"/>
                <a:cs typeface="Times New Roman" panose="02020603050405020304" pitchFamily="18" charset="0"/>
              </a:rPr>
              <a:t>NPD</a:t>
            </a:r>
            <a:endParaRPr lang="en-US" sz="1200" b="1" dirty="0">
              <a:solidFill>
                <a:srgbClr val="A426EA"/>
              </a:solidFill>
              <a:latin typeface="+mn-ea"/>
              <a:cs typeface="Times New Roman" panose="02020603050405020304" pitchFamily="18" charset="0"/>
            </a:endParaRPr>
          </a:p>
        </p:txBody>
      </p:sp>
      <p:sp>
        <p:nvSpPr>
          <p:cNvPr id="9" name="文本框 8"/>
          <p:cNvSpPr txBox="1"/>
          <p:nvPr/>
        </p:nvSpPr>
        <p:spPr>
          <a:xfrm>
            <a:off x="7954645" y="4504055"/>
            <a:ext cx="3706495" cy="1938020"/>
          </a:xfrm>
          <a:prstGeom prst="rect">
            <a:avLst/>
          </a:prstGeom>
          <a:noFill/>
        </p:spPr>
        <p:txBody>
          <a:bodyPr wrap="square" rtlCol="0">
            <a:spAutoFit/>
          </a:bodyPr>
          <a:lstStyle/>
          <a:p>
            <a:r>
              <a:rPr lang="en-US" altLang="zh-CN" sz="2000" dirty="0">
                <a:solidFill>
                  <a:schemeClr val="accent1"/>
                </a:solidFill>
                <a:latin typeface="Times New Roman" panose="02020603050405020304" pitchFamily="18" charset="0"/>
                <a:cs typeface="Times New Roman" panose="02020603050405020304" pitchFamily="18" charset="0"/>
              </a:rPr>
              <a:t>In polycrystalline diffraction, the positions of diffraction peaks  for both nuclear and magnetic obey the Bragg equation, and the expression of  structure factors are similar.</a:t>
            </a:r>
            <a:endParaRPr lang="en-US" altLang="zh-CN" sz="2000" dirty="0">
              <a:solidFill>
                <a:schemeClr val="accent1"/>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3949700" y="2844165"/>
            <a:ext cx="389255" cy="270510"/>
          </a:xfrm>
          <a:prstGeom prst="rect">
            <a:avLst/>
          </a:prstGeom>
          <a:noFill/>
        </p:spPr>
        <p:txBody>
          <a:bodyPr wrap="square" rtlCol="0" anchor="t">
            <a:spAutoFit/>
          </a:bodyPr>
          <a:lstStyle/>
          <a:p>
            <a:r>
              <a:rPr lang="en-US" b="1" baseline="30000" dirty="0">
                <a:solidFill>
                  <a:srgbClr val="0070C0"/>
                </a:solidFill>
                <a:latin typeface="Times New Roman" panose="02020603050405020304" pitchFamily="18" charset="0"/>
                <a:cs typeface="Times New Roman" panose="02020603050405020304" pitchFamily="18" charset="0"/>
                <a:sym typeface="+mn-ea"/>
              </a:rPr>
              <a:t>2</a:t>
            </a:r>
            <a:endParaRPr lang="zh-CN" altLang="en-US"/>
          </a:p>
        </p:txBody>
      </p:sp>
      <p:sp>
        <p:nvSpPr>
          <p:cNvPr id="10" name="文本框 9"/>
          <p:cNvSpPr txBox="1"/>
          <p:nvPr/>
        </p:nvSpPr>
        <p:spPr>
          <a:xfrm>
            <a:off x="2070735" y="5445760"/>
            <a:ext cx="354330" cy="270510"/>
          </a:xfrm>
          <a:prstGeom prst="rect">
            <a:avLst/>
          </a:prstGeom>
          <a:noFill/>
        </p:spPr>
        <p:txBody>
          <a:bodyPr wrap="square" rtlCol="0" anchor="t">
            <a:spAutoFit/>
          </a:bodyPr>
          <a:lstStyle/>
          <a:p>
            <a:r>
              <a:rPr lang="en-US" b="1" baseline="30000" dirty="0">
                <a:solidFill>
                  <a:srgbClr val="A110B0"/>
                </a:solidFill>
                <a:latin typeface="Times New Roman" panose="02020603050405020304" pitchFamily="18" charset="0"/>
                <a:cs typeface="Times New Roman" panose="02020603050405020304" pitchFamily="18" charset="0"/>
                <a:sym typeface="+mn-ea"/>
              </a:rPr>
              <a:t>2</a:t>
            </a:r>
            <a:endParaRPr lang="en-US" altLang="en-US" b="1" baseline="30000" dirty="0">
              <a:solidFill>
                <a:srgbClr val="A110B0"/>
              </a:solidFill>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2070100" y="4762500"/>
            <a:ext cx="431165" cy="270510"/>
          </a:xfrm>
          <a:prstGeom prst="rect">
            <a:avLst/>
          </a:prstGeom>
          <a:noFill/>
        </p:spPr>
        <p:txBody>
          <a:bodyPr wrap="square" rtlCol="0" anchor="t">
            <a:spAutoFit/>
          </a:bodyPr>
          <a:lstStyle/>
          <a:p>
            <a:r>
              <a:rPr lang="en-US" b="1" baseline="30000" dirty="0">
                <a:solidFill>
                  <a:srgbClr val="C00000"/>
                </a:solidFill>
                <a:latin typeface="Times New Roman" panose="02020603050405020304" pitchFamily="18" charset="0"/>
                <a:cs typeface="Times New Roman" panose="02020603050405020304" pitchFamily="18" charset="0"/>
                <a:sym typeface="+mn-ea"/>
              </a:rPr>
              <a:t>2</a:t>
            </a:r>
            <a:endParaRPr lang="en-US" altLang="en-US" b="1" baseline="30000" dirty="0">
              <a:solidFill>
                <a:srgbClr val="C00000"/>
              </a:solidFill>
              <a:latin typeface="Times New Roman" panose="02020603050405020304" pitchFamily="18" charset="0"/>
              <a:cs typeface="Times New Roman" panose="02020603050405020304" pitchFamily="18" charset="0"/>
              <a:sym typeface="+mn-ea"/>
            </a:endParaRPr>
          </a:p>
        </p:txBody>
      </p:sp>
      <p:sp>
        <p:nvSpPr>
          <p:cNvPr id="12" name="文本框 11"/>
          <p:cNvSpPr txBox="1"/>
          <p:nvPr/>
        </p:nvSpPr>
        <p:spPr>
          <a:xfrm>
            <a:off x="2045970" y="4078605"/>
            <a:ext cx="417195" cy="270510"/>
          </a:xfrm>
          <a:prstGeom prst="rect">
            <a:avLst/>
          </a:prstGeom>
          <a:noFill/>
        </p:spPr>
        <p:txBody>
          <a:bodyPr wrap="square" rtlCol="0" anchor="t">
            <a:spAutoFit/>
          </a:bodyPr>
          <a:lstStyle/>
          <a:p>
            <a:r>
              <a:rPr lang="en-US" b="1" baseline="30000" dirty="0">
                <a:solidFill>
                  <a:srgbClr val="FF0000"/>
                </a:solidFill>
                <a:latin typeface="Times New Roman" panose="02020603050405020304" pitchFamily="18" charset="0"/>
                <a:cs typeface="Times New Roman" panose="02020603050405020304" pitchFamily="18" charset="0"/>
                <a:sym typeface="+mn-ea"/>
              </a:rPr>
              <a:t>2</a:t>
            </a:r>
            <a:endParaRPr lang="en-US" altLang="en-US" b="1" baseline="30000" dirty="0">
              <a:solidFill>
                <a:srgbClr val="FF0000"/>
              </a:solidFill>
              <a:latin typeface="Times New Roman" panose="02020603050405020304" pitchFamily="18" charset="0"/>
              <a:cs typeface="Times New Roman" panose="02020603050405020304" pitchFamily="18" charset="0"/>
              <a:sym typeface="+mn-ea"/>
            </a:endParaRPr>
          </a:p>
        </p:txBody>
      </p:sp>
      <p:sp>
        <p:nvSpPr>
          <p:cNvPr id="13" name="TextBox 12"/>
          <p:cNvSpPr txBox="1"/>
          <p:nvPr/>
        </p:nvSpPr>
        <p:spPr>
          <a:xfrm>
            <a:off x="7818755" y="1447800"/>
            <a:ext cx="4068445" cy="3046988"/>
          </a:xfrm>
          <a:prstGeom prst="rect">
            <a:avLst/>
          </a:prstGeom>
          <a:noFill/>
        </p:spPr>
        <p:txBody>
          <a:bodyPr wrap="square">
            <a:spAutoFit/>
          </a:bodyPr>
          <a:lstStyle/>
          <a:p>
            <a:pPr algn="just"/>
            <a:r>
              <a:rPr lang="en-US" altLang="zh-CN" sz="2000" dirty="0"/>
              <a:t>1. Peak position: </a:t>
            </a:r>
            <a:r>
              <a:rPr lang="en-US" sz="2000" b="1" i="1" dirty="0">
                <a:solidFill>
                  <a:srgbClr val="00B050"/>
                </a:solidFill>
                <a:latin typeface="Times New Roman" panose="02020603050405020304" pitchFamily="18" charset="0"/>
                <a:cs typeface="Times New Roman" panose="02020603050405020304" pitchFamily="18" charset="0"/>
              </a:rPr>
              <a:t>d =</a:t>
            </a:r>
            <a:r>
              <a:rPr lang="en-US" sz="2000" b="1" i="1" dirty="0">
                <a:solidFill>
                  <a:srgbClr val="00B050"/>
                </a:solidFill>
                <a:latin typeface="Symbol" panose="05050102010706020507" charset="0"/>
                <a:cs typeface="Symbol" panose="05050102010706020507" charset="0"/>
              </a:rPr>
              <a:t>l/ </a:t>
            </a:r>
            <a:r>
              <a:rPr lang="en-US" sz="2000" b="1" dirty="0">
                <a:solidFill>
                  <a:srgbClr val="00B050"/>
                </a:solidFill>
                <a:latin typeface="Times New Roman" panose="02020603050405020304" pitchFamily="18" charset="0"/>
                <a:cs typeface="Times New Roman" panose="02020603050405020304" pitchFamily="18" charset="0"/>
              </a:rPr>
              <a:t>2</a:t>
            </a:r>
            <a:r>
              <a:rPr lang="en-US" sz="2000" b="1" i="1" dirty="0">
                <a:solidFill>
                  <a:srgbClr val="00B050"/>
                </a:solidFill>
                <a:latin typeface="Times New Roman" panose="02020603050405020304" pitchFamily="18" charset="0"/>
                <a:cs typeface="Times New Roman" panose="02020603050405020304" pitchFamily="18" charset="0"/>
              </a:rPr>
              <a:t>sin</a:t>
            </a:r>
            <a:r>
              <a:rPr lang="en-US" sz="2000" b="1" i="1" dirty="0">
                <a:solidFill>
                  <a:srgbClr val="00B050"/>
                </a:solidFill>
                <a:latin typeface="Symbol" panose="05050102010706020507" charset="0"/>
                <a:cs typeface="Symbol" panose="05050102010706020507" charset="0"/>
              </a:rPr>
              <a:t>q</a:t>
            </a:r>
            <a:endParaRPr lang="en-US" sz="2000" b="1" i="1" dirty="0">
              <a:solidFill>
                <a:srgbClr val="00B050"/>
              </a:solidFill>
              <a:latin typeface="Symbol" panose="05050102010706020507" charset="0"/>
              <a:cs typeface="Symbol" panose="05050102010706020507" charset="0"/>
            </a:endParaRPr>
          </a:p>
          <a:p>
            <a:pPr algn="just"/>
            <a:endParaRPr lang="en-US" altLang="zh-CN" sz="2000" dirty="0"/>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err="1">
              <a:solidFill>
                <a:srgbClr val="00B050"/>
              </a:solidFill>
              <a:latin typeface="Symbol" panose="05050102010706020507" charset="0"/>
              <a:cs typeface="Symbol" panose="05050102010706020507" charset="0"/>
            </a:endParaRPr>
          </a:p>
          <a:p>
            <a:pPr algn="ctr"/>
            <a:endParaRPr lang="en-US" altLang="zh-CN" sz="1600" i="1" dirty="0">
              <a:latin typeface="Times New Roman" panose="02020603050405020304" pitchFamily="18" charset="0"/>
              <a:cs typeface="Times New Roman" panose="02020603050405020304" pitchFamily="18" charset="0"/>
            </a:endParaRPr>
          </a:p>
          <a:p>
            <a:pPr algn="just"/>
            <a:endParaRPr lang="en-US" altLang="zh-CN" sz="1600" dirty="0">
              <a:latin typeface="Symbol" panose="05050102010706020507" pitchFamily="18" charset="2"/>
            </a:endParaRPr>
          </a:p>
          <a:p>
            <a:pPr algn="just"/>
            <a:endParaRPr lang="zh-CN" altLang="en-US" sz="1600" dirty="0">
              <a:latin typeface="Symbol" panose="05050102010706020507" pitchFamily="18" charset="2"/>
            </a:endParaRPr>
          </a:p>
          <a:p>
            <a:r>
              <a:rPr lang="en-US" altLang="zh-CN" sz="2000" dirty="0">
                <a:latin typeface="Arial" panose="020B0604020202020204" pitchFamily="34" charset="0"/>
                <a:cs typeface="Arial" panose="020B0604020202020204" pitchFamily="34" charset="0"/>
              </a:rPr>
              <a:t>2. Peak intensity</a:t>
            </a:r>
            <a:r>
              <a:rPr lang="en-US" altLang="zh-CN" sz="2000" b="1" dirty="0">
                <a:latin typeface="Arial" panose="020B0604020202020204" pitchFamily="34" charset="0"/>
                <a:cs typeface="Arial" panose="020B0604020202020204" pitchFamily="34" charset="0"/>
              </a:rPr>
              <a:t>: </a:t>
            </a:r>
            <a:r>
              <a:rPr lang="en-US" sz="2000" b="1" i="1" dirty="0" err="1">
                <a:solidFill>
                  <a:srgbClr val="0070C0"/>
                </a:solidFill>
                <a:latin typeface="Times New Roman" panose="02020603050405020304" pitchFamily="18" charset="0"/>
                <a:cs typeface="Times New Roman" panose="02020603050405020304" pitchFamily="18" charset="0"/>
              </a:rPr>
              <a:t>I</a:t>
            </a:r>
            <a:r>
              <a:rPr lang="en-US" sz="2000" b="1" i="1" baseline="-25000" dirty="0" err="1">
                <a:solidFill>
                  <a:srgbClr val="0070C0"/>
                </a:solidFill>
                <a:latin typeface="Times New Roman" panose="02020603050405020304" pitchFamily="18" charset="0"/>
                <a:cs typeface="Times New Roman" panose="02020603050405020304" pitchFamily="18" charset="0"/>
              </a:rPr>
              <a:t>hkl</a:t>
            </a:r>
            <a:r>
              <a:rPr lang="en-US" sz="2000" b="1" dirty="0">
                <a:solidFill>
                  <a:srgbClr val="0070C0"/>
                </a:solidFill>
                <a:latin typeface="Times New Roman" panose="02020603050405020304" pitchFamily="18" charset="0"/>
                <a:cs typeface="Times New Roman" panose="02020603050405020304" pitchFamily="18" charset="0"/>
              </a:rPr>
              <a:t>=C|</a:t>
            </a:r>
            <a:r>
              <a:rPr lang="en-US" sz="2000" b="1" i="1" dirty="0">
                <a:solidFill>
                  <a:srgbClr val="0070C0"/>
                </a:solidFill>
                <a:latin typeface="Times New Roman" panose="02020603050405020304" pitchFamily="18" charset="0"/>
                <a:cs typeface="Times New Roman" panose="02020603050405020304" pitchFamily="18" charset="0"/>
              </a:rPr>
              <a:t>F</a:t>
            </a:r>
            <a:r>
              <a:rPr lang="en-US" sz="2000" b="1" i="1" baseline="-25000" dirty="0">
                <a:solidFill>
                  <a:srgbClr val="0070C0"/>
                </a:solidFill>
                <a:latin typeface="Times New Roman" panose="02020603050405020304" pitchFamily="18" charset="0"/>
                <a:cs typeface="Times New Roman" panose="02020603050405020304" pitchFamily="18" charset="0"/>
              </a:rPr>
              <a:t>hkl</a:t>
            </a:r>
            <a:r>
              <a:rPr lang="en-US" sz="2000" b="1" dirty="0">
                <a:solidFill>
                  <a:srgbClr val="0070C0"/>
                </a:solidFill>
                <a:latin typeface="Times New Roman" panose="02020603050405020304" pitchFamily="18" charset="0"/>
                <a:cs typeface="Times New Roman" panose="02020603050405020304" pitchFamily="18" charset="0"/>
              </a:rPr>
              <a:t>|</a:t>
            </a:r>
            <a:r>
              <a:rPr lang="en-US" sz="2000" b="1" baseline="30000" dirty="0">
                <a:solidFill>
                  <a:srgbClr val="0070C0"/>
                </a:solidFill>
                <a:latin typeface="Times New Roman" panose="02020603050405020304" pitchFamily="18" charset="0"/>
                <a:cs typeface="Times New Roman" panose="02020603050405020304" pitchFamily="18" charset="0"/>
              </a:rPr>
              <a:t>2 </a:t>
            </a:r>
            <a:endParaRPr lang="en-US" sz="2000" b="1" baseline="30000" dirty="0">
              <a:solidFill>
                <a:srgbClr val="0070C0"/>
              </a:solidFill>
              <a:latin typeface="Times New Roman" panose="02020603050405020304" pitchFamily="18" charset="0"/>
              <a:cs typeface="Times New Roman" panose="02020603050405020304" pitchFamily="18" charset="0"/>
            </a:endParaRPr>
          </a:p>
          <a:p>
            <a:pPr algn="just"/>
            <a:r>
              <a:rPr lang="en-US" altLang="zh-CN" sz="2000" dirty="0">
                <a:latin typeface="Arial" panose="020B0604020202020204" pitchFamily="34" charset="0"/>
                <a:cs typeface="Arial" panose="020B0604020202020204" pitchFamily="34" charset="0"/>
              </a:rPr>
              <a:t>3. Structure factor:</a:t>
            </a:r>
            <a:r>
              <a:rPr lang="en-US" sz="2000" i="1" dirty="0">
                <a:solidFill>
                  <a:srgbClr val="0070C0"/>
                </a:solidFill>
                <a:latin typeface="Arial" panose="020B0604020202020204" pitchFamily="34" charset="0"/>
                <a:cs typeface="Arial" panose="020B0604020202020204" pitchFamily="34" charset="0"/>
              </a:rPr>
              <a:t> </a:t>
            </a:r>
            <a:r>
              <a:rPr lang="en-US" sz="2000" b="1" i="1" dirty="0" err="1">
                <a:solidFill>
                  <a:srgbClr val="0070C0"/>
                </a:solidFill>
                <a:latin typeface="Times New Roman" panose="02020603050405020304" pitchFamily="18" charset="0"/>
                <a:cs typeface="Times New Roman" panose="02020603050405020304" pitchFamily="18" charset="0"/>
              </a:rPr>
              <a:t>F</a:t>
            </a:r>
            <a:r>
              <a:rPr lang="en-US" sz="2000" b="1" i="1" baseline="-25000" dirty="0" err="1">
                <a:solidFill>
                  <a:srgbClr val="0070C0"/>
                </a:solidFill>
                <a:latin typeface="Times New Roman" panose="02020603050405020304" pitchFamily="18" charset="0"/>
                <a:cs typeface="Times New Roman" panose="02020603050405020304" pitchFamily="18" charset="0"/>
              </a:rPr>
              <a:t>hkl</a:t>
            </a:r>
            <a:r>
              <a:rPr lang="en-US" altLang="zh-CN" sz="2000" b="1" dirty="0">
                <a:latin typeface="Times New Roman" panose="02020603050405020304" pitchFamily="18" charset="0"/>
                <a:cs typeface="Times New Roman" panose="02020603050405020304" pitchFamily="18" charset="0"/>
              </a:rPr>
              <a:t> </a:t>
            </a:r>
            <a:endParaRPr lang="en-US" altLang="zh-CN" sz="2000" b="1" dirty="0">
              <a:latin typeface="Times New Roman" panose="02020603050405020304" pitchFamily="18" charset="0"/>
              <a:cs typeface="Times New Roman" panose="02020603050405020304" pitchFamily="18" charset="0"/>
            </a:endParaRPr>
          </a:p>
        </p:txBody>
      </p:sp>
      <p:pic>
        <p:nvPicPr>
          <p:cNvPr id="15" name="Picture 4" descr="brag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29600" y="1944979"/>
            <a:ext cx="3040585" cy="1798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0" y="20160"/>
            <a:ext cx="12192000" cy="10466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A426EA"/>
                </a:solidFill>
                <a:latin typeface="Arial" panose="020B0604020202020204" pitchFamily="34" charset="0"/>
                <a:cs typeface="Arial" panose="020B0604020202020204" pitchFamily="34" charset="0"/>
              </a:rPr>
              <a:t>Position, Intensity, and Structure Factor for XRPD &amp; NPD Powder Diffraction </a:t>
            </a:r>
            <a:endParaRPr lang="en-US" altLang="zh-CN" sz="2400" b="1" dirty="0">
              <a:solidFill>
                <a:srgbClr val="A426EA"/>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487410" y="1017905"/>
            <a:ext cx="3156585" cy="2444750"/>
          </a:xfrm>
          <a:prstGeom prst="rect">
            <a:avLst/>
          </a:prstGeom>
          <a:ln>
            <a:noFill/>
          </a:ln>
        </p:spPr>
      </p:pic>
      <p:sp>
        <p:nvSpPr>
          <p:cNvPr id="22" name="TextBox 21"/>
          <p:cNvSpPr txBox="1"/>
          <p:nvPr/>
        </p:nvSpPr>
        <p:spPr>
          <a:xfrm>
            <a:off x="7447915" y="4126865"/>
            <a:ext cx="4154170" cy="2030095"/>
          </a:xfrm>
          <a:prstGeom prst="rect">
            <a:avLst/>
          </a:prstGeom>
          <a:noFill/>
          <a:ln>
            <a:solidFill>
              <a:srgbClr val="92D050"/>
            </a:solidFill>
          </a:ln>
          <a:effectLst>
            <a:glow rad="63500">
              <a:schemeClr val="accent2">
                <a:satMod val="175000"/>
                <a:alpha val="40000"/>
              </a:schemeClr>
            </a:glow>
          </a:effectLst>
        </p:spPr>
        <p:txBody>
          <a:bodyPr wrap="square" rtlCol="0">
            <a:spAutoFit/>
          </a:bodyPr>
          <a:lstStyle/>
          <a:p>
            <a:pPr algn="just"/>
            <a:r>
              <a:rPr lang="en-US" dirty="0">
                <a:latin typeface="Symbol" panose="05050102010706020507" pitchFamily="18" charset="2"/>
              </a:rPr>
              <a:t>     </a:t>
            </a:r>
            <a:r>
              <a:rPr lang="en-US" b="1" dirty="0">
                <a:latin typeface="Symbol" panose="05050102010706020507" pitchFamily="18" charset="2"/>
              </a:rPr>
              <a:t>c</a:t>
            </a:r>
            <a:r>
              <a:rPr lang="en-US" b="1" dirty="0"/>
              <a:t> is the magnetic susceptibility, for paramagnets it follows the </a:t>
            </a:r>
            <a:r>
              <a:rPr lang="en-US" b="1" dirty="0" err="1"/>
              <a:t>Curi</a:t>
            </a:r>
            <a:r>
              <a:rPr lang="en-US" b="1" dirty="0"/>
              <a:t>-Weiss law in low magnetic field (</a:t>
            </a:r>
            <a:r>
              <a:rPr lang="en-US" b="1" i="1" dirty="0" err="1">
                <a:latin typeface="Symbol" panose="05050102010706020507" pitchFamily="18" charset="2"/>
              </a:rPr>
              <a:t>m</a:t>
            </a:r>
            <a:r>
              <a:rPr lang="en-US" b="1" i="1" baseline="-25000" dirty="0" err="1"/>
              <a:t>B</a:t>
            </a:r>
            <a:r>
              <a:rPr lang="en-US" b="1" i="1" dirty="0" err="1"/>
              <a:t>B</a:t>
            </a:r>
            <a:r>
              <a:rPr lang="en-US" b="1" dirty="0"/>
              <a:t>&lt;&lt;</a:t>
            </a:r>
            <a:r>
              <a:rPr lang="en-US" b="1" i="1" dirty="0"/>
              <a:t>K</a:t>
            </a:r>
            <a:r>
              <a:rPr lang="en-US" b="1" i="1" baseline="-25000" dirty="0"/>
              <a:t>B</a:t>
            </a:r>
            <a:r>
              <a:rPr lang="en-US" b="1" i="1" dirty="0"/>
              <a:t>T</a:t>
            </a:r>
            <a:r>
              <a:rPr lang="en-US" b="1" dirty="0"/>
              <a:t>):</a:t>
            </a:r>
            <a:endParaRPr lang="en-US" b="1" dirty="0"/>
          </a:p>
          <a:p>
            <a:pPr algn="just"/>
            <a:r>
              <a:rPr lang="en-US" dirty="0"/>
              <a:t> </a:t>
            </a:r>
            <a:endParaRPr lang="en-US" dirty="0"/>
          </a:p>
          <a:p>
            <a:pPr algn="just"/>
            <a:endParaRPr lang="en-US" dirty="0"/>
          </a:p>
          <a:p>
            <a:pPr algn="just"/>
            <a:endParaRPr lang="en-US" dirty="0"/>
          </a:p>
          <a:p>
            <a:pPr algn="just"/>
            <a:endParaRPr lang="en-US" dirty="0"/>
          </a:p>
        </p:txBody>
      </p:sp>
      <p:pic>
        <p:nvPicPr>
          <p:cNvPr id="31204" name="Picture 4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25" y="5050155"/>
            <a:ext cx="2243455" cy="925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090" y="1077595"/>
            <a:ext cx="2708910" cy="2141220"/>
          </a:xfrm>
          <a:prstGeom prst="rect">
            <a:avLst/>
          </a:prstGeom>
        </p:spPr>
      </p:pic>
      <p:sp>
        <p:nvSpPr>
          <p:cNvPr id="7" name="TextBox 6"/>
          <p:cNvSpPr txBox="1"/>
          <p:nvPr/>
        </p:nvSpPr>
        <p:spPr>
          <a:xfrm>
            <a:off x="1221579" y="1565984"/>
            <a:ext cx="588623" cy="461665"/>
          </a:xfrm>
          <a:prstGeom prst="rect">
            <a:avLst/>
          </a:prstGeom>
          <a:noFill/>
        </p:spPr>
        <p:txBody>
          <a:bodyPr wrap="none" rtlCol="0">
            <a:spAutoFit/>
          </a:bodyPr>
          <a:lstStyle/>
          <a:p>
            <a:r>
              <a:rPr lang="en-US" sz="2400" dirty="0">
                <a:solidFill>
                  <a:srgbClr val="FF0000"/>
                </a:solidFill>
              </a:rPr>
              <a:t>FM</a:t>
            </a:r>
            <a:endParaRPr lang="en-US" sz="2400" dirty="0">
              <a:solidFill>
                <a:srgbClr val="FF0000"/>
              </a:solidFill>
            </a:endParaRPr>
          </a:p>
        </p:txBody>
      </p:sp>
      <p:sp>
        <p:nvSpPr>
          <p:cNvPr id="15" name="TextBox 14"/>
          <p:cNvSpPr txBox="1"/>
          <p:nvPr/>
        </p:nvSpPr>
        <p:spPr>
          <a:xfrm>
            <a:off x="1630279" y="3218564"/>
            <a:ext cx="604589" cy="307777"/>
          </a:xfrm>
          <a:prstGeom prst="rect">
            <a:avLst/>
          </a:prstGeom>
          <a:noFill/>
        </p:spPr>
        <p:txBody>
          <a:bodyPr wrap="none" rtlCol="0">
            <a:spAutoFit/>
          </a:bodyPr>
          <a:lstStyle/>
          <a:p>
            <a:r>
              <a:rPr lang="en-US" sz="1400" b="1" dirty="0">
                <a:latin typeface="Times New Roman" panose="02020603050405020304" pitchFamily="18" charset="0"/>
                <a:cs typeface="Times New Roman" panose="02020603050405020304" pitchFamily="18" charset="0"/>
              </a:rPr>
              <a:t>T (K)</a:t>
            </a:r>
            <a:endParaRPr lang="en-US" sz="1400" b="1" dirty="0">
              <a:latin typeface="Times New Roman" panose="02020603050405020304" pitchFamily="18" charset="0"/>
              <a:cs typeface="Times New Roman" panose="02020603050405020304" pitchFamily="18" charset="0"/>
            </a:endParaRPr>
          </a:p>
        </p:txBody>
      </p:sp>
      <p:cxnSp>
        <p:nvCxnSpPr>
          <p:cNvPr id="16" name="Straight Connector 15"/>
          <p:cNvCxnSpPr/>
          <p:nvPr/>
        </p:nvCxnSpPr>
        <p:spPr>
          <a:xfrm flipV="1">
            <a:off x="2765863" y="1204987"/>
            <a:ext cx="4445" cy="1982470"/>
          </a:xfrm>
          <a:prstGeom prst="line">
            <a:avLst/>
          </a:prstGeom>
          <a:ln w="28575">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705268" y="1367899"/>
            <a:ext cx="492443" cy="398780"/>
          </a:xfrm>
          <a:prstGeom prst="rect">
            <a:avLst/>
          </a:prstGeom>
          <a:noFill/>
        </p:spPr>
        <p:txBody>
          <a:bodyPr wrap="square" rtlCol="0">
            <a:spAutoFit/>
          </a:bodyPr>
          <a:lstStyle/>
          <a:p>
            <a:r>
              <a:rPr lang="en-US" sz="2000" i="1" dirty="0">
                <a:solidFill>
                  <a:srgbClr val="FF0000"/>
                </a:solidFill>
                <a:latin typeface="Times New Roman" panose="02020603050405020304" pitchFamily="18" charset="0"/>
                <a:cs typeface="Times New Roman" panose="02020603050405020304" pitchFamily="18" charset="0"/>
              </a:rPr>
              <a:t>T</a:t>
            </a:r>
            <a:r>
              <a:rPr lang="en-US" sz="2000" i="1" baseline="-25000" dirty="0">
                <a:solidFill>
                  <a:srgbClr val="FF0000"/>
                </a:solidFill>
                <a:latin typeface="Times New Roman" panose="02020603050405020304" pitchFamily="18" charset="0"/>
                <a:cs typeface="Times New Roman" panose="02020603050405020304" pitchFamily="18" charset="0"/>
              </a:rPr>
              <a:t>C</a:t>
            </a:r>
            <a:endParaRPr lang="en-US" sz="2000" i="1" baseline="-25000" dirty="0">
              <a:solidFill>
                <a:srgbClr val="FF0000"/>
              </a:solidFill>
              <a:latin typeface="Times New Roman" panose="02020603050405020304" pitchFamily="18" charset="0"/>
              <a:cs typeface="Times New Roman" panose="02020603050405020304" pitchFamily="18" charset="0"/>
            </a:endParaRPr>
          </a:p>
        </p:txBody>
      </p:sp>
      <p:sp>
        <p:nvSpPr>
          <p:cNvPr id="24" name="TextBox 23"/>
          <p:cNvSpPr txBox="1"/>
          <p:nvPr/>
        </p:nvSpPr>
        <p:spPr>
          <a:xfrm>
            <a:off x="2748485" y="1843879"/>
            <a:ext cx="426720" cy="306705"/>
          </a:xfrm>
          <a:prstGeom prst="rect">
            <a:avLst/>
          </a:prstGeom>
          <a:noFill/>
        </p:spPr>
        <p:txBody>
          <a:bodyPr wrap="none" rtlCol="0">
            <a:spAutoFit/>
          </a:bodyPr>
          <a:lstStyle/>
          <a:p>
            <a:r>
              <a:rPr lang="en-US" sz="1400" dirty="0">
                <a:solidFill>
                  <a:srgbClr val="00B050"/>
                </a:solidFill>
              </a:rPr>
              <a:t>PM</a:t>
            </a:r>
            <a:endParaRPr lang="en-US" sz="1400" dirty="0">
              <a:solidFill>
                <a:srgbClr val="00B050"/>
              </a:solidFill>
            </a:endParaRPr>
          </a:p>
        </p:txBody>
      </p:sp>
      <p:sp>
        <p:nvSpPr>
          <p:cNvPr id="26" name="TextBox 25"/>
          <p:cNvSpPr txBox="1"/>
          <p:nvPr/>
        </p:nvSpPr>
        <p:spPr>
          <a:xfrm>
            <a:off x="9178090" y="3163325"/>
            <a:ext cx="492443"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0</a:t>
            </a:r>
            <a:endParaRPr lang="en-US" sz="2000" baseline="-25000" dirty="0">
              <a:latin typeface="Times New Roman" panose="02020603050405020304" pitchFamily="18" charset="0"/>
              <a:cs typeface="Times New Roman" panose="02020603050405020304" pitchFamily="18" charset="0"/>
            </a:endParaRPr>
          </a:p>
        </p:txBody>
      </p:sp>
      <p:sp>
        <p:nvSpPr>
          <p:cNvPr id="30" name="TextBox 29"/>
          <p:cNvSpPr txBox="1"/>
          <p:nvPr/>
        </p:nvSpPr>
        <p:spPr>
          <a:xfrm>
            <a:off x="8417560" y="3218815"/>
            <a:ext cx="350520" cy="398780"/>
          </a:xfrm>
          <a:prstGeom prst="rect">
            <a:avLst/>
          </a:prstGeom>
          <a:solidFill>
            <a:schemeClr val="bg1"/>
          </a:solidFill>
        </p:spPr>
        <p:txBody>
          <a:bodyPr wrap="square" rtlCol="0">
            <a:spAutoFit/>
          </a:bodyPr>
          <a:lstStyle/>
          <a:p>
            <a:r>
              <a:rPr lang="en-US" sz="2000" dirty="0">
                <a:solidFill>
                  <a:srgbClr val="FF0000"/>
                </a:solidFill>
                <a:latin typeface="Symbol" panose="05050102010706020507" pitchFamily="18" charset="2"/>
              </a:rPr>
              <a:t>q</a:t>
            </a:r>
            <a:endParaRPr lang="en-US" sz="2000" dirty="0">
              <a:solidFill>
                <a:srgbClr val="FF0000"/>
              </a:solidFill>
              <a:latin typeface="Symbol" panose="05050102010706020507" pitchFamily="18" charset="2"/>
            </a:endParaRPr>
          </a:p>
        </p:txBody>
      </p:sp>
      <p:sp>
        <p:nvSpPr>
          <p:cNvPr id="31" name="TextBox 30"/>
          <p:cNvSpPr txBox="1"/>
          <p:nvPr/>
        </p:nvSpPr>
        <p:spPr>
          <a:xfrm>
            <a:off x="7744785" y="1596167"/>
            <a:ext cx="1490906" cy="461665"/>
          </a:xfrm>
          <a:prstGeom prst="rect">
            <a:avLst/>
          </a:prstGeom>
          <a:solidFill>
            <a:schemeClr val="bg1"/>
          </a:solidFill>
        </p:spPr>
        <p:txBody>
          <a:bodyPr wrap="square" rtlCol="0">
            <a:spAutoFit/>
          </a:bodyPr>
          <a:lstStyle/>
          <a:p>
            <a:r>
              <a:rPr lang="en-US" sz="2000" dirty="0">
                <a:solidFill>
                  <a:srgbClr val="FF0000"/>
                </a:solidFill>
                <a:latin typeface="Symbol" panose="05050102010706020507" pitchFamily="18" charset="2"/>
              </a:rPr>
              <a:t>q</a:t>
            </a:r>
            <a:r>
              <a:rPr lang="en-US" sz="2000" dirty="0">
                <a:latin typeface="Symbol" panose="05050102010706020507" pitchFamily="18" charset="2"/>
              </a:rPr>
              <a:t> </a:t>
            </a:r>
            <a:r>
              <a:rPr lang="en-US" sz="2400" dirty="0">
                <a:latin typeface="Symbol" panose="05050102010706020507" pitchFamily="18" charset="2"/>
                <a:sym typeface="Symbol" panose="05050102010706020507" pitchFamily="18" charset="2"/>
              </a:rPr>
              <a:t></a:t>
            </a:r>
            <a:r>
              <a:rPr lang="en-US" sz="2000" dirty="0">
                <a:latin typeface="Symbol" panose="05050102010706020507" pitchFamily="18" charset="2"/>
              </a:rPr>
              <a:t> 0: </a:t>
            </a:r>
            <a:r>
              <a:rPr lang="en-US" sz="2000" dirty="0">
                <a:latin typeface="Times New Roman" panose="02020603050405020304" pitchFamily="18" charset="0"/>
                <a:cs typeface="Times New Roman" panose="02020603050405020304" pitchFamily="18" charset="0"/>
              </a:rPr>
              <a:t>F</a:t>
            </a:r>
            <a:r>
              <a:rPr lang="en-US" sz="2000" dirty="0">
                <a:latin typeface="Symbol" panose="05050102010706020507" pitchFamily="18" charset="2"/>
              </a:rPr>
              <a:t>M</a:t>
            </a:r>
            <a:endParaRPr lang="en-US" sz="2000" dirty="0">
              <a:latin typeface="Symbol" panose="05050102010706020507" pitchFamily="18" charset="2"/>
            </a:endParaRPr>
          </a:p>
        </p:txBody>
      </p:sp>
      <p:sp>
        <p:nvSpPr>
          <p:cNvPr id="32" name="TextBox 31"/>
          <p:cNvSpPr txBox="1"/>
          <p:nvPr/>
        </p:nvSpPr>
        <p:spPr>
          <a:xfrm>
            <a:off x="7744785" y="2089399"/>
            <a:ext cx="1490906" cy="461665"/>
          </a:xfrm>
          <a:prstGeom prst="rect">
            <a:avLst/>
          </a:prstGeom>
          <a:solidFill>
            <a:schemeClr val="bg1"/>
          </a:solidFill>
        </p:spPr>
        <p:txBody>
          <a:bodyPr wrap="square" rtlCol="0">
            <a:spAutoFit/>
          </a:bodyPr>
          <a:lstStyle/>
          <a:p>
            <a:r>
              <a:rPr lang="en-US" sz="2000" dirty="0">
                <a:solidFill>
                  <a:srgbClr val="FF0000"/>
                </a:solidFill>
                <a:latin typeface="Symbol" panose="05050102010706020507" pitchFamily="18" charset="2"/>
              </a:rPr>
              <a:t>q</a:t>
            </a:r>
            <a:r>
              <a:rPr lang="en-US" sz="2000" dirty="0">
                <a:latin typeface="Symbol" panose="05050102010706020507" pitchFamily="18" charset="2"/>
              </a:rPr>
              <a:t> </a:t>
            </a:r>
            <a:r>
              <a:rPr lang="en-US" sz="2400" dirty="0">
                <a:latin typeface="Symbol" panose="05050102010706020507" pitchFamily="18" charset="2"/>
                <a:sym typeface="Symbol" panose="05050102010706020507" pitchFamily="18" charset="2"/>
              </a:rPr>
              <a:t></a:t>
            </a:r>
            <a:r>
              <a:rPr lang="en-US" sz="2000" dirty="0">
                <a:latin typeface="Symbol" panose="05050102010706020507" pitchFamily="18" charset="2"/>
              </a:rPr>
              <a:t> 0: A</a:t>
            </a:r>
            <a:r>
              <a:rPr lang="en-US" sz="2000" dirty="0">
                <a:latin typeface="Times New Roman" panose="02020603050405020304" pitchFamily="18" charset="0"/>
                <a:cs typeface="Times New Roman" panose="02020603050405020304" pitchFamily="18" charset="0"/>
              </a:rPr>
              <a:t>F</a:t>
            </a:r>
            <a:r>
              <a:rPr lang="en-US" sz="2000" dirty="0">
                <a:latin typeface="Symbol" panose="05050102010706020507" pitchFamily="18" charset="2"/>
              </a:rPr>
              <a:t>M</a:t>
            </a:r>
            <a:endParaRPr lang="en-US" sz="2000" dirty="0">
              <a:latin typeface="Symbol" panose="05050102010706020507" pitchFamily="18" charset="2"/>
            </a:endParaRPr>
          </a:p>
        </p:txBody>
      </p:sp>
      <p:sp>
        <p:nvSpPr>
          <p:cNvPr id="8" name="文本框 7"/>
          <p:cNvSpPr txBox="1"/>
          <p:nvPr/>
        </p:nvSpPr>
        <p:spPr>
          <a:xfrm>
            <a:off x="0" y="0"/>
            <a:ext cx="1147445" cy="306705"/>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Introduction</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11" name="图片 10" descr="屏幕截图 2024-05-24 092715"/>
          <p:cNvPicPr>
            <a:picLocks noChangeAspect="1"/>
          </p:cNvPicPr>
          <p:nvPr/>
        </p:nvPicPr>
        <p:blipFill>
          <a:blip r:embed="rId4"/>
          <a:stretch>
            <a:fillRect/>
          </a:stretch>
        </p:blipFill>
        <p:spPr>
          <a:xfrm>
            <a:off x="3472815" y="937895"/>
            <a:ext cx="4236720" cy="2588895"/>
          </a:xfrm>
          <a:prstGeom prst="rect">
            <a:avLst/>
          </a:prstGeom>
        </p:spPr>
      </p:pic>
      <p:sp>
        <p:nvSpPr>
          <p:cNvPr id="2" name="TextBox 26"/>
          <p:cNvSpPr txBox="1"/>
          <p:nvPr/>
        </p:nvSpPr>
        <p:spPr>
          <a:xfrm>
            <a:off x="4464655" y="306813"/>
            <a:ext cx="2651125" cy="521970"/>
          </a:xfrm>
          <a:prstGeom prst="rect">
            <a:avLst/>
          </a:prstGeom>
          <a:solidFill>
            <a:schemeClr val="accent6">
              <a:lumMod val="20000"/>
              <a:lumOff val="80000"/>
            </a:schemeClr>
          </a:solidFill>
          <a:ln w="19050">
            <a:solidFill>
              <a:srgbClr val="FF0000"/>
            </a:solidFill>
          </a:ln>
          <a:effectLst>
            <a:outerShdw blurRad="50800" dist="38100" dir="8100000" algn="tr" rotWithShape="0">
              <a:prstClr val="black">
                <a:alpha val="40000"/>
              </a:prstClr>
            </a:outerShdw>
          </a:effectLst>
          <a:scene3d>
            <a:camera prst="orthographicFront"/>
            <a:lightRig rig="threePt" dir="t"/>
          </a:scene3d>
          <a:sp3d>
            <a:bevelT/>
          </a:sp3d>
        </p:spPr>
        <p:txBody>
          <a:bodyPr wrap="none" rtlCol="0">
            <a:spAutoFit/>
          </a:bodyPr>
          <a:lstStyle/>
          <a:p>
            <a:r>
              <a:rPr lang="en-US" altLang="zh-CN" sz="2800" b="1" dirty="0">
                <a:solidFill>
                  <a:srgbClr val="00B050"/>
                </a:solidFill>
                <a:latin typeface="Arial" panose="020B0604020202020204" pitchFamily="34" charset="0"/>
                <a:cs typeface="Arial" panose="020B0604020202020204" pitchFamily="34" charset="0"/>
              </a:rPr>
              <a:t>Magnetization </a:t>
            </a:r>
            <a:endParaRPr lang="en-US" altLang="zh-CN" sz="2800" b="1" dirty="0">
              <a:solidFill>
                <a:srgbClr val="00B050"/>
              </a:solidFill>
              <a:latin typeface="Arial" panose="020B0604020202020204" pitchFamily="34" charset="0"/>
              <a:cs typeface="Arial" panose="020B0604020202020204" pitchFamily="34" charset="0"/>
            </a:endParaRPr>
          </a:p>
        </p:txBody>
      </p:sp>
      <p:sp>
        <p:nvSpPr>
          <p:cNvPr id="4" name="矩形 3"/>
          <p:cNvSpPr/>
          <p:nvPr/>
        </p:nvSpPr>
        <p:spPr>
          <a:xfrm>
            <a:off x="1769745" y="1165860"/>
            <a:ext cx="217170"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9255" y="1121410"/>
            <a:ext cx="321310" cy="368300"/>
          </a:xfrm>
          <a:prstGeom prst="rect">
            <a:avLst/>
          </a:prstGeom>
          <a:noFill/>
        </p:spPr>
        <p:txBody>
          <a:bodyPr wrap="none" rtlCol="0">
            <a:spAutoFit/>
          </a:bodyPr>
          <a:lstStyle/>
          <a:p>
            <a:r>
              <a:rPr lang="en-US" altLang="zh-CN" b="1">
                <a:solidFill>
                  <a:srgbClr val="FF0000"/>
                </a:solidFill>
              </a:rPr>
              <a:t>A</a:t>
            </a:r>
            <a:endParaRPr lang="en-US" altLang="zh-CN" b="1">
              <a:solidFill>
                <a:srgbClr val="FF0000"/>
              </a:solidFill>
            </a:endParaRPr>
          </a:p>
        </p:txBody>
      </p:sp>
      <p:sp>
        <p:nvSpPr>
          <p:cNvPr id="6" name="文本框 5"/>
          <p:cNvSpPr txBox="1"/>
          <p:nvPr/>
        </p:nvSpPr>
        <p:spPr>
          <a:xfrm>
            <a:off x="3428365" y="1010920"/>
            <a:ext cx="311150" cy="368300"/>
          </a:xfrm>
          <a:prstGeom prst="rect">
            <a:avLst/>
          </a:prstGeom>
          <a:noFill/>
        </p:spPr>
        <p:txBody>
          <a:bodyPr wrap="none" rtlCol="0">
            <a:spAutoFit/>
          </a:bodyPr>
          <a:lstStyle/>
          <a:p>
            <a:r>
              <a:rPr lang="en-US" altLang="zh-CN" b="1">
                <a:solidFill>
                  <a:srgbClr val="FF0000"/>
                </a:solidFill>
              </a:rPr>
              <a:t>B</a:t>
            </a:r>
            <a:endParaRPr lang="en-US" altLang="zh-CN" b="1">
              <a:solidFill>
                <a:srgbClr val="FF0000"/>
              </a:solidFill>
            </a:endParaRPr>
          </a:p>
        </p:txBody>
      </p:sp>
      <p:sp>
        <p:nvSpPr>
          <p:cNvPr id="9" name="文本框 8"/>
          <p:cNvSpPr txBox="1"/>
          <p:nvPr/>
        </p:nvSpPr>
        <p:spPr>
          <a:xfrm>
            <a:off x="8551545" y="1228090"/>
            <a:ext cx="304165" cy="368300"/>
          </a:xfrm>
          <a:prstGeom prst="rect">
            <a:avLst/>
          </a:prstGeom>
          <a:noFill/>
        </p:spPr>
        <p:txBody>
          <a:bodyPr wrap="none" rtlCol="0">
            <a:spAutoFit/>
          </a:bodyPr>
          <a:lstStyle/>
          <a:p>
            <a:r>
              <a:rPr lang="en-US" altLang="zh-CN" b="1">
                <a:solidFill>
                  <a:srgbClr val="FF0000"/>
                </a:solidFill>
              </a:rPr>
              <a:t>C</a:t>
            </a:r>
            <a:endParaRPr lang="en-US" altLang="zh-CN" b="1">
              <a:solidFill>
                <a:srgbClr val="FF0000"/>
              </a:solidFill>
            </a:endParaRPr>
          </a:p>
        </p:txBody>
      </p:sp>
      <p:sp>
        <p:nvSpPr>
          <p:cNvPr id="10" name="文本框 9"/>
          <p:cNvSpPr txBox="1"/>
          <p:nvPr/>
        </p:nvSpPr>
        <p:spPr>
          <a:xfrm>
            <a:off x="560201" y="3615055"/>
            <a:ext cx="6586855" cy="3139321"/>
          </a:xfrm>
          <a:prstGeom prst="rect">
            <a:avLst/>
          </a:prstGeom>
          <a:noFill/>
        </p:spPr>
        <p:txBody>
          <a:bodyPr wrap="square" rtlCol="0">
            <a:spAutoFit/>
          </a:bodyPr>
          <a:lstStyle/>
          <a:p>
            <a:pPr algn="just"/>
            <a:r>
              <a:rPr lang="en-US" altLang="zh-CN" b="1" dirty="0">
                <a:solidFill>
                  <a:srgbClr val="FF0000"/>
                </a:solidFill>
                <a:latin typeface="Arial" panose="020B0604020202020204" pitchFamily="34" charset="0"/>
                <a:cs typeface="Arial" panose="020B0604020202020204" pitchFamily="34" charset="0"/>
              </a:rPr>
              <a:t>A</a:t>
            </a:r>
            <a:r>
              <a:rPr lang="en-US" altLang="zh-CN" b="1" dirty="0">
                <a:solidFill>
                  <a:srgbClr val="00B0F0"/>
                </a:solidFill>
                <a:latin typeface="Arial" panose="020B0604020202020204" pitchFamily="34" charset="0"/>
                <a:cs typeface="Arial" panose="020B0604020202020204" pitchFamily="34" charset="0"/>
              </a:rPr>
              <a:t>: </a:t>
            </a:r>
            <a:r>
              <a:rPr lang="en-US" altLang="zh-CN" dirty="0">
                <a:solidFill>
                  <a:srgbClr val="00B0F0"/>
                </a:solidFill>
                <a:latin typeface="Arial" panose="020B0604020202020204" pitchFamily="34" charset="0"/>
                <a:cs typeface="Arial" panose="020B0604020202020204" pitchFamily="34" charset="0"/>
              </a:rPr>
              <a:t>A magnetization curve for a ferromagnetic (FM) ordering.  It shows hysteresis;</a:t>
            </a:r>
            <a:endParaRPr lang="en-US" altLang="zh-CN" dirty="0">
              <a:solidFill>
                <a:srgbClr val="00B0F0"/>
              </a:solidFill>
              <a:latin typeface="Arial" panose="020B0604020202020204" pitchFamily="34" charset="0"/>
              <a:cs typeface="Arial" panose="020B0604020202020204" pitchFamily="34" charset="0"/>
            </a:endParaRPr>
          </a:p>
          <a:p>
            <a:pPr algn="just"/>
            <a:endParaRPr lang="en-US" altLang="zh-CN" dirty="0">
              <a:latin typeface="Arial" panose="020B0604020202020204" pitchFamily="34" charset="0"/>
              <a:cs typeface="Arial" panose="020B0604020202020204" pitchFamily="34" charset="0"/>
            </a:endParaRPr>
          </a:p>
          <a:p>
            <a:pPr algn="just"/>
            <a:r>
              <a:rPr lang="en-US" altLang="zh-CN" b="1" dirty="0">
                <a:solidFill>
                  <a:srgbClr val="FF0000"/>
                </a:solidFill>
                <a:latin typeface="Arial" panose="020B0604020202020204" pitchFamily="34" charset="0"/>
                <a:cs typeface="Arial" panose="020B0604020202020204" pitchFamily="34" charset="0"/>
              </a:rPr>
              <a:t>B</a:t>
            </a:r>
            <a:r>
              <a:rPr lang="en-US" altLang="zh-CN" dirty="0">
                <a:solidFill>
                  <a:srgbClr val="00B050"/>
                </a:solidFill>
                <a:latin typeface="Arial" panose="020B0604020202020204" pitchFamily="34" charset="0"/>
                <a:cs typeface="Arial" panose="020B0604020202020204" pitchFamily="34" charset="0"/>
              </a:rPr>
              <a:t>: A magnetization curve for an antiferromagnetic (AFM) ordering. It shows at the order temperature </a:t>
            </a:r>
            <a:r>
              <a:rPr lang="en-US" altLang="zh-CN" i="1" dirty="0">
                <a:solidFill>
                  <a:srgbClr val="00B050"/>
                </a:solidFill>
                <a:latin typeface="Arial" panose="020B0604020202020204" pitchFamily="34" charset="0"/>
                <a:cs typeface="Arial" panose="020B0604020202020204" pitchFamily="34" charset="0"/>
              </a:rPr>
              <a:t>T</a:t>
            </a:r>
            <a:r>
              <a:rPr lang="en-US" altLang="zh-CN" i="1" baseline="-25000" dirty="0">
                <a:solidFill>
                  <a:srgbClr val="00B050"/>
                </a:solidFill>
                <a:latin typeface="Arial" panose="020B0604020202020204" pitchFamily="34" charset="0"/>
                <a:cs typeface="Arial" panose="020B0604020202020204" pitchFamily="34" charset="0"/>
              </a:rPr>
              <a:t>N</a:t>
            </a:r>
            <a:r>
              <a:rPr lang="en-US" altLang="zh-CN" dirty="0">
                <a:solidFill>
                  <a:srgbClr val="00B050"/>
                </a:solidFill>
                <a:latin typeface="Arial" panose="020B0604020202020204" pitchFamily="34" charset="0"/>
                <a:cs typeface="Arial" panose="020B0604020202020204" pitchFamily="34" charset="0"/>
              </a:rPr>
              <a:t> where the magnetization drops down;</a:t>
            </a:r>
            <a:endParaRPr lang="en-US" altLang="zh-CN" dirty="0">
              <a:solidFill>
                <a:srgbClr val="00B050"/>
              </a:solidFill>
              <a:latin typeface="Arial" panose="020B0604020202020204" pitchFamily="34" charset="0"/>
              <a:cs typeface="Arial" panose="020B0604020202020204" pitchFamily="34" charset="0"/>
            </a:endParaRPr>
          </a:p>
          <a:p>
            <a:pPr algn="just"/>
            <a:endParaRPr lang="en-US" altLang="zh-CN" dirty="0">
              <a:latin typeface="Arial" panose="020B0604020202020204" pitchFamily="34" charset="0"/>
              <a:cs typeface="Arial" panose="020B0604020202020204" pitchFamily="34" charset="0"/>
            </a:endParaRPr>
          </a:p>
          <a:p>
            <a:pPr algn="just"/>
            <a:r>
              <a:rPr lang="en-US" altLang="zh-CN" b="1" dirty="0">
                <a:solidFill>
                  <a:srgbClr val="FF0000"/>
                </a:solidFill>
                <a:latin typeface="Arial" panose="020B0604020202020204" pitchFamily="34" charset="0"/>
                <a:cs typeface="Arial" panose="020B0604020202020204" pitchFamily="34" charset="0"/>
              </a:rPr>
              <a:t>C</a:t>
            </a:r>
            <a:r>
              <a:rPr lang="en-US" altLang="zh-CN" dirty="0">
                <a:latin typeface="Arial" panose="020B0604020202020204" pitchFamily="34" charset="0"/>
                <a:cs typeface="Arial" panose="020B0604020202020204" pitchFamily="34" charset="0"/>
              </a:rPr>
              <a:t>: </a:t>
            </a:r>
            <a:r>
              <a:rPr lang="en-US" dirty="0">
                <a:solidFill>
                  <a:srgbClr val="A110B0"/>
                </a:solidFill>
                <a:latin typeface="Arial" panose="020B0604020202020204" pitchFamily="34" charset="0"/>
                <a:cs typeface="Arial" panose="020B0604020202020204" pitchFamily="34" charset="0"/>
                <a:sym typeface="+mn-ea"/>
              </a:rPr>
              <a:t>The temperature dependence of the inverse magnetic susceptibility 1/</a:t>
            </a:r>
            <a:r>
              <a:rPr lang="en-US" dirty="0">
                <a:solidFill>
                  <a:srgbClr val="A110B0"/>
                </a:solidFill>
                <a:latin typeface="Symbol" panose="05050102010706020507" pitchFamily="18" charset="2"/>
                <a:cs typeface="Arial" panose="020B0604020202020204" pitchFamily="34" charset="0"/>
                <a:sym typeface="+mn-ea"/>
              </a:rPr>
              <a:t>c</a:t>
            </a:r>
            <a:r>
              <a:rPr lang="en-US" dirty="0">
                <a:solidFill>
                  <a:srgbClr val="A110B0"/>
                </a:solidFill>
                <a:latin typeface="Arial" panose="020B0604020202020204" pitchFamily="34" charset="0"/>
                <a:cs typeface="Arial" panose="020B0604020202020204" pitchFamily="34" charset="0"/>
                <a:sym typeface="+mn-ea"/>
              </a:rPr>
              <a:t> for different  types of magnetic ordering. When </a:t>
            </a:r>
            <a:r>
              <a:rPr lang="en-US" altLang="zh-CN" b="1" dirty="0">
                <a:solidFill>
                  <a:srgbClr val="FF0000"/>
                </a:solidFill>
                <a:latin typeface="Symbol" panose="05050102010706020507" charset="0"/>
                <a:cs typeface="Symbol" panose="05050102010706020507" charset="0"/>
                <a:sym typeface="+mn-ea"/>
              </a:rPr>
              <a:t>q </a:t>
            </a:r>
            <a:r>
              <a:rPr lang="en-US" altLang="zh-CN" b="1" dirty="0">
                <a:solidFill>
                  <a:srgbClr val="FF0000"/>
                </a:solidFill>
                <a:latin typeface="Arial" panose="020B0604020202020204" pitchFamily="34" charset="0"/>
                <a:cs typeface="Arial" panose="020B0604020202020204" pitchFamily="34" charset="0"/>
                <a:sym typeface="+mn-ea"/>
              </a:rPr>
              <a:t>&gt; 0:  FM</a:t>
            </a:r>
            <a:endParaRPr lang="en-US" altLang="zh-CN" b="1" dirty="0">
              <a:solidFill>
                <a:srgbClr val="FF0000"/>
              </a:solidFill>
              <a:latin typeface="Arial" panose="020B0604020202020204" pitchFamily="34" charset="0"/>
              <a:cs typeface="Arial" panose="020B0604020202020204" pitchFamily="34" charset="0"/>
            </a:endParaRPr>
          </a:p>
          <a:p>
            <a:pPr algn="ctr"/>
            <a:r>
              <a:rPr lang="en-US" altLang="zh-CN" b="1" dirty="0">
                <a:solidFill>
                  <a:srgbClr val="FF0000"/>
                </a:solidFill>
                <a:latin typeface="Symbol" panose="05050102010706020507" charset="0"/>
                <a:cs typeface="Symbol" panose="05050102010706020507" charset="0"/>
                <a:sym typeface="+mn-ea"/>
              </a:rPr>
              <a:t>q </a:t>
            </a:r>
            <a:r>
              <a:rPr lang="en-US" altLang="zh-CN" b="1" dirty="0">
                <a:solidFill>
                  <a:srgbClr val="FF0000"/>
                </a:solidFill>
                <a:latin typeface="Arial" panose="020B0604020202020204" pitchFamily="34" charset="0"/>
                <a:cs typeface="Arial" panose="020B0604020202020204" pitchFamily="34" charset="0"/>
                <a:sym typeface="+mn-ea"/>
              </a:rPr>
              <a:t>&lt; 0:  AFM</a:t>
            </a:r>
            <a:endParaRPr lang="en-US" altLang="zh-CN"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06654" y="2381879"/>
            <a:ext cx="6500858" cy="3676960"/>
          </a:xfrm>
          <a:prstGeom prst="rect">
            <a:avLst/>
          </a:prstGeom>
        </p:spPr>
      </p:pic>
      <p:sp>
        <p:nvSpPr>
          <p:cNvPr id="37" name="矩形 36"/>
          <p:cNvSpPr/>
          <p:nvPr/>
        </p:nvSpPr>
        <p:spPr>
          <a:xfrm>
            <a:off x="4326691" y="5654919"/>
            <a:ext cx="5857916" cy="429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3637609" y="2216153"/>
            <a:ext cx="1285884" cy="3857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0207" y="2696319"/>
            <a:ext cx="3898616" cy="3230960"/>
          </a:xfrm>
          <a:prstGeom prst="rect">
            <a:avLst/>
          </a:prstGeom>
        </p:spPr>
      </p:pic>
      <p:sp>
        <p:nvSpPr>
          <p:cNvPr id="41" name="矩形 40"/>
          <p:cNvSpPr/>
          <p:nvPr/>
        </p:nvSpPr>
        <p:spPr>
          <a:xfrm>
            <a:off x="2132138" y="5645060"/>
            <a:ext cx="3706210" cy="3693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flipV="1">
            <a:off x="2075839" y="5714055"/>
            <a:ext cx="8108768" cy="104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flipH="1" flipV="1">
            <a:off x="2365548" y="3998518"/>
            <a:ext cx="3357586" cy="15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6200000" flipV="1">
            <a:off x="5680307" y="4012888"/>
            <a:ext cx="3214710" cy="714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981315" y="4868405"/>
            <a:ext cx="2214578" cy="8589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Rectangle 5"/>
          <p:cNvSpPr>
            <a:spLocks noChangeArrowheads="1"/>
          </p:cNvSpPr>
          <p:nvPr/>
        </p:nvSpPr>
        <p:spPr bwMode="auto">
          <a:xfrm>
            <a:off x="3799205" y="1267460"/>
            <a:ext cx="5189855" cy="450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058" tIns="41029" rIns="82058" bIns="41029">
            <a:spAutoFit/>
          </a:bodyPr>
          <a:lstStyle>
            <a:lvl1pPr defTabSz="821055">
              <a:defRPr sz="2400">
                <a:solidFill>
                  <a:schemeClr val="tx1"/>
                </a:solidFill>
                <a:latin typeface="Times New Roman" panose="02020603050405020304" pitchFamily="18" charset="0"/>
              </a:defRPr>
            </a:lvl1pPr>
            <a:lvl2pPr marL="409575" defTabSz="821055">
              <a:defRPr sz="2400">
                <a:solidFill>
                  <a:schemeClr val="tx1"/>
                </a:solidFill>
                <a:latin typeface="Times New Roman" panose="02020603050405020304" pitchFamily="18" charset="0"/>
              </a:defRPr>
            </a:lvl2pPr>
            <a:lvl3pPr marL="821055" defTabSz="821055">
              <a:defRPr sz="2400">
                <a:solidFill>
                  <a:schemeClr val="tx1"/>
                </a:solidFill>
                <a:latin typeface="Times New Roman" panose="02020603050405020304" pitchFamily="18" charset="0"/>
              </a:defRPr>
            </a:lvl3pPr>
            <a:lvl4pPr marL="1230630" defTabSz="821055">
              <a:defRPr sz="2400">
                <a:solidFill>
                  <a:schemeClr val="tx1"/>
                </a:solidFill>
                <a:latin typeface="Times New Roman" panose="02020603050405020304" pitchFamily="18" charset="0"/>
              </a:defRPr>
            </a:lvl4pPr>
            <a:lvl5pPr marL="1641475" defTabSz="821055">
              <a:defRPr sz="2400">
                <a:solidFill>
                  <a:schemeClr val="tx1"/>
                </a:solidFill>
                <a:latin typeface="Times New Roman" panose="02020603050405020304" pitchFamily="18" charset="0"/>
              </a:defRPr>
            </a:lvl5pPr>
            <a:lvl6pPr marL="2098675" defTabSz="821055" eaLnBrk="0" fontAlgn="base" hangingPunct="0">
              <a:spcBef>
                <a:spcPct val="0"/>
              </a:spcBef>
              <a:spcAft>
                <a:spcPct val="0"/>
              </a:spcAft>
              <a:defRPr sz="2400">
                <a:solidFill>
                  <a:schemeClr val="tx1"/>
                </a:solidFill>
                <a:latin typeface="Times New Roman" panose="02020603050405020304" pitchFamily="18" charset="0"/>
              </a:defRPr>
            </a:lvl6pPr>
            <a:lvl7pPr marL="2555875" defTabSz="821055" eaLnBrk="0" fontAlgn="base" hangingPunct="0">
              <a:spcBef>
                <a:spcPct val="0"/>
              </a:spcBef>
              <a:spcAft>
                <a:spcPct val="0"/>
              </a:spcAft>
              <a:defRPr sz="2400">
                <a:solidFill>
                  <a:schemeClr val="tx1"/>
                </a:solidFill>
                <a:latin typeface="Times New Roman" panose="02020603050405020304" pitchFamily="18" charset="0"/>
              </a:defRPr>
            </a:lvl7pPr>
            <a:lvl8pPr marL="3013075" defTabSz="821055" eaLnBrk="0" fontAlgn="base" hangingPunct="0">
              <a:spcBef>
                <a:spcPct val="0"/>
              </a:spcBef>
              <a:spcAft>
                <a:spcPct val="0"/>
              </a:spcAft>
              <a:defRPr sz="2400">
                <a:solidFill>
                  <a:schemeClr val="tx1"/>
                </a:solidFill>
                <a:latin typeface="Times New Roman" panose="02020603050405020304" pitchFamily="18" charset="0"/>
              </a:defRPr>
            </a:lvl8pPr>
            <a:lvl9pPr marL="3470275" defTabSz="82105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sym typeface="+mn-ea"/>
              </a:rPr>
              <a:t>|</a:t>
            </a:r>
            <a:r>
              <a:rPr lang="en-US" altLang="en-US" i="1" dirty="0"/>
              <a:t>F</a:t>
            </a:r>
            <a:r>
              <a:rPr lang="en-US" altLang="en-US" i="1" baseline="-25000" dirty="0"/>
              <a:t>M </a:t>
            </a:r>
            <a:r>
              <a:rPr lang="en-US" altLang="en-US" dirty="0">
                <a:sym typeface="+mn-ea"/>
              </a:rPr>
              <a:t>|</a:t>
            </a:r>
            <a:r>
              <a:rPr lang="en-US" altLang="en-US" baseline="30000" dirty="0">
                <a:sym typeface="+mn-ea"/>
              </a:rPr>
              <a:t>2</a:t>
            </a:r>
            <a:r>
              <a:rPr lang="en-US" altLang="en-US" i="1" baseline="-25000" dirty="0"/>
              <a:t> </a:t>
            </a:r>
            <a:r>
              <a:rPr lang="en-US" altLang="en-US" dirty="0"/>
              <a:t>= </a:t>
            </a:r>
            <a:r>
              <a:rPr lang="en-US" altLang="en-US" dirty="0">
                <a:sym typeface="+mn-ea"/>
              </a:rPr>
              <a:t>|</a:t>
            </a:r>
            <a:r>
              <a:rPr lang="en-US" altLang="en-US" dirty="0">
                <a:latin typeface="Symbol" panose="05050102010706020507" pitchFamily="18" charset="2"/>
              </a:rPr>
              <a:t>å</a:t>
            </a:r>
            <a:r>
              <a:rPr lang="en-US" altLang="en-US" dirty="0"/>
              <a:t> </a:t>
            </a:r>
            <a:r>
              <a:rPr lang="en-US" altLang="en-US" b="1" i="1" dirty="0">
                <a:solidFill>
                  <a:srgbClr val="FF3300"/>
                </a:solidFill>
                <a:latin typeface="Symbol" panose="05050102010706020507" pitchFamily="18" charset="2"/>
              </a:rPr>
              <a:t>m</a:t>
            </a:r>
            <a:r>
              <a:rPr lang="en-US" altLang="en-US" b="1" dirty="0">
                <a:solidFill>
                  <a:srgbClr val="FF3300"/>
                </a:solidFill>
              </a:rPr>
              <a:t> </a:t>
            </a:r>
            <a:r>
              <a:rPr lang="en-US" altLang="en-US" b="1" i="1" dirty="0">
                <a:solidFill>
                  <a:srgbClr val="FF3300"/>
                </a:solidFill>
              </a:rPr>
              <a:t>f</a:t>
            </a:r>
            <a:r>
              <a:rPr lang="en-US" altLang="en-US" dirty="0"/>
              <a:t> exp(2</a:t>
            </a:r>
            <a:r>
              <a:rPr lang="en-US" altLang="en-US" i="1" dirty="0">
                <a:latin typeface="Symbol" panose="05050102010706020507" pitchFamily="18" charset="2"/>
              </a:rPr>
              <a:t>p</a:t>
            </a:r>
            <a:r>
              <a:rPr lang="en-US" altLang="en-US" i="1" dirty="0"/>
              <a:t>i</a:t>
            </a:r>
            <a:r>
              <a:rPr lang="en-US" altLang="en-US" dirty="0"/>
              <a:t>(</a:t>
            </a:r>
            <a:r>
              <a:rPr lang="en-US" altLang="en-US" i="1" dirty="0" err="1"/>
              <a:t>hx</a:t>
            </a:r>
            <a:r>
              <a:rPr lang="en-US" altLang="en-US" dirty="0"/>
              <a:t> + </a:t>
            </a:r>
            <a:r>
              <a:rPr lang="en-US" altLang="en-US" i="1" dirty="0" err="1"/>
              <a:t>ky</a:t>
            </a:r>
            <a:r>
              <a:rPr lang="en-US" altLang="en-US" dirty="0"/>
              <a:t> + </a:t>
            </a:r>
            <a:r>
              <a:rPr lang="en-US" altLang="en-US" i="1" dirty="0" err="1"/>
              <a:t>lz</a:t>
            </a:r>
            <a:r>
              <a:rPr lang="en-US" altLang="en-US" dirty="0"/>
              <a:t>))</a:t>
            </a:r>
            <a:r>
              <a:rPr lang="en-US" altLang="en-US" dirty="0">
                <a:sym typeface="+mn-ea"/>
              </a:rPr>
              <a:t>|</a:t>
            </a:r>
            <a:r>
              <a:rPr lang="en-US" altLang="en-US" baseline="30000" dirty="0">
                <a:sym typeface="+mn-ea"/>
              </a:rPr>
              <a:t>2</a:t>
            </a:r>
            <a:r>
              <a:rPr lang="en-US" altLang="en-US" dirty="0"/>
              <a:t> </a:t>
            </a:r>
            <a:r>
              <a:rPr lang="en-US" altLang="en-US" i="1" dirty="0"/>
              <a:t>e</a:t>
            </a:r>
            <a:r>
              <a:rPr lang="en-US" altLang="en-US" i="1" baseline="30000" dirty="0"/>
              <a:t>-W</a:t>
            </a:r>
            <a:endParaRPr lang="en-US" altLang="en-US" i="1" baseline="30000" dirty="0"/>
          </a:p>
        </p:txBody>
      </p:sp>
      <p:sp>
        <p:nvSpPr>
          <p:cNvPr id="47" name="TextBox 46"/>
          <p:cNvSpPr txBox="1"/>
          <p:nvPr/>
        </p:nvSpPr>
        <p:spPr>
          <a:xfrm>
            <a:off x="1751339" y="1823369"/>
            <a:ext cx="8897812" cy="461665"/>
          </a:xfrm>
          <a:prstGeom prst="rect">
            <a:avLst/>
          </a:prstGeom>
          <a:noFill/>
        </p:spPr>
        <p:txBody>
          <a:bodyPr wrap="square" rtlCol="0">
            <a:spAutoFit/>
          </a:bodyPr>
          <a:lstStyle/>
          <a:p>
            <a:pPr algn="ctr"/>
            <a:r>
              <a:rPr lang="en-US" altLang="zh-CN" sz="2400" dirty="0">
                <a:latin typeface="Times New Roman" panose="02020603050405020304" pitchFamily="18" charset="0"/>
                <a:cs typeface="Times New Roman" panose="02020603050405020304" pitchFamily="18" charset="0"/>
              </a:rPr>
              <a:t>If </a:t>
            </a:r>
            <a:r>
              <a:rPr lang="en-US" altLang="zh-CN" sz="2400" i="1" dirty="0">
                <a:latin typeface="Times New Roman" panose="02020603050405020304" pitchFamily="18" charset="0"/>
                <a:cs typeface="Times New Roman" panose="02020603050405020304" pitchFamily="18" charset="0"/>
              </a:rPr>
              <a:t>h </a:t>
            </a:r>
            <a:r>
              <a:rPr lang="en-US" altLang="zh-CN" sz="2400" dirty="0">
                <a:latin typeface="Times New Roman" panose="02020603050405020304" pitchFamily="18" charset="0"/>
                <a:cs typeface="Times New Roman" panose="02020603050405020304" pitchFamily="18" charset="0"/>
              </a:rPr>
              <a:t>= </a:t>
            </a:r>
            <a:r>
              <a:rPr lang="en-US" altLang="zh-CN" sz="2400" i="1" dirty="0">
                <a:latin typeface="Times New Roman" panose="02020603050405020304" pitchFamily="18" charset="0"/>
                <a:cs typeface="Times New Roman" panose="02020603050405020304" pitchFamily="18" charset="0"/>
              </a:rPr>
              <a:t>k </a:t>
            </a:r>
            <a:r>
              <a:rPr lang="en-US" altLang="zh-CN" sz="2400" dirty="0">
                <a:latin typeface="Times New Roman" panose="02020603050405020304" pitchFamily="18" charset="0"/>
                <a:cs typeface="Times New Roman" panose="02020603050405020304" pitchFamily="18" charset="0"/>
              </a:rPr>
              <a:t>= </a:t>
            </a:r>
            <a:r>
              <a:rPr lang="en-US" altLang="zh-CN" sz="2400" i="1" dirty="0">
                <a:latin typeface="Times New Roman" panose="02020603050405020304" pitchFamily="18" charset="0"/>
                <a:cs typeface="Times New Roman" panose="02020603050405020304" pitchFamily="18" charset="0"/>
              </a:rPr>
              <a:t>l </a:t>
            </a:r>
            <a:r>
              <a:rPr lang="en-US" altLang="zh-CN" sz="2400" dirty="0">
                <a:latin typeface="Times New Roman" panose="02020603050405020304" pitchFamily="18" charset="0"/>
                <a:cs typeface="Times New Roman" panose="02020603050405020304" pitchFamily="18" charset="0"/>
              </a:rPr>
              <a:t>= 0 , </a:t>
            </a:r>
            <a:r>
              <a:rPr lang="en-US" altLang="en-US" sz="2400" dirty="0">
                <a:latin typeface="Times New Roman" panose="02020603050405020304" pitchFamily="18" charset="0"/>
                <a:cs typeface="Times New Roman" panose="02020603050405020304" pitchFamily="18" charset="0"/>
              </a:rPr>
              <a:t>exp(2</a:t>
            </a:r>
            <a:r>
              <a:rPr lang="en-US" altLang="en-US" sz="2400" i="1" dirty="0">
                <a:latin typeface="Symbol" panose="05050102010706020507" pitchFamily="18" charset="2"/>
                <a:cs typeface="Times New Roman" panose="02020603050405020304" pitchFamily="18" charset="0"/>
              </a:rPr>
              <a:t>p</a:t>
            </a:r>
            <a:r>
              <a:rPr lang="en-US" altLang="en-US" sz="2400" i="1" dirty="0">
                <a:latin typeface="Times New Roman" panose="02020603050405020304" pitchFamily="18" charset="0"/>
                <a:cs typeface="Times New Roman" panose="02020603050405020304" pitchFamily="18" charset="0"/>
              </a:rPr>
              <a:t>i</a:t>
            </a:r>
            <a:r>
              <a:rPr lang="en-US" altLang="en-US" sz="2400" dirty="0">
                <a:latin typeface="Times New Roman" panose="02020603050405020304" pitchFamily="18" charset="0"/>
                <a:cs typeface="Times New Roman" panose="02020603050405020304" pitchFamily="18" charset="0"/>
              </a:rPr>
              <a:t>(</a:t>
            </a:r>
            <a:r>
              <a:rPr lang="en-US" altLang="en-US" sz="2400" i="1" dirty="0" err="1">
                <a:latin typeface="Times New Roman" panose="02020603050405020304" pitchFamily="18" charset="0"/>
                <a:cs typeface="Times New Roman" panose="02020603050405020304" pitchFamily="18" charset="0"/>
              </a:rPr>
              <a:t>hx</a:t>
            </a:r>
            <a:r>
              <a:rPr lang="en-US" altLang="en-US" sz="2400" dirty="0">
                <a:latin typeface="Times New Roman" panose="02020603050405020304" pitchFamily="18" charset="0"/>
                <a:cs typeface="Times New Roman" panose="02020603050405020304" pitchFamily="18" charset="0"/>
              </a:rPr>
              <a:t> + </a:t>
            </a:r>
            <a:r>
              <a:rPr lang="en-US" altLang="en-US" sz="2400" i="1" dirty="0" err="1">
                <a:latin typeface="Times New Roman" panose="02020603050405020304" pitchFamily="18" charset="0"/>
                <a:cs typeface="Times New Roman" panose="02020603050405020304" pitchFamily="18" charset="0"/>
              </a:rPr>
              <a:t>ky</a:t>
            </a:r>
            <a:r>
              <a:rPr lang="en-US" altLang="en-US" sz="2400" dirty="0">
                <a:latin typeface="Times New Roman" panose="02020603050405020304" pitchFamily="18" charset="0"/>
                <a:cs typeface="Times New Roman" panose="02020603050405020304" pitchFamily="18" charset="0"/>
              </a:rPr>
              <a:t> + </a:t>
            </a:r>
            <a:r>
              <a:rPr lang="en-US" altLang="en-US" sz="2400" i="1" dirty="0" err="1">
                <a:latin typeface="Times New Roman" panose="02020603050405020304" pitchFamily="18" charset="0"/>
                <a:cs typeface="Times New Roman" panose="02020603050405020304" pitchFamily="18" charset="0"/>
              </a:rPr>
              <a:t>lz</a:t>
            </a:r>
            <a:r>
              <a:rPr lang="en-US" altLang="en-US" sz="2400" dirty="0">
                <a:latin typeface="Times New Roman" panose="02020603050405020304" pitchFamily="18" charset="0"/>
                <a:cs typeface="Times New Roman" panose="02020603050405020304" pitchFamily="18" charset="0"/>
              </a:rPr>
              <a:t>)) =1, and</a:t>
            </a:r>
            <a:r>
              <a:rPr lang="en-US" altLang="en-US" sz="2400" b="1" dirty="0">
                <a:latin typeface="Times New Roman" panose="02020603050405020304" pitchFamily="18" charset="0"/>
                <a:cs typeface="Times New Roman" panose="02020603050405020304" pitchFamily="18" charset="0"/>
              </a:rPr>
              <a:t> </a:t>
            </a:r>
            <a:r>
              <a:rPr lang="en-US" altLang="en-US" sz="2400" b="1" i="1" dirty="0">
                <a:solidFill>
                  <a:srgbClr val="FF0000"/>
                </a:solidFill>
                <a:latin typeface="Times New Roman" panose="02020603050405020304" pitchFamily="18" charset="0"/>
                <a:cs typeface="Times New Roman" panose="02020603050405020304" pitchFamily="18" charset="0"/>
              </a:rPr>
              <a:t>f </a:t>
            </a:r>
            <a:r>
              <a:rPr lang="en-US" altLang="en-US" sz="2400" dirty="0">
                <a:latin typeface="Times New Roman" panose="02020603050405020304" pitchFamily="18" charset="0"/>
                <a:cs typeface="Times New Roman" panose="02020603050405020304" pitchFamily="18" charset="0"/>
              </a:rPr>
              <a:t>=1, then</a:t>
            </a:r>
            <a:r>
              <a:rPr lang="en-US" altLang="en-US" sz="2400" i="1" dirty="0">
                <a:latin typeface="Times New Roman" panose="02020603050405020304" pitchFamily="18" charset="0"/>
                <a:cs typeface="Times New Roman" panose="02020603050405020304" pitchFamily="18" charset="0"/>
              </a:rPr>
              <a:t> F</a:t>
            </a:r>
            <a:r>
              <a:rPr lang="en-US" altLang="en-US" sz="2400" i="1" baseline="-25000" dirty="0">
                <a:latin typeface="Times New Roman" panose="02020603050405020304" pitchFamily="18" charset="0"/>
                <a:cs typeface="Times New Roman" panose="02020603050405020304" pitchFamily="18" charset="0"/>
              </a:rPr>
              <a:t>M </a:t>
            </a:r>
            <a:r>
              <a:rPr lang="en-US" altLang="zh-CN" sz="2400" baseline="-25000" dirty="0">
                <a:latin typeface="Times New Roman" panose="02020603050405020304" pitchFamily="18" charset="0"/>
                <a:cs typeface="Times New Roman" panose="02020603050405020304" pitchFamily="18" charset="0"/>
              </a:rPr>
              <a:t>(</a:t>
            </a:r>
            <a:r>
              <a:rPr lang="en-US" altLang="zh-CN" sz="2400" i="1" baseline="-25000" dirty="0">
                <a:latin typeface="Times New Roman" panose="02020603050405020304" pitchFamily="18" charset="0"/>
                <a:cs typeface="Times New Roman" panose="02020603050405020304" pitchFamily="18" charset="0"/>
              </a:rPr>
              <a:t>000</a:t>
            </a:r>
            <a:r>
              <a:rPr lang="en-US" altLang="zh-CN" sz="2400" baseline="-25000" dirty="0">
                <a:latin typeface="Times New Roman" panose="02020603050405020304" pitchFamily="18" charset="0"/>
                <a:cs typeface="Times New Roman" panose="02020603050405020304" pitchFamily="18" charset="0"/>
              </a:rPr>
              <a:t>) </a:t>
            </a:r>
            <a:r>
              <a:rPr lang="en-US" altLang="en-US" sz="2400" dirty="0"/>
              <a:t>= </a:t>
            </a:r>
            <a:r>
              <a:rPr lang="en-US" altLang="en-US" sz="2400" dirty="0">
                <a:latin typeface="Symbol" panose="05050102010706020507" pitchFamily="18" charset="2"/>
              </a:rPr>
              <a:t>å</a:t>
            </a:r>
            <a:r>
              <a:rPr lang="en-US" altLang="en-US" sz="2400" dirty="0"/>
              <a:t> </a:t>
            </a:r>
            <a:r>
              <a:rPr lang="en-US" altLang="en-US" sz="2400" b="1" i="1" dirty="0">
                <a:solidFill>
                  <a:srgbClr val="FF3300"/>
                </a:solidFill>
                <a:latin typeface="Symbol" panose="05050102010706020507" pitchFamily="18" charset="2"/>
              </a:rPr>
              <a:t>m</a:t>
            </a:r>
            <a:endParaRPr lang="zh-CN" altLang="en-US" sz="2400" dirty="0">
              <a:latin typeface="Times New Roman" panose="02020603050405020304" pitchFamily="18" charset="0"/>
              <a:cs typeface="Times New Roman" panose="02020603050405020304" pitchFamily="18" charset="0"/>
            </a:endParaRPr>
          </a:p>
        </p:txBody>
      </p:sp>
      <p:sp>
        <p:nvSpPr>
          <p:cNvPr id="58" name="TextBox 57"/>
          <p:cNvSpPr txBox="1"/>
          <p:nvPr/>
        </p:nvSpPr>
        <p:spPr>
          <a:xfrm rot="480000">
            <a:off x="8057915" y="5007358"/>
            <a:ext cx="2139532" cy="369332"/>
          </a:xfrm>
          <a:prstGeom prst="rect">
            <a:avLst/>
          </a:prstGeom>
          <a:noFill/>
        </p:spPr>
        <p:txBody>
          <a:bodyPr wrap="square" rtlCol="0">
            <a:spAutoFit/>
          </a:bodyPr>
          <a:lstStyle/>
          <a:p>
            <a:pPr algn="ctr"/>
            <a:r>
              <a:rPr lang="en-US" altLang="zh-CN" b="1" dirty="0">
                <a:solidFill>
                  <a:srgbClr val="FF0000"/>
                </a:solidFill>
              </a:rPr>
              <a:t>S-order intensities</a:t>
            </a:r>
            <a:endParaRPr lang="zh-CN" altLang="en-US" b="1" dirty="0">
              <a:solidFill>
                <a:srgbClr val="FF0000"/>
              </a:solidFill>
            </a:endParaRPr>
          </a:p>
        </p:txBody>
      </p:sp>
      <p:sp>
        <p:nvSpPr>
          <p:cNvPr id="59" name="TextBox 58"/>
          <p:cNvSpPr txBox="1"/>
          <p:nvPr/>
        </p:nvSpPr>
        <p:spPr>
          <a:xfrm>
            <a:off x="3888094" y="5724787"/>
            <a:ext cx="311304" cy="368300"/>
          </a:xfrm>
          <a:prstGeom prst="rect">
            <a:avLst/>
          </a:prstGeom>
          <a:noFill/>
        </p:spPr>
        <p:txBody>
          <a:bodyPr wrap="square" rtlCol="0">
            <a:spAutoFit/>
          </a:bodyPr>
          <a:lstStyle/>
          <a:p>
            <a:r>
              <a:rPr lang="en-US" altLang="zh-CN" dirty="0"/>
              <a:t>0</a:t>
            </a:r>
            <a:endParaRPr lang="zh-CN" altLang="en-US" dirty="0"/>
          </a:p>
        </p:txBody>
      </p:sp>
      <p:sp>
        <p:nvSpPr>
          <p:cNvPr id="60" name="TextBox 59"/>
          <p:cNvSpPr txBox="1"/>
          <p:nvPr/>
        </p:nvSpPr>
        <p:spPr>
          <a:xfrm>
            <a:off x="7183139" y="5695291"/>
            <a:ext cx="298450" cy="368300"/>
          </a:xfrm>
          <a:prstGeom prst="rect">
            <a:avLst/>
          </a:prstGeom>
          <a:noFill/>
        </p:spPr>
        <p:txBody>
          <a:bodyPr wrap="none" rtlCol="0">
            <a:spAutoFit/>
          </a:bodyPr>
          <a:lstStyle/>
          <a:p>
            <a:r>
              <a:rPr lang="en-US" altLang="zh-CN" dirty="0"/>
              <a:t>0</a:t>
            </a:r>
            <a:endParaRPr lang="zh-CN" altLang="en-US" dirty="0"/>
          </a:p>
        </p:txBody>
      </p:sp>
      <p:sp>
        <p:nvSpPr>
          <p:cNvPr id="61" name="TextBox 60"/>
          <p:cNvSpPr txBox="1"/>
          <p:nvPr/>
        </p:nvSpPr>
        <p:spPr>
          <a:xfrm>
            <a:off x="5176359" y="5926918"/>
            <a:ext cx="1265186" cy="368300"/>
          </a:xfrm>
          <a:prstGeom prst="rect">
            <a:avLst/>
          </a:prstGeom>
          <a:noFill/>
        </p:spPr>
        <p:txBody>
          <a:bodyPr wrap="square" rtlCol="0">
            <a:spAutoFit/>
          </a:bodyPr>
          <a:lstStyle/>
          <a:p>
            <a:pPr algn="ctr"/>
            <a:r>
              <a:rPr lang="en-US" altLang="zh-CN" dirty="0"/>
              <a:t>2</a:t>
            </a:r>
            <a:r>
              <a:rPr lang="en-US" altLang="zh-CN" dirty="0">
                <a:latin typeface="Symbol" panose="05050102010706020507" pitchFamily="18" charset="2"/>
              </a:rPr>
              <a:t>q</a:t>
            </a:r>
            <a:endParaRPr lang="zh-CN" altLang="en-US" dirty="0"/>
          </a:p>
        </p:txBody>
      </p:sp>
      <p:sp>
        <p:nvSpPr>
          <p:cNvPr id="24" name="任意多边形 23"/>
          <p:cNvSpPr/>
          <p:nvPr/>
        </p:nvSpPr>
        <p:spPr>
          <a:xfrm>
            <a:off x="7996574" y="5230168"/>
            <a:ext cx="2210938" cy="313899"/>
          </a:xfrm>
          <a:custGeom>
            <a:avLst/>
            <a:gdLst>
              <a:gd name="connsiteX0" fmla="*/ 2210938 w 2210938"/>
              <a:gd name="connsiteY0" fmla="*/ 313899 h 313899"/>
              <a:gd name="connsiteX1" fmla="*/ 0 w 2210938"/>
              <a:gd name="connsiteY1" fmla="*/ 313899 h 313899"/>
              <a:gd name="connsiteX2" fmla="*/ 0 w 2210938"/>
              <a:gd name="connsiteY2" fmla="*/ 0 h 313899"/>
              <a:gd name="connsiteX3" fmla="*/ 2197290 w 2210938"/>
              <a:gd name="connsiteY3" fmla="*/ 259308 h 313899"/>
              <a:gd name="connsiteX4" fmla="*/ 2210938 w 2210938"/>
              <a:gd name="connsiteY4" fmla="*/ 313899 h 313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0938" h="313899">
                <a:moveTo>
                  <a:pt x="2210938" y="313899"/>
                </a:moveTo>
                <a:lnTo>
                  <a:pt x="0" y="313899"/>
                </a:lnTo>
                <a:lnTo>
                  <a:pt x="0" y="0"/>
                </a:lnTo>
                <a:lnTo>
                  <a:pt x="2197290" y="259308"/>
                </a:lnTo>
                <a:lnTo>
                  <a:pt x="2210938" y="313899"/>
                </a:lnTo>
                <a:close/>
              </a:path>
            </a:pathLst>
          </a:cu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5"/>
          <p:cNvSpPr txBox="1"/>
          <p:nvPr/>
        </p:nvSpPr>
        <p:spPr>
          <a:xfrm>
            <a:off x="69995" y="-272"/>
            <a:ext cx="2843807" cy="275590"/>
          </a:xfrm>
          <a:prstGeom prst="rect">
            <a:avLst/>
          </a:prstGeom>
          <a:noFill/>
        </p:spPr>
        <p:txBody>
          <a:bodyPr wrap="square">
            <a:spAutoFit/>
          </a:bodyPr>
          <a:lstStyle/>
          <a:p>
            <a:r>
              <a:rPr lang="zh-CN" altLang="en-US" sz="1200" b="1" dirty="0">
                <a:solidFill>
                  <a:srgbClr val="009A46"/>
                </a:solidFill>
                <a:highlight>
                  <a:srgbClr val="FFFF00"/>
                </a:highlight>
                <a:latin typeface="+mn-ea"/>
                <a:cs typeface="Times New Roman" panose="02020603050405020304" pitchFamily="18" charset="0"/>
              </a:rPr>
              <a:t>中子粉末衍射研究结构和性能关系</a:t>
            </a:r>
            <a:endParaRPr lang="zh-CN" altLang="en-US" sz="1200" b="1" dirty="0">
              <a:solidFill>
                <a:srgbClr val="009A46"/>
              </a:solidFill>
              <a:highlight>
                <a:srgbClr val="FFFF00"/>
              </a:highlight>
              <a:latin typeface="+mn-ea"/>
              <a:cs typeface="Times New Roman" panose="02020603050405020304" pitchFamily="18" charset="0"/>
            </a:endParaRPr>
          </a:p>
        </p:txBody>
      </p:sp>
      <p:sp>
        <p:nvSpPr>
          <p:cNvPr id="2" name="Rectangle 1"/>
          <p:cNvSpPr/>
          <p:nvPr/>
        </p:nvSpPr>
        <p:spPr>
          <a:xfrm>
            <a:off x="0" y="24765"/>
            <a:ext cx="12192000" cy="95758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00" dirty="0">
              <a:solidFill>
                <a:srgbClr val="FF0000"/>
              </a:solidFill>
              <a:latin typeface="Arial" panose="020B0604020202020204" pitchFamily="34" charset="0"/>
              <a:cs typeface="Arial" panose="020B0604020202020204" pitchFamily="34" charset="0"/>
            </a:endParaRPr>
          </a:p>
        </p:txBody>
      </p:sp>
      <p:sp>
        <p:nvSpPr>
          <p:cNvPr id="4" name="TextBox 3"/>
          <p:cNvSpPr txBox="1"/>
          <p:nvPr/>
        </p:nvSpPr>
        <p:spPr>
          <a:xfrm>
            <a:off x="2516843" y="242715"/>
            <a:ext cx="8131673" cy="521970"/>
          </a:xfrm>
          <a:prstGeom prst="rect">
            <a:avLst/>
          </a:prstGeom>
          <a:noFill/>
          <a:ln w="28575">
            <a:noFill/>
          </a:ln>
          <a:scene3d>
            <a:camera prst="orthographicFront"/>
            <a:lightRig rig="threePt" dir="t"/>
          </a:scene3d>
          <a:sp3d>
            <a:bevelT/>
          </a:sp3d>
        </p:spPr>
        <p:txBody>
          <a:bodyPr wrap="square" rtlCol="0">
            <a:spAutoFit/>
          </a:bodyPr>
          <a:lstStyle/>
          <a:p>
            <a:r>
              <a:rPr lang="en-US" altLang="zh-CN" sz="2800" b="1" dirty="0">
                <a:solidFill>
                  <a:srgbClr val="FF0000"/>
                </a:solidFill>
                <a:latin typeface="Arial" panose="020B0604020202020204" pitchFamily="34" charset="0"/>
                <a:cs typeface="Arial" panose="020B0604020202020204" pitchFamily="34" charset="0"/>
              </a:rPr>
              <a:t>Using SANS to find Short-range FM </a:t>
            </a:r>
            <a:r>
              <a:rPr lang="en-US" altLang="zh-CN" sz="2800" b="1" dirty="0">
                <a:solidFill>
                  <a:srgbClr val="FF0000"/>
                </a:solidFill>
                <a:latin typeface="Times New Roman" panose="02020603050405020304" pitchFamily="18" charset="0"/>
                <a:cs typeface="Times New Roman" panose="02020603050405020304" pitchFamily="18" charset="0"/>
              </a:rPr>
              <a:t>I</a:t>
            </a:r>
            <a:r>
              <a:rPr lang="en-US" altLang="zh-CN" sz="2800" b="1" baseline="-25000" dirty="0">
                <a:solidFill>
                  <a:srgbClr val="FF0000"/>
                </a:solidFill>
                <a:latin typeface="Times New Roman" panose="02020603050405020304" pitchFamily="18" charset="0"/>
                <a:cs typeface="Times New Roman" panose="02020603050405020304" pitchFamily="18" charset="0"/>
              </a:rPr>
              <a:t>(000)</a:t>
            </a:r>
            <a:r>
              <a:rPr lang="zh-CN" altLang="en-US" sz="2800" b="1" dirty="0">
                <a:solidFill>
                  <a:srgbClr val="FF0000"/>
                </a:solidFill>
                <a:latin typeface="Times New Roman" panose="02020603050405020304" pitchFamily="18" charset="0"/>
                <a:cs typeface="Times New Roman" panose="02020603050405020304" pitchFamily="18" charset="0"/>
              </a:rPr>
              <a:t> </a:t>
            </a:r>
            <a:r>
              <a:rPr lang="en-US" altLang="zh-CN" sz="2800" b="1" dirty="0">
                <a:solidFill>
                  <a:srgbClr val="FF0000"/>
                </a:solidFill>
                <a:latin typeface="Arial" panose="020B0604020202020204" pitchFamily="34" charset="0"/>
                <a:cs typeface="Arial" panose="020B0604020202020204" pitchFamily="34" charset="0"/>
              </a:rPr>
              <a:t>peak</a:t>
            </a:r>
            <a:endParaRPr lang="zh-CN" altLang="en-US" sz="2800" b="1" dirty="0">
              <a:solidFill>
                <a:srgbClr val="FF0000"/>
              </a:solidFill>
              <a:latin typeface="Arial" panose="020B0604020202020204" pitchFamily="34" charset="0"/>
              <a:cs typeface="Arial" panose="020B0604020202020204" pitchFamily="34" charset="0"/>
            </a:endParaRPr>
          </a:p>
        </p:txBody>
      </p:sp>
      <p:sp>
        <p:nvSpPr>
          <p:cNvPr id="5" name="文本框 4"/>
          <p:cNvSpPr txBox="1"/>
          <p:nvPr/>
        </p:nvSpPr>
        <p:spPr>
          <a:xfrm>
            <a:off x="7920355" y="3462020"/>
            <a:ext cx="3260725" cy="1014730"/>
          </a:xfrm>
          <a:prstGeom prst="rect">
            <a:avLst/>
          </a:prstGeom>
          <a:solidFill>
            <a:schemeClr val="bg1"/>
          </a:solidFill>
        </p:spPr>
        <p:txBody>
          <a:bodyPr wrap="none" rtlCol="0">
            <a:spAutoFit/>
          </a:bodyPr>
          <a:lstStyle/>
          <a:p>
            <a:pPr algn="l"/>
            <a:r>
              <a:rPr lang="en-US" altLang="zh-CN" sz="2000" b="1">
                <a:solidFill>
                  <a:srgbClr val="00B050"/>
                </a:solidFill>
                <a:latin typeface="Times New Roman" panose="02020603050405020304" pitchFamily="18" charset="0"/>
                <a:cs typeface="Times New Roman" panose="02020603050405020304" pitchFamily="18" charset="0"/>
              </a:rPr>
              <a:t>100 nm (100%)</a:t>
            </a:r>
            <a:endParaRPr lang="en-US" altLang="zh-CN" sz="2000" b="1">
              <a:solidFill>
                <a:srgbClr val="00B050"/>
              </a:solidFill>
              <a:latin typeface="Times New Roman" panose="02020603050405020304" pitchFamily="18" charset="0"/>
              <a:cs typeface="Times New Roman" panose="02020603050405020304" pitchFamily="18" charset="0"/>
            </a:endParaRPr>
          </a:p>
          <a:p>
            <a:pPr algn="l"/>
            <a:r>
              <a:rPr lang="en-US" altLang="zh-CN" sz="2000" b="1">
                <a:solidFill>
                  <a:schemeClr val="accent6">
                    <a:lumMod val="60000"/>
                    <a:lumOff val="40000"/>
                  </a:schemeClr>
                </a:solidFill>
                <a:latin typeface="Times New Roman" panose="02020603050405020304" pitchFamily="18" charset="0"/>
                <a:cs typeface="Times New Roman" panose="02020603050405020304" pitchFamily="18" charset="0"/>
                <a:sym typeface="+mn-ea"/>
              </a:rPr>
              <a:t>100 nm (50%)+11 nm (50%)</a:t>
            </a:r>
            <a:endParaRPr lang="en-US" altLang="zh-CN" sz="2000" b="1">
              <a:solidFill>
                <a:schemeClr val="accent6">
                  <a:lumMod val="60000"/>
                  <a:lumOff val="40000"/>
                </a:schemeClr>
              </a:solidFill>
              <a:latin typeface="Times New Roman" panose="02020603050405020304" pitchFamily="18" charset="0"/>
              <a:cs typeface="Times New Roman" panose="02020603050405020304" pitchFamily="18" charset="0"/>
            </a:endParaRPr>
          </a:p>
          <a:p>
            <a:pPr algn="l"/>
            <a:r>
              <a:rPr lang="en-US" altLang="zh-CN" sz="2000" b="1">
                <a:solidFill>
                  <a:srgbClr val="FF0000"/>
                </a:solidFill>
                <a:latin typeface="Times New Roman" panose="02020603050405020304" pitchFamily="18" charset="0"/>
                <a:cs typeface="Times New Roman" panose="02020603050405020304" pitchFamily="18" charset="0"/>
                <a:sym typeface="+mn-ea"/>
              </a:rPr>
              <a:t>100 nm (80%)+11 nm (20%)</a:t>
            </a:r>
            <a:endParaRPr lang="en-US" altLang="zh-CN" sz="2000" b="1">
              <a:solidFill>
                <a:srgbClr val="FF0000"/>
              </a:solidFill>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5740400" y="3572510"/>
            <a:ext cx="701040" cy="368300"/>
          </a:xfrm>
          <a:prstGeom prst="rect">
            <a:avLst/>
          </a:prstGeom>
          <a:noFill/>
        </p:spPr>
        <p:txBody>
          <a:bodyPr wrap="none" rtlCol="0" anchor="t">
            <a:spAutoFit/>
          </a:bodyPr>
          <a:lstStyle/>
          <a:p>
            <a:r>
              <a:rPr lang="en-US" altLang="en-US" dirty="0">
                <a:sym typeface="+mn-ea"/>
              </a:rPr>
              <a:t>|</a:t>
            </a:r>
            <a:r>
              <a:rPr lang="en-US" altLang="en-US" dirty="0">
                <a:solidFill>
                  <a:srgbClr val="FF0000"/>
                </a:solidFill>
                <a:sym typeface="+mn-ea"/>
              </a:rPr>
              <a:t>F</a:t>
            </a:r>
            <a:r>
              <a:rPr lang="en-US" altLang="en-US" baseline="-25000" dirty="0">
                <a:solidFill>
                  <a:srgbClr val="FF0000"/>
                </a:solidFill>
                <a:sym typeface="+mn-ea"/>
              </a:rPr>
              <a:t>M</a:t>
            </a:r>
            <a:r>
              <a:rPr lang="en-US" altLang="en-US" dirty="0">
                <a:sym typeface="+mn-ea"/>
              </a:rPr>
              <a:t>|</a:t>
            </a:r>
            <a:r>
              <a:rPr lang="en-US" altLang="en-US" baseline="30000" dirty="0">
                <a:sym typeface="+mn-ea"/>
              </a:rPr>
              <a:t>2</a:t>
            </a:r>
            <a:endParaRPr lang="zh-CN" altLang="en-US"/>
          </a:p>
        </p:txBody>
      </p:sp>
      <p:cxnSp>
        <p:nvCxnSpPr>
          <p:cNvPr id="9" name="直接连接符 8"/>
          <p:cNvCxnSpPr/>
          <p:nvPr/>
        </p:nvCxnSpPr>
        <p:spPr>
          <a:xfrm>
            <a:off x="7718425" y="3666490"/>
            <a:ext cx="21780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723505" y="4288790"/>
            <a:ext cx="21780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723505" y="3983990"/>
            <a:ext cx="217805"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pic>
        <p:nvPicPr>
          <p:cNvPr id="12" name="Picture 11">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610600" y="6508751"/>
            <a:ext cx="2743200" cy="365125"/>
          </a:xfrm>
        </p:spPr>
        <p:txBody>
          <a:bodyPr/>
          <a:lstStyle/>
          <a:p>
            <a:fld id="{565CE74E-AB26-4998-AD42-012C4C1AD076}" type="slidenum">
              <a:rPr lang="zh-CN" altLang="en-US" smtClean="0"/>
            </a:fld>
            <a:endParaRPr lang="zh-CN" altLang="en-US"/>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7319" y="1113032"/>
            <a:ext cx="5309755" cy="4906768"/>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8026" y="1223991"/>
            <a:ext cx="5488418" cy="3805209"/>
          </a:xfrm>
          <a:prstGeom prst="rect">
            <a:avLst/>
          </a:prstGeom>
        </p:spPr>
      </p:pic>
      <p:sp>
        <p:nvSpPr>
          <p:cNvPr id="13" name="矩形 12"/>
          <p:cNvSpPr/>
          <p:nvPr/>
        </p:nvSpPr>
        <p:spPr>
          <a:xfrm>
            <a:off x="5988026" y="4699656"/>
            <a:ext cx="5457825" cy="1938992"/>
          </a:xfrm>
          <a:prstGeom prst="rect">
            <a:avLst/>
          </a:prstGeom>
        </p:spPr>
        <p:txBody>
          <a:bodyPr wrap="square">
            <a:spAutoFit/>
          </a:bodyPr>
          <a:lstStyle/>
          <a:p>
            <a:pPr>
              <a:lnSpc>
                <a:spcPct val="100000"/>
              </a:lnSpc>
            </a:pPr>
            <a:endParaRPr lang="en-US" altLang="zh-CN" sz="2000" dirty="0">
              <a:solidFill>
                <a:srgbClr val="00B0F0"/>
              </a:solidFill>
              <a:latin typeface="Arial" panose="020B0604020202020204" pitchFamily="34" charset="0"/>
              <a:cs typeface="Arial" panose="020B0604020202020204" pitchFamily="34" charset="0"/>
            </a:endParaRPr>
          </a:p>
          <a:p>
            <a:pPr algn="just">
              <a:lnSpc>
                <a:spcPct val="100000"/>
              </a:lnSpc>
            </a:pPr>
            <a:r>
              <a:rPr lang="en-US" altLang="zh-CN" sz="2000" dirty="0">
                <a:solidFill>
                  <a:srgbClr val="00B0F0"/>
                </a:solidFill>
                <a:latin typeface="Arial" panose="020B0604020202020204" pitchFamily="34" charset="0"/>
                <a:cs typeface="Arial" panose="020B0604020202020204" pitchFamily="34" charset="0"/>
              </a:rPr>
              <a:t>Plot of the SANS integrated intensity (between Q range between 0.04 and 0.2) </a:t>
            </a:r>
            <a:r>
              <a:rPr lang="en-US" altLang="zh-CN" sz="2000" i="1" dirty="0">
                <a:solidFill>
                  <a:srgbClr val="00B0F0"/>
                </a:solidFill>
                <a:latin typeface="Arial" panose="020B0604020202020204" pitchFamily="34" charset="0"/>
                <a:cs typeface="Arial" panose="020B0604020202020204" pitchFamily="34" charset="0"/>
              </a:rPr>
              <a:t>vs</a:t>
            </a:r>
            <a:r>
              <a:rPr lang="en-US" altLang="zh-CN" sz="2000" dirty="0">
                <a:solidFill>
                  <a:srgbClr val="00B0F0"/>
                </a:solidFill>
                <a:latin typeface="Arial" panose="020B0604020202020204" pitchFamily="34" charset="0"/>
                <a:cs typeface="Arial" panose="020B0604020202020204" pitchFamily="34" charset="0"/>
              </a:rPr>
              <a:t> temperature  appears a peak at the position near the </a:t>
            </a:r>
            <a:r>
              <a:rPr lang="en-US" altLang="zh-CN" sz="2000" i="1" dirty="0" err="1">
                <a:solidFill>
                  <a:srgbClr val="00B0F0"/>
                </a:solidFill>
                <a:latin typeface="Arial" panose="020B0604020202020204" pitchFamily="34" charset="0"/>
                <a:cs typeface="Arial" panose="020B0604020202020204" pitchFamily="34" charset="0"/>
              </a:rPr>
              <a:t>T</a:t>
            </a:r>
            <a:r>
              <a:rPr lang="en-US" altLang="zh-CN" sz="2000" i="1" baseline="-25000" dirty="0" err="1">
                <a:solidFill>
                  <a:srgbClr val="00B0F0"/>
                </a:solidFill>
                <a:latin typeface="Arial" panose="020B0604020202020204" pitchFamily="34" charset="0"/>
                <a:cs typeface="Arial" panose="020B0604020202020204" pitchFamily="34" charset="0"/>
              </a:rPr>
              <a:t>cant</a:t>
            </a:r>
            <a:r>
              <a:rPr lang="en-US" altLang="zh-CN" sz="2000" dirty="0">
                <a:solidFill>
                  <a:srgbClr val="00B0F0"/>
                </a:solidFill>
                <a:latin typeface="Arial" panose="020B0604020202020204" pitchFamily="34" charset="0"/>
                <a:cs typeface="Arial" panose="020B0604020202020204" pitchFamily="34" charset="0"/>
              </a:rPr>
              <a:t> of ~200 K, confirming the present of the SFM above ~200 K.</a:t>
            </a:r>
            <a:endParaRPr lang="en-US" altLang="zh-CN" sz="2000" dirty="0">
              <a:solidFill>
                <a:srgbClr val="00B0F0"/>
              </a:solidFill>
              <a:latin typeface="Arial" panose="020B0604020202020204" pitchFamily="34" charset="0"/>
              <a:cs typeface="Arial" panose="020B0604020202020204" pitchFamily="34" charset="0"/>
            </a:endParaRPr>
          </a:p>
        </p:txBody>
      </p:sp>
      <p:sp>
        <p:nvSpPr>
          <p:cNvPr id="2" name="Rectangle 1"/>
          <p:cNvSpPr/>
          <p:nvPr/>
        </p:nvSpPr>
        <p:spPr>
          <a:xfrm>
            <a:off x="0" y="-6364"/>
            <a:ext cx="12192000" cy="102316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cs typeface="Arial" panose="020B0604020202020204" pitchFamily="34" charset="0"/>
            </a:endParaRPr>
          </a:p>
        </p:txBody>
      </p:sp>
      <p:sp>
        <p:nvSpPr>
          <p:cNvPr id="6" name="标题 1"/>
          <p:cNvSpPr txBox="1"/>
          <p:nvPr/>
        </p:nvSpPr>
        <p:spPr>
          <a:xfrm>
            <a:off x="1657326" y="216831"/>
            <a:ext cx="8661400" cy="58229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2800" b="1" dirty="0">
                <a:solidFill>
                  <a:srgbClr val="FF0000"/>
                </a:solidFill>
                <a:latin typeface="Arial" panose="020B0604020202020204" pitchFamily="34" charset="0"/>
                <a:cs typeface="Arial" panose="020B0604020202020204" pitchFamily="34" charset="0"/>
              </a:rPr>
              <a:t>The SFM order confirmed by measuring </a:t>
            </a:r>
            <a:endParaRPr lang="en-US" altLang="zh-CN" sz="2800" b="1" dirty="0">
              <a:solidFill>
                <a:srgbClr val="FF0000"/>
              </a:solidFill>
              <a:latin typeface="Arial" panose="020B0604020202020204" pitchFamily="34" charset="0"/>
              <a:cs typeface="Arial" panose="020B0604020202020204" pitchFamily="34" charset="0"/>
            </a:endParaRPr>
          </a:p>
          <a:p>
            <a:pPr algn="ctr"/>
            <a:r>
              <a:rPr lang="en-US" altLang="zh-CN" sz="2800" b="1" dirty="0">
                <a:solidFill>
                  <a:srgbClr val="FF0000"/>
                </a:solidFill>
                <a:latin typeface="Arial" panose="020B0604020202020204" pitchFamily="34" charset="0"/>
                <a:cs typeface="Arial" panose="020B0604020202020204" pitchFamily="34" charset="0"/>
              </a:rPr>
              <a:t>the (000)</a:t>
            </a:r>
            <a:r>
              <a:rPr lang="en-US" altLang="zh-CN" sz="2800" b="1" baseline="-25000" dirty="0">
                <a:solidFill>
                  <a:srgbClr val="FF0000"/>
                </a:solidFill>
                <a:latin typeface="Arial" panose="020B0604020202020204" pitchFamily="34" charset="0"/>
                <a:cs typeface="Arial" panose="020B0604020202020204" pitchFamily="34" charset="0"/>
              </a:rPr>
              <a:t>FM</a:t>
            </a:r>
            <a:r>
              <a:rPr lang="en-US" altLang="zh-CN" sz="2800" b="1" dirty="0">
                <a:solidFill>
                  <a:srgbClr val="FF0000"/>
                </a:solidFill>
                <a:latin typeface="Arial" panose="020B0604020202020204" pitchFamily="34" charset="0"/>
                <a:cs typeface="Arial" panose="020B0604020202020204" pitchFamily="34" charset="0"/>
              </a:rPr>
              <a:t> diffraction</a:t>
            </a:r>
            <a:endParaRPr lang="zh-CN" altLang="en-US" sz="2800" b="1" dirty="0">
              <a:solidFill>
                <a:srgbClr val="FF0000"/>
              </a:solidFill>
              <a:latin typeface="Arial" panose="020B0604020202020204" pitchFamily="34" charset="0"/>
              <a:cs typeface="Arial" panose="020B0604020202020204" pitchFamily="34" charset="0"/>
            </a:endParaRPr>
          </a:p>
        </p:txBody>
      </p:sp>
      <p:sp>
        <p:nvSpPr>
          <p:cNvPr id="11" name="TextBox 10"/>
          <p:cNvSpPr txBox="1"/>
          <p:nvPr/>
        </p:nvSpPr>
        <p:spPr>
          <a:xfrm>
            <a:off x="929695" y="6019800"/>
            <a:ext cx="4445001" cy="400110"/>
          </a:xfrm>
          <a:prstGeom prst="rect">
            <a:avLst/>
          </a:prstGeom>
          <a:noFill/>
        </p:spPr>
        <p:txBody>
          <a:bodyPr wrap="square">
            <a:spAutoFit/>
          </a:bodyPr>
          <a:lstStyle/>
          <a:p>
            <a:pPr>
              <a:lnSpc>
                <a:spcPct val="100000"/>
              </a:lnSpc>
            </a:pPr>
            <a:r>
              <a:rPr lang="en-US" altLang="zh-CN" sz="2000" dirty="0">
                <a:solidFill>
                  <a:srgbClr val="0070C0"/>
                </a:solidFill>
                <a:latin typeface="Arial" panose="020B0604020202020204" pitchFamily="34" charset="0"/>
                <a:cs typeface="Arial" panose="020B0604020202020204" pitchFamily="34" charset="0"/>
              </a:rPr>
              <a:t>SANS data at low Q for La(Fe</a:t>
            </a:r>
            <a:r>
              <a:rPr lang="en-US" altLang="zh-CN" sz="2000" baseline="-25000" dirty="0">
                <a:solidFill>
                  <a:srgbClr val="0070C0"/>
                </a:solidFill>
                <a:latin typeface="Arial" panose="020B0604020202020204" pitchFamily="34" charset="0"/>
                <a:cs typeface="Arial" panose="020B0604020202020204" pitchFamily="34" charset="0"/>
              </a:rPr>
              <a:t>11.5</a:t>
            </a:r>
            <a:r>
              <a:rPr lang="en-US" altLang="zh-CN" sz="2000" dirty="0">
                <a:solidFill>
                  <a:srgbClr val="0070C0"/>
                </a:solidFill>
                <a:latin typeface="Arial" panose="020B0604020202020204" pitchFamily="34" charset="0"/>
                <a:cs typeface="Arial" panose="020B0604020202020204" pitchFamily="34" charset="0"/>
              </a:rPr>
              <a:t>Al</a:t>
            </a:r>
            <a:r>
              <a:rPr lang="en-US" altLang="zh-CN" sz="2000" baseline="-25000" dirty="0">
                <a:solidFill>
                  <a:srgbClr val="0070C0"/>
                </a:solidFill>
                <a:latin typeface="Arial" panose="020B0604020202020204" pitchFamily="34" charset="0"/>
                <a:cs typeface="Arial" panose="020B0604020202020204" pitchFamily="34" charset="0"/>
              </a:rPr>
              <a:t>1.5</a:t>
            </a:r>
            <a:r>
              <a:rPr lang="en-US" altLang="zh-CN" sz="2000" dirty="0">
                <a:solidFill>
                  <a:srgbClr val="0070C0"/>
                </a:solidFill>
                <a:latin typeface="Arial" panose="020B0604020202020204" pitchFamily="34" charset="0"/>
                <a:cs typeface="Arial" panose="020B0604020202020204" pitchFamily="34" charset="0"/>
              </a:rPr>
              <a:t>)</a:t>
            </a:r>
            <a:endParaRPr lang="en-US" altLang="zh-CN" sz="2000" dirty="0">
              <a:solidFill>
                <a:srgbClr val="0070C0"/>
              </a:solidFill>
              <a:latin typeface="Arial" panose="020B0604020202020204" pitchFamily="34" charset="0"/>
              <a:cs typeface="Arial" panose="020B0604020202020204" pitchFamily="34" charset="0"/>
            </a:endParaRPr>
          </a:p>
        </p:txBody>
      </p:sp>
      <p:cxnSp>
        <p:nvCxnSpPr>
          <p:cNvPr id="16" name="Straight Connector 15"/>
          <p:cNvCxnSpPr/>
          <p:nvPr/>
        </p:nvCxnSpPr>
        <p:spPr>
          <a:xfrm>
            <a:off x="7720445" y="1278607"/>
            <a:ext cx="0" cy="3217193"/>
          </a:xfrm>
          <a:prstGeom prst="line">
            <a:avLst/>
          </a:prstGeom>
          <a:ln w="28575">
            <a:solidFill>
              <a:schemeClr val="tx1"/>
            </a:solidFill>
            <a:prstDash val="dashDot"/>
          </a:ln>
        </p:spPr>
        <p:style>
          <a:lnRef idx="1">
            <a:schemeClr val="accent2"/>
          </a:lnRef>
          <a:fillRef idx="0">
            <a:schemeClr val="accent2"/>
          </a:fillRef>
          <a:effectRef idx="0">
            <a:schemeClr val="accent2"/>
          </a:effectRef>
          <a:fontRef idx="minor">
            <a:schemeClr val="tx1"/>
          </a:fontRef>
        </p:style>
      </p:cxnSp>
      <p:sp>
        <p:nvSpPr>
          <p:cNvPr id="27" name="TextBox 26"/>
          <p:cNvSpPr txBox="1"/>
          <p:nvPr/>
        </p:nvSpPr>
        <p:spPr>
          <a:xfrm>
            <a:off x="7890603" y="1241922"/>
            <a:ext cx="2919126" cy="369332"/>
          </a:xfrm>
          <a:prstGeom prst="rect">
            <a:avLst/>
          </a:prstGeom>
          <a:noFill/>
        </p:spPr>
        <p:txBody>
          <a:bodyPr wrap="square">
            <a:spAutoFit/>
          </a:bodyPr>
          <a:lstStyle/>
          <a:p>
            <a:r>
              <a:rPr lang="en-US" altLang="zh-CN" sz="1800" dirty="0">
                <a:solidFill>
                  <a:srgbClr val="FF0000"/>
                </a:solidFill>
                <a:latin typeface="Arial" panose="020B0604020202020204" pitchFamily="34" charset="0"/>
                <a:cs typeface="Arial" panose="020B0604020202020204" pitchFamily="34" charset="0"/>
              </a:rPr>
              <a:t>SANS integrated intensity </a:t>
            </a:r>
            <a:endParaRPr lang="en-US" dirty="0">
              <a:solidFill>
                <a:srgbClr val="FF0000"/>
              </a:solidFill>
            </a:endParaRPr>
          </a:p>
        </p:txBody>
      </p:sp>
      <p:sp>
        <p:nvSpPr>
          <p:cNvPr id="28" name="TextBox 27"/>
          <p:cNvSpPr txBox="1"/>
          <p:nvPr/>
        </p:nvSpPr>
        <p:spPr>
          <a:xfrm>
            <a:off x="8610600" y="2891158"/>
            <a:ext cx="614271" cy="400110"/>
          </a:xfrm>
          <a:prstGeom prst="rect">
            <a:avLst/>
          </a:prstGeom>
          <a:noFill/>
        </p:spPr>
        <p:txBody>
          <a:bodyPr wrap="none" rtlCol="0">
            <a:spAutoFit/>
          </a:bodyPr>
          <a:lstStyle/>
          <a:p>
            <a:r>
              <a:rPr lang="en-US" sz="2000" b="1" dirty="0">
                <a:solidFill>
                  <a:srgbClr val="EE8640"/>
                </a:solidFill>
              </a:rPr>
              <a:t>M-T</a:t>
            </a:r>
            <a:endParaRPr lang="en-US" sz="2000" b="1" dirty="0">
              <a:solidFill>
                <a:srgbClr val="EE8640"/>
              </a:solidFill>
            </a:endParaRPr>
          </a:p>
        </p:txBody>
      </p:sp>
      <p:sp>
        <p:nvSpPr>
          <p:cNvPr id="29" name="TextBox 28"/>
          <p:cNvSpPr txBox="1"/>
          <p:nvPr/>
        </p:nvSpPr>
        <p:spPr>
          <a:xfrm>
            <a:off x="6096000" y="3581400"/>
            <a:ext cx="1236236" cy="646331"/>
          </a:xfrm>
          <a:prstGeom prst="rect">
            <a:avLst/>
          </a:prstGeom>
          <a:noFill/>
        </p:spPr>
        <p:txBody>
          <a:bodyPr wrap="none" rtlCol="0">
            <a:spAutoFit/>
          </a:bodyPr>
          <a:lstStyle/>
          <a:p>
            <a:pPr algn="ctr"/>
            <a:r>
              <a:rPr lang="en-US" dirty="0">
                <a:solidFill>
                  <a:srgbClr val="00B0F0"/>
                </a:solidFill>
                <a:latin typeface="Arial" panose="020B0604020202020204" pitchFamily="34" charset="0"/>
                <a:cs typeface="Arial" panose="020B0604020202020204" pitchFamily="34" charset="0"/>
              </a:rPr>
              <a:t>Cell </a:t>
            </a:r>
            <a:endParaRPr lang="en-US" dirty="0">
              <a:solidFill>
                <a:srgbClr val="00B0F0"/>
              </a:solidFill>
              <a:latin typeface="Arial" panose="020B0604020202020204" pitchFamily="34" charset="0"/>
              <a:cs typeface="Arial" panose="020B0604020202020204" pitchFamily="34" charset="0"/>
            </a:endParaRPr>
          </a:p>
          <a:p>
            <a:pPr algn="ctr"/>
            <a:r>
              <a:rPr lang="en-US" dirty="0">
                <a:solidFill>
                  <a:srgbClr val="00B0F0"/>
                </a:solidFill>
                <a:latin typeface="Arial" panose="020B0604020202020204" pitchFamily="34" charset="0"/>
                <a:cs typeface="Arial" panose="020B0604020202020204" pitchFamily="34" charset="0"/>
              </a:rPr>
              <a:t>parameter</a:t>
            </a:r>
            <a:endParaRPr lang="en-US" dirty="0">
              <a:solidFill>
                <a:srgbClr val="00B0F0"/>
              </a:solidFill>
              <a:latin typeface="Arial" panose="020B0604020202020204" pitchFamily="34" charset="0"/>
              <a:cs typeface="Arial" panose="020B0604020202020204" pitchFamily="34" charset="0"/>
            </a:endParaRPr>
          </a:p>
        </p:txBody>
      </p:sp>
      <p:sp>
        <p:nvSpPr>
          <p:cNvPr id="5" name="TextBox 4"/>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pic>
        <p:nvPicPr>
          <p:cNvPr id="10" name="Picture 9">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1076" name="Text Box 4"/>
              <p:cNvSpPr txBox="1">
                <a:spLocks noChangeArrowheads="1"/>
              </p:cNvSpPr>
              <p:nvPr/>
            </p:nvSpPr>
            <p:spPr bwMode="auto">
              <a:xfrm>
                <a:off x="5142586" y="1337840"/>
                <a:ext cx="6580090" cy="3299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058" tIns="41029" rIns="82058" bIns="41029">
                <a:spAutoFit/>
              </a:bodyPr>
              <a:lstStyle/>
              <a:p>
                <a:r>
                  <a:rPr lang="en-US" altLang="en-US" sz="2200" b="1" dirty="0">
                    <a:latin typeface="Times New Roman" panose="02020603050405020304" pitchFamily="18" charset="0"/>
                    <a:cs typeface="Times New Roman" panose="02020603050405020304" pitchFamily="18" charset="0"/>
                  </a:rPr>
                  <a:t>Reflection condition	Symmetry element</a:t>
                </a:r>
                <a:endParaRPr lang="en-US" altLang="en-US" sz="2200" b="1" dirty="0">
                  <a:latin typeface="Times New Roman" panose="02020603050405020304" pitchFamily="18" charset="0"/>
                  <a:cs typeface="Times New Roman" panose="02020603050405020304" pitchFamily="18" charset="0"/>
                </a:endParaRPr>
              </a:p>
              <a:p>
                <a:pPr>
                  <a:lnSpc>
                    <a:spcPct val="150000"/>
                  </a:lnSpc>
                </a:pPr>
                <a:r>
                  <a:rPr lang="pt-BR" altLang="en-US" sz="2200" b="1" dirty="0">
                    <a:latin typeface="Times New Roman" panose="02020603050405020304" pitchFamily="18" charset="0"/>
                    <a:cs typeface="Times New Roman" panose="02020603050405020304" pitchFamily="18" charset="0"/>
                  </a:rPr>
                  <a:t>I (0</a:t>
                </a:r>
                <a:r>
                  <a:rPr lang="pt-BR" altLang="en-US" sz="2200" b="1" i="1" dirty="0">
                    <a:latin typeface="Times New Roman" panose="02020603050405020304" pitchFamily="18" charset="0"/>
                    <a:cs typeface="Times New Roman" panose="02020603050405020304" pitchFamily="18" charset="0"/>
                  </a:rPr>
                  <a:t>k</a:t>
                </a:r>
                <a:r>
                  <a:rPr lang="pt-BR" altLang="en-US" sz="2200" b="1" dirty="0">
                    <a:latin typeface="Times New Roman" panose="02020603050405020304" pitchFamily="18" charset="0"/>
                    <a:cs typeface="Times New Roman" panose="02020603050405020304" pitchFamily="18" charset="0"/>
                  </a:rPr>
                  <a:t>0) =0			</a:t>
                </a:r>
                <a:r>
                  <a:rPr lang="en-US" altLang="pt-BR" sz="2200" b="1" dirty="0">
                    <a:latin typeface="Times New Roman" panose="02020603050405020304" pitchFamily="18" charset="0"/>
                    <a:cs typeface="Times New Roman" panose="02020603050405020304" pitchFamily="18" charset="0"/>
                  </a:rPr>
                  <a:t>	</a:t>
                </a:r>
                <a:r>
                  <a:rPr lang="pt-BR" altLang="en-US" sz="2200" b="1" dirty="0">
                    <a:latin typeface="Times New Roman" panose="02020603050405020304" pitchFamily="18" charset="0"/>
                    <a:cs typeface="Times New Roman" panose="02020603050405020304" pitchFamily="18" charset="0"/>
                  </a:rPr>
                  <a:t>2 (//</a:t>
                </a:r>
                <a:r>
                  <a:rPr lang="pt-BR" altLang="en-US" sz="2200" b="1" i="1" dirty="0">
                    <a:latin typeface="Times New Roman" panose="02020603050405020304" pitchFamily="18" charset="0"/>
                    <a:cs typeface="Times New Roman" panose="02020603050405020304" pitchFamily="18" charset="0"/>
                  </a:rPr>
                  <a:t>b</a:t>
                </a:r>
                <a:r>
                  <a:rPr lang="pt-BR" altLang="en-US" sz="2200" b="1" dirty="0">
                    <a:latin typeface="Times New Roman" panose="02020603050405020304" pitchFamily="18" charset="0"/>
                    <a:cs typeface="Times New Roman" panose="02020603050405020304" pitchFamily="18" charset="0"/>
                  </a:rPr>
                  <a:t>-axis &amp; M)</a:t>
                </a:r>
                <a:endParaRPr lang="pt-BR" altLang="en-US" sz="2200" b="1" dirty="0">
                  <a:latin typeface="Times New Roman" panose="02020603050405020304" pitchFamily="18" charset="0"/>
                  <a:cs typeface="Times New Roman" panose="02020603050405020304" pitchFamily="18" charset="0"/>
                </a:endParaRPr>
              </a:p>
              <a:p>
                <a:r>
                  <a:rPr lang="pt-BR" altLang="en-US" sz="2200" b="1" dirty="0">
                    <a:solidFill>
                      <a:srgbClr val="FF0000"/>
                    </a:solidFill>
                    <a:latin typeface="Times New Roman" panose="02020603050405020304" pitchFamily="18" charset="0"/>
                    <a:cs typeface="Times New Roman" panose="02020603050405020304" pitchFamily="18" charset="0"/>
                  </a:rPr>
                  <a:t>0</a:t>
                </a:r>
                <a:r>
                  <a:rPr lang="pt-BR" altLang="en-US" sz="2200" b="1" i="1" dirty="0">
                    <a:solidFill>
                      <a:srgbClr val="FF0000"/>
                    </a:solidFill>
                    <a:latin typeface="Times New Roman" panose="02020603050405020304" pitchFamily="18" charset="0"/>
                    <a:cs typeface="Times New Roman" panose="02020603050405020304" pitchFamily="18" charset="0"/>
                  </a:rPr>
                  <a:t>k</a:t>
                </a:r>
                <a:r>
                  <a:rPr lang="pt-BR" altLang="en-US" sz="2200" b="1" dirty="0">
                    <a:solidFill>
                      <a:srgbClr val="FF0000"/>
                    </a:solidFill>
                    <a:latin typeface="Times New Roman" panose="02020603050405020304" pitchFamily="18" charset="0"/>
                    <a:cs typeface="Times New Roman" panose="02020603050405020304" pitchFamily="18" charset="0"/>
                  </a:rPr>
                  <a:t>0: </a:t>
                </a:r>
                <a:r>
                  <a:rPr lang="pt-BR" altLang="en-US" sz="2200" b="1" i="1" dirty="0">
                    <a:solidFill>
                      <a:srgbClr val="FF0000"/>
                    </a:solidFill>
                    <a:latin typeface="Times New Roman" panose="02020603050405020304" pitchFamily="18" charset="0"/>
                    <a:cs typeface="Times New Roman" panose="02020603050405020304" pitchFamily="18" charset="0"/>
                  </a:rPr>
                  <a:t>k </a:t>
                </a:r>
                <a:r>
                  <a:rPr lang="pt-BR" altLang="en-US" sz="2200" b="1" dirty="0">
                    <a:solidFill>
                      <a:srgbClr val="FF0000"/>
                    </a:solidFill>
                    <a:latin typeface="Times New Roman" panose="02020603050405020304" pitchFamily="18" charset="0"/>
                    <a:cs typeface="Times New Roman" panose="02020603050405020304" pitchFamily="18" charset="0"/>
                  </a:rPr>
                  <a:t>=2n+1			2</a:t>
                </a:r>
                <a:r>
                  <a:rPr lang="pt-BR" altLang="en-US" sz="2200" b="1" baseline="-25000" dirty="0">
                    <a:solidFill>
                      <a:srgbClr val="FF0000"/>
                    </a:solidFill>
                    <a:latin typeface="Times New Roman" panose="02020603050405020304" pitchFamily="18" charset="0"/>
                    <a:cs typeface="Times New Roman" panose="02020603050405020304" pitchFamily="18" charset="0"/>
                  </a:rPr>
                  <a:t>1</a:t>
                </a:r>
                <a:r>
                  <a:rPr lang="pt-BR" altLang="en-US" sz="2200" b="1" dirty="0">
                    <a:solidFill>
                      <a:srgbClr val="FF0000"/>
                    </a:solidFill>
                    <a:latin typeface="Times New Roman" panose="02020603050405020304" pitchFamily="18" charset="0"/>
                    <a:cs typeface="Times New Roman" panose="02020603050405020304" pitchFamily="18" charset="0"/>
                  </a:rPr>
                  <a:t> (//</a:t>
                </a:r>
                <a:r>
                  <a:rPr lang="pt-BR" altLang="en-US" sz="2200" b="1" i="1" dirty="0">
                    <a:solidFill>
                      <a:srgbClr val="FF0000"/>
                    </a:solidFill>
                    <a:latin typeface="Times New Roman" panose="02020603050405020304" pitchFamily="18" charset="0"/>
                    <a:cs typeface="Times New Roman" panose="02020603050405020304" pitchFamily="18" charset="0"/>
                  </a:rPr>
                  <a:t>b</a:t>
                </a:r>
                <a:r>
                  <a:rPr lang="pt-BR" altLang="en-US" sz="2200" b="1" dirty="0">
                    <a:solidFill>
                      <a:srgbClr val="FF0000"/>
                    </a:solidFill>
                    <a:latin typeface="Times New Roman" panose="02020603050405020304" pitchFamily="18" charset="0"/>
                    <a:cs typeface="Times New Roman" panose="02020603050405020304" pitchFamily="18" charset="0"/>
                  </a:rPr>
                  <a:t>-axis &amp; M)</a:t>
                </a:r>
                <a:endParaRPr lang="pt-BR" altLang="en-US" sz="2200" b="1" dirty="0">
                  <a:solidFill>
                    <a:srgbClr val="FF0000"/>
                  </a:solidFill>
                  <a:latin typeface="Times New Roman" panose="02020603050405020304" pitchFamily="18" charset="0"/>
                  <a:cs typeface="Times New Roman" panose="02020603050405020304" pitchFamily="18" charset="0"/>
                </a:endParaRPr>
              </a:p>
              <a:p>
                <a:r>
                  <a:rPr lang="pt-BR" altLang="en-US" sz="2200" b="1" dirty="0">
                    <a:latin typeface="Times New Roman" panose="02020603050405020304" pitchFamily="18" charset="0"/>
                    <a:cs typeface="Times New Roman" panose="02020603050405020304" pitchFamily="18" charset="0"/>
                  </a:rPr>
                  <a:t>0</a:t>
                </a:r>
                <a:r>
                  <a:rPr lang="pt-BR" altLang="en-US" sz="2200" b="1" i="1" dirty="0">
                    <a:latin typeface="Times New Roman" panose="02020603050405020304" pitchFamily="18" charset="0"/>
                    <a:cs typeface="Times New Roman" panose="02020603050405020304" pitchFamily="18" charset="0"/>
                  </a:rPr>
                  <a:t>k</a:t>
                </a:r>
                <a:r>
                  <a:rPr lang="pt-BR" altLang="en-US" sz="2200" b="1" dirty="0">
                    <a:latin typeface="Times New Roman" panose="02020603050405020304" pitchFamily="18" charset="0"/>
                    <a:cs typeface="Times New Roman" panose="02020603050405020304" pitchFamily="18" charset="0"/>
                  </a:rPr>
                  <a:t>0: </a:t>
                </a:r>
                <a:r>
                  <a:rPr lang="pt-BR" altLang="en-US" sz="2200" b="1" i="1" dirty="0">
                    <a:latin typeface="Times New Roman" panose="02020603050405020304" pitchFamily="18" charset="0"/>
                    <a:cs typeface="Times New Roman" panose="02020603050405020304" pitchFamily="18" charset="0"/>
                  </a:rPr>
                  <a:t>k </a:t>
                </a:r>
                <a:r>
                  <a:rPr lang="pt-BR" altLang="en-US" sz="2200" b="1" dirty="0">
                    <a:latin typeface="Times New Roman" panose="02020603050405020304" pitchFamily="18" charset="0"/>
                    <a:cs typeface="Times New Roman" panose="02020603050405020304" pitchFamily="18" charset="0"/>
                  </a:rPr>
                  <a:t>=2n			</a:t>
                </a:r>
                <a:r>
                  <a:rPr lang="en-US" altLang="pt-BR" sz="2200" b="1" dirty="0">
                    <a:latin typeface="Times New Roman" panose="02020603050405020304" pitchFamily="18" charset="0"/>
                    <a:cs typeface="Times New Roman" panose="02020603050405020304" pitchFamily="18" charset="0"/>
                  </a:rPr>
                  <a:t>	</a:t>
                </a:r>
                <a:r>
                  <a:rPr lang="pt-BR" altLang="en-US" sz="2200" b="1" dirty="0">
                    <a:latin typeface="Times New Roman" panose="02020603050405020304" pitchFamily="18" charset="0"/>
                    <a:cs typeface="Times New Roman" panose="02020603050405020304" pitchFamily="18" charset="0"/>
                  </a:rPr>
                  <a:t>2</a:t>
                </a:r>
                <a:r>
                  <a:rPr lang="pt-BR" altLang="en-US" sz="2200" b="1" baseline="-25000" dirty="0">
                    <a:latin typeface="Times New Roman" panose="02020603050405020304" pitchFamily="18" charset="0"/>
                    <a:cs typeface="Times New Roman" panose="02020603050405020304" pitchFamily="18" charset="0"/>
                  </a:rPr>
                  <a:t>1</a:t>
                </a:r>
                <a:r>
                  <a:rPr lang="pt-BR" altLang="en-US" sz="2200" b="1" dirty="0">
                    <a:latin typeface="+mj-lt"/>
                    <a:cs typeface="Times New Roman" panose="02020603050405020304" pitchFamily="18" charset="0"/>
                  </a:rPr>
                  <a:t>’</a:t>
                </a:r>
                <a:r>
                  <a:rPr lang="pt-BR" altLang="en-US" sz="2200" b="1" dirty="0">
                    <a:latin typeface="Times New Roman" panose="02020603050405020304" pitchFamily="18" charset="0"/>
                    <a:cs typeface="Times New Roman" panose="02020603050405020304" pitchFamily="18" charset="0"/>
                  </a:rPr>
                  <a:t> (//</a:t>
                </a:r>
                <a:r>
                  <a:rPr lang="pt-BR" altLang="en-US" sz="2200" b="1" i="1" dirty="0">
                    <a:latin typeface="Times New Roman" panose="02020603050405020304" pitchFamily="18" charset="0"/>
                    <a:cs typeface="Times New Roman" panose="02020603050405020304" pitchFamily="18" charset="0"/>
                  </a:rPr>
                  <a:t>b</a:t>
                </a:r>
                <a:r>
                  <a:rPr lang="pt-BR" altLang="en-US" sz="2200" b="1" dirty="0">
                    <a:latin typeface="Times New Roman" panose="02020603050405020304" pitchFamily="18" charset="0"/>
                    <a:cs typeface="Times New Roman" panose="02020603050405020304" pitchFamily="18" charset="0"/>
                  </a:rPr>
                  <a:t>-axis &amp; M)</a:t>
                </a:r>
                <a:endParaRPr lang="pt-BR" altLang="en-US" sz="2200" b="1" dirty="0">
                  <a:latin typeface="Times New Roman" panose="02020603050405020304" pitchFamily="18" charset="0"/>
                  <a:cs typeface="Times New Roman" panose="02020603050405020304" pitchFamily="18" charset="0"/>
                </a:endParaRPr>
              </a:p>
              <a:p>
                <a:r>
                  <a:rPr lang="en-US" altLang="en-US" sz="2200" b="1" dirty="0">
                    <a:solidFill>
                      <a:srgbClr val="FF0000"/>
                    </a:solidFill>
                    <a:latin typeface="Times New Roman" panose="02020603050405020304" pitchFamily="18" charset="0"/>
                    <a:cs typeface="Times New Roman" panose="02020603050405020304" pitchFamily="18" charset="0"/>
                  </a:rPr>
                  <a:t>I(00</a:t>
                </a:r>
                <a:r>
                  <a:rPr lang="en-US" altLang="en-US" sz="2200" b="1" i="1" dirty="0">
                    <a:solidFill>
                      <a:srgbClr val="FF0000"/>
                    </a:solidFill>
                    <a:latin typeface="Times New Roman" panose="02020603050405020304" pitchFamily="18" charset="0"/>
                    <a:cs typeface="Times New Roman" panose="02020603050405020304" pitchFamily="18" charset="0"/>
                  </a:rPr>
                  <a:t>l</a:t>
                </a:r>
                <a:r>
                  <a:rPr lang="en-US" altLang="en-US" sz="2200" b="1" dirty="0">
                    <a:solidFill>
                      <a:srgbClr val="FF0000"/>
                    </a:solidFill>
                    <a:latin typeface="Times New Roman" panose="02020603050405020304" pitchFamily="18" charset="0"/>
                    <a:cs typeface="Times New Roman" panose="02020603050405020304" pitchFamily="18" charset="0"/>
                  </a:rPr>
                  <a:t>) =0				3, </a:t>
                </a:r>
                <a14:m>
                  <m:oMath xmlns:m="http://schemas.openxmlformats.org/officeDocument/2006/math">
                    <m:acc>
                      <m:accPr>
                        <m:chr m:val="̅"/>
                        <m:ctrlPr>
                          <a:rPr lang="en-US" altLang="en-US" sz="2200" b="1" i="1" dirty="0">
                            <a:solidFill>
                              <a:srgbClr val="FF0000"/>
                            </a:solidFill>
                            <a:latin typeface="Cambria Math" panose="02040503050406030204" pitchFamily="18" charset="0"/>
                            <a:cs typeface="Times New Roman" panose="02020603050405020304" pitchFamily="18" charset="0"/>
                          </a:rPr>
                        </m:ctrlPr>
                      </m:accPr>
                      <m:e>
                        <m:r>
                          <a:rPr lang="en-US" altLang="en-US" sz="2200" b="1" i="1" dirty="0">
                            <a:solidFill>
                              <a:srgbClr val="FF0000"/>
                            </a:solidFill>
                            <a:latin typeface="Cambria Math" panose="02040503050406030204"/>
                            <a:cs typeface="Times New Roman" panose="02020603050405020304" pitchFamily="18" charset="0"/>
                          </a:rPr>
                          <m:t>𝟑</m:t>
                        </m:r>
                      </m:e>
                    </m:acc>
                  </m:oMath>
                </a14:m>
                <a:r>
                  <a:rPr lang="en-US" altLang="en-US" sz="2200" b="1" dirty="0">
                    <a:solidFill>
                      <a:srgbClr val="FF0000"/>
                    </a:solidFill>
                    <a:latin typeface="Times New Roman" panose="02020603050405020304" pitchFamily="18" charset="0"/>
                    <a:cs typeface="Times New Roman" panose="02020603050405020304" pitchFamily="18" charset="0"/>
                  </a:rPr>
                  <a:t>, 3</a:t>
                </a:r>
                <a:r>
                  <a:rPr lang="en-US" altLang="en-US" sz="2200" b="1" dirty="0">
                    <a:solidFill>
                      <a:srgbClr val="FF0000"/>
                    </a:solidFill>
                    <a:latin typeface="+mj-lt"/>
                    <a:cs typeface="Times New Roman" panose="02020603050405020304" pitchFamily="18" charset="0"/>
                  </a:rPr>
                  <a:t>’</a:t>
                </a:r>
                <a:r>
                  <a:rPr lang="en-US" altLang="en-US" sz="2200" b="1" dirty="0">
                    <a:solidFill>
                      <a:srgbClr val="FF0000"/>
                    </a:solidFill>
                    <a:latin typeface="Times New Roman" panose="02020603050405020304" pitchFamily="18" charset="0"/>
                    <a:cs typeface="Times New Roman" panose="02020603050405020304" pitchFamily="18" charset="0"/>
                  </a:rPr>
                  <a:t>,4, </a:t>
                </a:r>
                <a14:m>
                  <m:oMath xmlns:m="http://schemas.openxmlformats.org/officeDocument/2006/math">
                    <m:acc>
                      <m:accPr>
                        <m:chr m:val="̅"/>
                        <m:ctrlPr>
                          <a:rPr lang="en-US" altLang="en-US" sz="2200" b="1" i="1" dirty="0">
                            <a:solidFill>
                              <a:srgbClr val="FF0000"/>
                            </a:solidFill>
                            <a:latin typeface="Cambria Math" panose="02040503050406030204" pitchFamily="18" charset="0"/>
                            <a:cs typeface="Times New Roman" panose="02020603050405020304" pitchFamily="18" charset="0"/>
                          </a:rPr>
                        </m:ctrlPr>
                      </m:accPr>
                      <m:e>
                        <m:r>
                          <a:rPr lang="en-US" altLang="en-US" sz="2200" b="1" i="1" dirty="0">
                            <a:solidFill>
                              <a:srgbClr val="FF0000"/>
                            </a:solidFill>
                            <a:latin typeface="Cambria Math" panose="02040503050406030204"/>
                            <a:cs typeface="Times New Roman" panose="02020603050405020304" pitchFamily="18" charset="0"/>
                          </a:rPr>
                          <m:t>𝟒</m:t>
                        </m:r>
                      </m:e>
                    </m:acc>
                  </m:oMath>
                </a14:m>
                <a:r>
                  <a:rPr lang="en-US" altLang="en-US" sz="2200" b="1" dirty="0">
                    <a:solidFill>
                      <a:srgbClr val="FF0000"/>
                    </a:solidFill>
                    <a:latin typeface="Times New Roman" panose="02020603050405020304" pitchFamily="18" charset="0"/>
                    <a:cs typeface="Times New Roman" panose="02020603050405020304" pitchFamily="18" charset="0"/>
                  </a:rPr>
                  <a:t>, 4</a:t>
                </a:r>
                <a:r>
                  <a:rPr lang="en-US" altLang="en-US" sz="2200" b="1" dirty="0">
                    <a:solidFill>
                      <a:srgbClr val="FF0000"/>
                    </a:solidFill>
                    <a:latin typeface="+mj-lt"/>
                    <a:cs typeface="Times New Roman" panose="02020603050405020304" pitchFamily="18" charset="0"/>
                  </a:rPr>
                  <a:t>’</a:t>
                </a:r>
                <a:r>
                  <a:rPr lang="en-US" altLang="en-US" sz="2200" b="1" dirty="0">
                    <a:solidFill>
                      <a:srgbClr val="FF0000"/>
                    </a:solidFill>
                    <a:latin typeface="Times New Roman" panose="02020603050405020304" pitchFamily="18" charset="0"/>
                    <a:cs typeface="Times New Roman" panose="02020603050405020304" pitchFamily="18" charset="0"/>
                  </a:rPr>
                  <a:t>,  </a:t>
                </a:r>
                <a14:m>
                  <m:oMath xmlns:m="http://schemas.openxmlformats.org/officeDocument/2006/math">
                    <m:acc>
                      <m:accPr>
                        <m:chr m:val="̅"/>
                        <m:ctrlPr>
                          <a:rPr lang="en-US" altLang="en-US" sz="2200" b="1" i="1" dirty="0">
                            <a:solidFill>
                              <a:srgbClr val="FF0000"/>
                            </a:solidFill>
                            <a:latin typeface="Cambria Math" panose="02040503050406030204" pitchFamily="18" charset="0"/>
                            <a:cs typeface="Times New Roman" panose="02020603050405020304" pitchFamily="18" charset="0"/>
                          </a:rPr>
                        </m:ctrlPr>
                      </m:accPr>
                      <m:e>
                        <m:r>
                          <a:rPr lang="en-US" altLang="en-US" sz="2200" b="1" i="1" dirty="0">
                            <a:solidFill>
                              <a:srgbClr val="FF0000"/>
                            </a:solidFill>
                            <a:latin typeface="Cambria Math" panose="02040503050406030204"/>
                            <a:cs typeface="Times New Roman" panose="02020603050405020304" pitchFamily="18" charset="0"/>
                          </a:rPr>
                          <m:t>𝟒</m:t>
                        </m:r>
                      </m:e>
                    </m:acc>
                  </m:oMath>
                </a14:m>
                <a:r>
                  <a:rPr lang="en-US" altLang="en-US" sz="2200" b="1" dirty="0">
                    <a:solidFill>
                      <a:srgbClr val="FF0000"/>
                    </a:solidFill>
                    <a:latin typeface="+mj-lt"/>
                    <a:cs typeface="Times New Roman" panose="02020603050405020304" pitchFamily="18" charset="0"/>
                  </a:rPr>
                  <a:t>’</a:t>
                </a:r>
                <a:r>
                  <a:rPr lang="en-US" altLang="en-US" sz="2200" b="1" dirty="0">
                    <a:solidFill>
                      <a:srgbClr val="FF0000"/>
                    </a:solidFill>
                    <a:latin typeface="Times New Roman" panose="02020603050405020304" pitchFamily="18" charset="0"/>
                    <a:cs typeface="Times New Roman" panose="02020603050405020304" pitchFamily="18" charset="0"/>
                  </a:rPr>
                  <a:t>, 4</a:t>
                </a:r>
                <a:r>
                  <a:rPr lang="en-US" altLang="en-US" sz="2200" b="1" baseline="-25000" dirty="0">
                    <a:solidFill>
                      <a:srgbClr val="FF0000"/>
                    </a:solidFill>
                    <a:latin typeface="Times New Roman" panose="02020603050405020304" pitchFamily="18" charset="0"/>
                    <a:cs typeface="Times New Roman" panose="02020603050405020304" pitchFamily="18" charset="0"/>
                  </a:rPr>
                  <a:t>2</a:t>
                </a:r>
                <a:r>
                  <a:rPr lang="en-US" altLang="en-US" sz="2200" b="1" dirty="0">
                    <a:solidFill>
                      <a:srgbClr val="FF0000"/>
                    </a:solidFill>
                    <a:latin typeface="Times New Roman" panose="02020603050405020304" pitchFamily="18" charset="0"/>
                    <a:cs typeface="Times New Roman" panose="02020603050405020304" pitchFamily="18" charset="0"/>
                  </a:rPr>
                  <a:t>, </a:t>
                </a:r>
                <a14:m>
                  <m:oMath xmlns:m="http://schemas.openxmlformats.org/officeDocument/2006/math">
                    <m:acc>
                      <m:accPr>
                        <m:chr m:val="̅"/>
                        <m:ctrlPr>
                          <a:rPr lang="en-US" altLang="en-US" sz="2200" b="1" i="1" dirty="0">
                            <a:solidFill>
                              <a:srgbClr val="FF0000"/>
                            </a:solidFill>
                            <a:latin typeface="Cambria Math" panose="02040503050406030204" pitchFamily="18" charset="0"/>
                            <a:cs typeface="Times New Roman" panose="02020603050405020304" pitchFamily="18" charset="0"/>
                          </a:rPr>
                        </m:ctrlPr>
                      </m:accPr>
                      <m:e>
                        <m:r>
                          <a:rPr lang="en-US" altLang="en-US" sz="2200" b="1" i="1" dirty="0">
                            <a:solidFill>
                              <a:srgbClr val="FF0000"/>
                            </a:solidFill>
                            <a:latin typeface="Cambria Math" panose="02040503050406030204"/>
                            <a:cs typeface="Times New Roman" panose="02020603050405020304" pitchFamily="18" charset="0"/>
                          </a:rPr>
                          <m:t>𝟒</m:t>
                        </m:r>
                      </m:e>
                    </m:acc>
                  </m:oMath>
                </a14:m>
                <a:r>
                  <a:rPr lang="en-US" altLang="en-US" sz="2200" b="1" baseline="-25000" dirty="0">
                    <a:solidFill>
                      <a:srgbClr val="FF0000"/>
                    </a:solidFill>
                    <a:latin typeface="Times New Roman" panose="02020603050405020304" pitchFamily="18" charset="0"/>
                    <a:cs typeface="Times New Roman" panose="02020603050405020304" pitchFamily="18" charset="0"/>
                  </a:rPr>
                  <a:t>2</a:t>
                </a:r>
                <a:r>
                  <a:rPr lang="en-US" altLang="en-US" sz="2200" b="1" dirty="0">
                    <a:solidFill>
                      <a:srgbClr val="FF0000"/>
                    </a:solidFill>
                    <a:cs typeface="Arial" panose="020B0604020202020204" pitchFamily="34" charset="0"/>
                  </a:rPr>
                  <a:t>’</a:t>
                </a:r>
                <a:r>
                  <a:rPr lang="en-US" altLang="en-US" sz="2200" b="1" dirty="0">
                    <a:solidFill>
                      <a:srgbClr val="FF0000"/>
                    </a:solidFill>
                    <a:latin typeface="Times New Roman" panose="02020603050405020304" pitchFamily="18" charset="0"/>
                    <a:cs typeface="Times New Roman" panose="02020603050405020304" pitchFamily="18" charset="0"/>
                  </a:rPr>
                  <a:t>, </a:t>
                </a:r>
                <a:endParaRPr lang="pt-BR" altLang="en-US" sz="2200" b="1" dirty="0">
                  <a:solidFill>
                    <a:srgbClr val="FF0000"/>
                  </a:solidFill>
                  <a:latin typeface="Times New Roman" panose="02020603050405020304" pitchFamily="18" charset="0"/>
                  <a:cs typeface="Times New Roman" panose="02020603050405020304" pitchFamily="18" charset="0"/>
                </a:endParaRPr>
              </a:p>
              <a:p>
                <a:r>
                  <a:rPr lang="pt-BR" altLang="en-US" sz="2200" b="1" dirty="0">
                    <a:solidFill>
                      <a:srgbClr val="FF0000"/>
                    </a:solidFill>
                    <a:latin typeface="Times New Roman" panose="02020603050405020304" pitchFamily="18" charset="0"/>
                    <a:cs typeface="Times New Roman" panose="02020603050405020304" pitchFamily="18" charset="0"/>
                  </a:rPr>
                  <a:t>				</a:t>
                </a:r>
                <a:r>
                  <a:rPr lang="en-US" altLang="pt-BR" sz="2200" b="1" dirty="0">
                    <a:solidFill>
                      <a:srgbClr val="FF0000"/>
                    </a:solidFill>
                    <a:latin typeface="Times New Roman" panose="02020603050405020304" pitchFamily="18" charset="0"/>
                    <a:cs typeface="Times New Roman" panose="02020603050405020304" pitchFamily="18" charset="0"/>
                  </a:rPr>
                  <a:t>		</a:t>
                </a:r>
                <a:r>
                  <a:rPr lang="pt-BR" altLang="en-US" sz="2200" b="1" dirty="0">
                    <a:solidFill>
                      <a:srgbClr val="FF0000"/>
                    </a:solidFill>
                    <a:latin typeface="Times New Roman" panose="02020603050405020304" pitchFamily="18" charset="0"/>
                    <a:cs typeface="Times New Roman" panose="02020603050405020304" pitchFamily="18" charset="0"/>
                  </a:rPr>
                  <a:t>6, 6</a:t>
                </a:r>
                <a:r>
                  <a:rPr lang="pt-BR" altLang="en-US" sz="2200" b="1" baseline="-25000" dirty="0">
                    <a:solidFill>
                      <a:srgbClr val="FF0000"/>
                    </a:solidFill>
                    <a:latin typeface="Times New Roman" panose="02020603050405020304" pitchFamily="18" charset="0"/>
                    <a:cs typeface="Times New Roman" panose="02020603050405020304" pitchFamily="18" charset="0"/>
                  </a:rPr>
                  <a:t>2</a:t>
                </a:r>
                <a:r>
                  <a:rPr lang="pt-BR" altLang="en-US" sz="2200" b="1" dirty="0">
                    <a:solidFill>
                      <a:srgbClr val="FF0000"/>
                    </a:solidFill>
                    <a:latin typeface="Times New Roman" panose="02020603050405020304" pitchFamily="18" charset="0"/>
                    <a:cs typeface="Times New Roman" panose="02020603050405020304" pitchFamily="18" charset="0"/>
                  </a:rPr>
                  <a:t>, 6</a:t>
                </a:r>
                <a:r>
                  <a:rPr lang="pt-BR" altLang="en-US" sz="2200" b="1" baseline="-25000" dirty="0">
                    <a:solidFill>
                      <a:srgbClr val="FF0000"/>
                    </a:solidFill>
                    <a:latin typeface="Times New Roman" panose="02020603050405020304" pitchFamily="18" charset="0"/>
                    <a:cs typeface="Times New Roman" panose="02020603050405020304" pitchFamily="18" charset="0"/>
                  </a:rPr>
                  <a:t>3</a:t>
                </a:r>
                <a:r>
                  <a:rPr lang="pt-BR" altLang="en-US" sz="2200" b="1" dirty="0">
                    <a:solidFill>
                      <a:srgbClr val="FF0000"/>
                    </a:solidFill>
                    <a:latin typeface="Times New Roman" panose="02020603050405020304" pitchFamily="18" charset="0"/>
                    <a:cs typeface="Times New Roman" panose="02020603050405020304" pitchFamily="18" charset="0"/>
                  </a:rPr>
                  <a:t>, 6</a:t>
                </a:r>
                <a:r>
                  <a:rPr lang="pt-BR" altLang="en-US" sz="2200" b="1" baseline="-25000" dirty="0">
                    <a:solidFill>
                      <a:srgbClr val="FF0000"/>
                    </a:solidFill>
                    <a:latin typeface="Times New Roman" panose="02020603050405020304" pitchFamily="18" charset="0"/>
                    <a:cs typeface="Times New Roman" panose="02020603050405020304" pitchFamily="18" charset="0"/>
                  </a:rPr>
                  <a:t>4</a:t>
                </a:r>
                <a:r>
                  <a:rPr lang="pt-BR" altLang="en-US" sz="2200" b="1" dirty="0">
                    <a:solidFill>
                      <a:srgbClr val="FF0000"/>
                    </a:solidFill>
                    <a:latin typeface="Times New Roman" panose="02020603050405020304" pitchFamily="18" charset="0"/>
                    <a:cs typeface="Times New Roman" panose="02020603050405020304" pitchFamily="18" charset="0"/>
                  </a:rPr>
                  <a:t> (//</a:t>
                </a:r>
                <a:r>
                  <a:rPr lang="pt-BR" altLang="en-US" sz="2200" b="1" i="1" dirty="0">
                    <a:solidFill>
                      <a:srgbClr val="FF0000"/>
                    </a:solidFill>
                    <a:latin typeface="Times New Roman" panose="02020603050405020304" pitchFamily="18" charset="0"/>
                    <a:cs typeface="Times New Roman" panose="02020603050405020304" pitchFamily="18" charset="0"/>
                  </a:rPr>
                  <a:t>c</a:t>
                </a:r>
                <a:r>
                  <a:rPr lang="pt-BR" altLang="en-US" sz="2200" b="1" dirty="0">
                    <a:solidFill>
                      <a:srgbClr val="FF0000"/>
                    </a:solidFill>
                    <a:latin typeface="Times New Roman" panose="02020603050405020304" pitchFamily="18" charset="0"/>
                    <a:cs typeface="Times New Roman" panose="02020603050405020304" pitchFamily="18" charset="0"/>
                  </a:rPr>
                  <a:t>-axis &amp; M)</a:t>
                </a:r>
                <a:endParaRPr lang="pt-BR" altLang="en-US" sz="2200" b="1" dirty="0">
                  <a:solidFill>
                    <a:srgbClr val="FF0000"/>
                  </a:solidFill>
                  <a:latin typeface="Times New Roman" panose="02020603050405020304" pitchFamily="18" charset="0"/>
                  <a:cs typeface="Times New Roman" panose="02020603050405020304" pitchFamily="18" charset="0"/>
                </a:endParaRPr>
              </a:p>
              <a:p>
                <a:r>
                  <a:rPr lang="pt-BR" altLang="en-US" sz="2200" b="1" dirty="0">
                    <a:latin typeface="Times New Roman" panose="02020603050405020304" pitchFamily="18" charset="0"/>
                    <a:cs typeface="Times New Roman" panose="02020603050405020304" pitchFamily="18" charset="0"/>
                  </a:rPr>
                  <a:t>00</a:t>
                </a:r>
                <a:r>
                  <a:rPr lang="pt-BR" altLang="en-US" sz="2200" b="1" i="1" dirty="0">
                    <a:latin typeface="Times New Roman" panose="02020603050405020304" pitchFamily="18" charset="0"/>
                    <a:cs typeface="Times New Roman" panose="02020603050405020304" pitchFamily="18" charset="0"/>
                  </a:rPr>
                  <a:t>l</a:t>
                </a:r>
                <a:r>
                  <a:rPr lang="pt-BR" altLang="en-US" sz="2200" b="1" dirty="0">
                    <a:latin typeface="Times New Roman" panose="02020603050405020304" pitchFamily="18" charset="0"/>
                    <a:cs typeface="Times New Roman" panose="02020603050405020304" pitchFamily="18" charset="0"/>
                  </a:rPr>
                  <a:t>: </a:t>
                </a:r>
                <a:r>
                  <a:rPr lang="pt-BR" altLang="en-US" sz="2200" b="1" i="1" dirty="0">
                    <a:latin typeface="Times New Roman" panose="02020603050405020304" pitchFamily="18" charset="0"/>
                    <a:cs typeface="Times New Roman" panose="02020603050405020304" pitchFamily="18" charset="0"/>
                  </a:rPr>
                  <a:t>l </a:t>
                </a:r>
                <a:r>
                  <a:rPr lang="pt-BR" altLang="en-US" sz="2200" b="1" dirty="0">
                    <a:latin typeface="Times New Roman" panose="02020603050405020304" pitchFamily="18" charset="0"/>
                    <a:cs typeface="Times New Roman" panose="02020603050405020304" pitchFamily="18" charset="0"/>
                  </a:rPr>
                  <a:t>=2n+1			4</a:t>
                </a:r>
                <a:r>
                  <a:rPr lang="pt-BR" altLang="en-US" sz="2200" b="1" baseline="-25000" dirty="0">
                    <a:latin typeface="Times New Roman" panose="02020603050405020304" pitchFamily="18" charset="0"/>
                    <a:cs typeface="Times New Roman" panose="02020603050405020304" pitchFamily="18" charset="0"/>
                  </a:rPr>
                  <a:t>1</a:t>
                </a:r>
                <a:r>
                  <a:rPr lang="pt-BR" altLang="en-US" sz="2200" b="1" dirty="0">
                    <a:latin typeface="Times New Roman" panose="02020603050405020304" pitchFamily="18" charset="0"/>
                    <a:cs typeface="Times New Roman" panose="02020603050405020304" pitchFamily="18" charset="0"/>
                  </a:rPr>
                  <a:t>, 4</a:t>
                </a:r>
                <a:r>
                  <a:rPr lang="pt-BR" altLang="en-US" sz="2200" b="1" baseline="-25000" dirty="0">
                    <a:latin typeface="Times New Roman" panose="02020603050405020304" pitchFamily="18" charset="0"/>
                    <a:cs typeface="Times New Roman" panose="02020603050405020304" pitchFamily="18" charset="0"/>
                  </a:rPr>
                  <a:t>1</a:t>
                </a:r>
                <a:r>
                  <a:rPr lang="pt-BR" altLang="en-US" sz="2200" b="1" dirty="0">
                    <a:latin typeface="+mj-lt"/>
                    <a:cs typeface="Times New Roman" panose="02020603050405020304" pitchFamily="18" charset="0"/>
                  </a:rPr>
                  <a:t>’</a:t>
                </a:r>
                <a:r>
                  <a:rPr lang="pt-BR" altLang="en-US" sz="2200" b="1" dirty="0">
                    <a:latin typeface="Times New Roman" panose="02020603050405020304" pitchFamily="18" charset="0"/>
                    <a:cs typeface="Times New Roman" panose="02020603050405020304" pitchFamily="18" charset="0"/>
                  </a:rPr>
                  <a:t>, 4</a:t>
                </a:r>
                <a:r>
                  <a:rPr lang="pt-BR" altLang="en-US" sz="2200" b="1" baseline="-25000" dirty="0">
                    <a:latin typeface="Times New Roman" panose="02020603050405020304" pitchFamily="18" charset="0"/>
                    <a:cs typeface="Times New Roman" panose="02020603050405020304" pitchFamily="18" charset="0"/>
                  </a:rPr>
                  <a:t>3</a:t>
                </a:r>
                <a:r>
                  <a:rPr lang="pt-BR" altLang="en-US" sz="2200" b="1" dirty="0">
                    <a:latin typeface="Times New Roman" panose="02020603050405020304" pitchFamily="18" charset="0"/>
                    <a:cs typeface="Times New Roman" panose="02020603050405020304" pitchFamily="18" charset="0"/>
                  </a:rPr>
                  <a:t>, 4</a:t>
                </a:r>
                <a:r>
                  <a:rPr lang="pt-BR" altLang="en-US" sz="2200" b="1" baseline="-25000" dirty="0">
                    <a:latin typeface="Times New Roman" panose="02020603050405020304" pitchFamily="18" charset="0"/>
                    <a:cs typeface="Times New Roman" panose="02020603050405020304" pitchFamily="18" charset="0"/>
                  </a:rPr>
                  <a:t>3</a:t>
                </a:r>
                <a:r>
                  <a:rPr lang="pt-BR" altLang="en-US" sz="2200" b="1" dirty="0">
                    <a:latin typeface="+mj-lt"/>
                    <a:cs typeface="Times New Roman" panose="02020603050405020304" pitchFamily="18" charset="0"/>
                  </a:rPr>
                  <a:t>’</a:t>
                </a:r>
                <a:r>
                  <a:rPr lang="pt-BR" altLang="en-US" sz="2200" b="1" dirty="0">
                    <a:latin typeface="Times New Roman" panose="02020603050405020304" pitchFamily="18" charset="0"/>
                    <a:cs typeface="Times New Roman" panose="02020603050405020304" pitchFamily="18" charset="0"/>
                  </a:rPr>
                  <a:t> (// </a:t>
                </a:r>
                <a:r>
                  <a:rPr lang="pt-BR" altLang="en-US" sz="2200" b="1" i="1" dirty="0">
                    <a:latin typeface="Times New Roman" panose="02020603050405020304" pitchFamily="18" charset="0"/>
                    <a:cs typeface="Times New Roman" panose="02020603050405020304" pitchFamily="18" charset="0"/>
                  </a:rPr>
                  <a:t>c</a:t>
                </a:r>
                <a:r>
                  <a:rPr lang="pt-BR" altLang="en-US" sz="2200" b="1" dirty="0">
                    <a:latin typeface="Times New Roman" panose="02020603050405020304" pitchFamily="18" charset="0"/>
                    <a:cs typeface="Times New Roman" panose="02020603050405020304" pitchFamily="18" charset="0"/>
                  </a:rPr>
                  <a:t>-axis &amp;M)</a:t>
                </a:r>
                <a:endParaRPr lang="pt-BR" altLang="en-US" sz="2200" b="1" dirty="0">
                  <a:latin typeface="Times New Roman" panose="02020603050405020304" pitchFamily="18" charset="0"/>
                  <a:cs typeface="Times New Roman" panose="02020603050405020304" pitchFamily="18" charset="0"/>
                </a:endParaRPr>
              </a:p>
              <a:p>
                <a:r>
                  <a:rPr lang="pt-BR" altLang="en-US" sz="2200" b="1" dirty="0">
                    <a:solidFill>
                      <a:srgbClr val="FF0000"/>
                    </a:solidFill>
                    <a:latin typeface="Times New Roman" panose="02020603050405020304" pitchFamily="18" charset="0"/>
                    <a:cs typeface="Times New Roman" panose="02020603050405020304" pitchFamily="18" charset="0"/>
                  </a:rPr>
                  <a:t>00</a:t>
                </a:r>
                <a:r>
                  <a:rPr lang="pt-BR" altLang="en-US" sz="2200" b="1" i="1" dirty="0">
                    <a:solidFill>
                      <a:srgbClr val="FF0000"/>
                    </a:solidFill>
                    <a:latin typeface="Times New Roman" panose="02020603050405020304" pitchFamily="18" charset="0"/>
                    <a:cs typeface="Times New Roman" panose="02020603050405020304" pitchFamily="18" charset="0"/>
                  </a:rPr>
                  <a:t>l</a:t>
                </a:r>
                <a:r>
                  <a:rPr lang="pt-BR" altLang="en-US" sz="2200" b="1" dirty="0">
                    <a:solidFill>
                      <a:srgbClr val="FF0000"/>
                    </a:solidFill>
                    <a:latin typeface="Times New Roman" panose="02020603050405020304" pitchFamily="18" charset="0"/>
                    <a:cs typeface="Times New Roman" panose="02020603050405020304" pitchFamily="18" charset="0"/>
                  </a:rPr>
                  <a:t>: </a:t>
                </a:r>
                <a:r>
                  <a:rPr lang="pt-BR" altLang="en-US" sz="2200" b="1" i="1" dirty="0">
                    <a:solidFill>
                      <a:srgbClr val="FF0000"/>
                    </a:solidFill>
                    <a:latin typeface="Times New Roman" panose="02020603050405020304" pitchFamily="18" charset="0"/>
                    <a:cs typeface="Times New Roman" panose="02020603050405020304" pitchFamily="18" charset="0"/>
                  </a:rPr>
                  <a:t>l </a:t>
                </a:r>
                <a:r>
                  <a:rPr lang="pt-BR" altLang="en-US" sz="2200" b="1" dirty="0">
                    <a:solidFill>
                      <a:srgbClr val="FF0000"/>
                    </a:solidFill>
                    <a:latin typeface="Times New Roman" panose="02020603050405020304" pitchFamily="18" charset="0"/>
                    <a:cs typeface="Times New Roman" panose="02020603050405020304" pitchFamily="18" charset="0"/>
                  </a:rPr>
                  <a:t>=3n			</a:t>
                </a:r>
                <a:r>
                  <a:rPr lang="en-US" altLang="pt-BR" sz="2200" b="1" dirty="0">
                    <a:solidFill>
                      <a:srgbClr val="FF0000"/>
                    </a:solidFill>
                    <a:latin typeface="Times New Roman" panose="02020603050405020304" pitchFamily="18" charset="0"/>
                    <a:cs typeface="Times New Roman" panose="02020603050405020304" pitchFamily="18" charset="0"/>
                  </a:rPr>
                  <a:t>	</a:t>
                </a:r>
                <a:r>
                  <a:rPr lang="pt-BR" altLang="en-US" sz="2200" b="1" dirty="0">
                    <a:solidFill>
                      <a:srgbClr val="FF0000"/>
                    </a:solidFill>
                    <a:latin typeface="Times New Roman" panose="02020603050405020304" pitchFamily="18" charset="0"/>
                    <a:cs typeface="Times New Roman" panose="02020603050405020304" pitchFamily="18" charset="0"/>
                  </a:rPr>
                  <a:t>3</a:t>
                </a:r>
                <a:r>
                  <a:rPr lang="pt-BR" altLang="en-US" sz="2200" b="1" baseline="-25000" dirty="0">
                    <a:solidFill>
                      <a:srgbClr val="FF0000"/>
                    </a:solidFill>
                    <a:latin typeface="Times New Roman" panose="02020603050405020304" pitchFamily="18" charset="0"/>
                    <a:cs typeface="Times New Roman" panose="02020603050405020304" pitchFamily="18" charset="0"/>
                  </a:rPr>
                  <a:t>1</a:t>
                </a:r>
                <a:r>
                  <a:rPr lang="pt-BR" altLang="en-US" sz="2200" b="1" dirty="0">
                    <a:solidFill>
                      <a:srgbClr val="FF0000"/>
                    </a:solidFill>
                    <a:latin typeface="Times New Roman" panose="02020603050405020304" pitchFamily="18" charset="0"/>
                    <a:cs typeface="Times New Roman" panose="02020603050405020304" pitchFamily="18" charset="0"/>
                  </a:rPr>
                  <a:t>, 3</a:t>
                </a:r>
                <a:r>
                  <a:rPr lang="pt-BR" altLang="en-US" sz="2200" b="1" baseline="-25000" dirty="0">
                    <a:solidFill>
                      <a:srgbClr val="FF0000"/>
                    </a:solidFill>
                    <a:latin typeface="Times New Roman" panose="02020603050405020304" pitchFamily="18" charset="0"/>
                    <a:cs typeface="Times New Roman" panose="02020603050405020304" pitchFamily="18" charset="0"/>
                  </a:rPr>
                  <a:t>2</a:t>
                </a:r>
                <a:r>
                  <a:rPr lang="pt-BR" altLang="en-US" sz="2200" b="1" dirty="0">
                    <a:solidFill>
                      <a:srgbClr val="FF0000"/>
                    </a:solidFill>
                    <a:latin typeface="Times New Roman" panose="02020603050405020304" pitchFamily="18" charset="0"/>
                    <a:cs typeface="Times New Roman" panose="02020603050405020304" pitchFamily="18" charset="0"/>
                  </a:rPr>
                  <a:t> (//</a:t>
                </a:r>
                <a:r>
                  <a:rPr lang="pt-BR" altLang="en-US" sz="2200" b="1" i="1" dirty="0">
                    <a:solidFill>
                      <a:srgbClr val="FF0000"/>
                    </a:solidFill>
                    <a:latin typeface="Times New Roman" panose="02020603050405020304" pitchFamily="18" charset="0"/>
                    <a:cs typeface="Times New Roman" panose="02020603050405020304" pitchFamily="18" charset="0"/>
                  </a:rPr>
                  <a:t>c</a:t>
                </a:r>
                <a:r>
                  <a:rPr lang="pt-BR" altLang="en-US" sz="2200" b="1" dirty="0">
                    <a:solidFill>
                      <a:srgbClr val="FF0000"/>
                    </a:solidFill>
                    <a:latin typeface="Times New Roman" panose="02020603050405020304" pitchFamily="18" charset="0"/>
                    <a:cs typeface="Times New Roman" panose="02020603050405020304" pitchFamily="18" charset="0"/>
                  </a:rPr>
                  <a:t>-axis &amp; M)</a:t>
                </a:r>
                <a:endParaRPr lang="pt-BR" altLang="en-US" sz="2200" b="1" dirty="0">
                  <a:solidFill>
                    <a:srgbClr val="FF0000"/>
                  </a:solidFill>
                  <a:latin typeface="Times New Roman" panose="02020603050405020304" pitchFamily="18" charset="0"/>
                  <a:cs typeface="Times New Roman" panose="02020603050405020304" pitchFamily="18" charset="0"/>
                </a:endParaRPr>
              </a:p>
              <a:p>
                <a:r>
                  <a:rPr lang="pt-BR" altLang="en-US" sz="2200" b="1" dirty="0">
                    <a:latin typeface="Times New Roman" panose="02020603050405020304" pitchFamily="18" charset="0"/>
                    <a:cs typeface="Times New Roman" panose="02020603050405020304" pitchFamily="18" charset="0"/>
                  </a:rPr>
                  <a:t>00</a:t>
                </a:r>
                <a:r>
                  <a:rPr lang="pt-BR" altLang="en-US" sz="2200" b="1" i="1" dirty="0">
                    <a:latin typeface="Times New Roman" panose="02020603050405020304" pitchFamily="18" charset="0"/>
                    <a:cs typeface="Times New Roman" panose="02020603050405020304" pitchFamily="18" charset="0"/>
                  </a:rPr>
                  <a:t>l</a:t>
                </a:r>
                <a:r>
                  <a:rPr lang="pt-BR" altLang="en-US" sz="2200" b="1" dirty="0">
                    <a:latin typeface="Times New Roman" panose="02020603050405020304" pitchFamily="18" charset="0"/>
                    <a:cs typeface="Times New Roman" panose="02020603050405020304" pitchFamily="18" charset="0"/>
                  </a:rPr>
                  <a:t>: </a:t>
                </a:r>
                <a:r>
                  <a:rPr lang="pt-BR" altLang="en-US" sz="2200" b="1" i="1" dirty="0">
                    <a:latin typeface="Times New Roman" panose="02020603050405020304" pitchFamily="18" charset="0"/>
                    <a:cs typeface="Times New Roman" panose="02020603050405020304" pitchFamily="18" charset="0"/>
                  </a:rPr>
                  <a:t>l </a:t>
                </a:r>
                <a:r>
                  <a:rPr lang="pt-BR" altLang="en-US" sz="2200" b="1" dirty="0">
                    <a:latin typeface="Times New Roman" panose="02020603050405020304" pitchFamily="18" charset="0"/>
                    <a:cs typeface="Times New Roman" panose="02020603050405020304" pitchFamily="18" charset="0"/>
                  </a:rPr>
                  <a:t>=3n				6</a:t>
                </a:r>
                <a:r>
                  <a:rPr lang="pt-BR" altLang="en-US" sz="2200" b="1" baseline="-25000" dirty="0">
                    <a:latin typeface="Times New Roman" panose="02020603050405020304" pitchFamily="18" charset="0"/>
                    <a:cs typeface="Times New Roman" panose="02020603050405020304" pitchFamily="18" charset="0"/>
                  </a:rPr>
                  <a:t>1</a:t>
                </a:r>
                <a:r>
                  <a:rPr lang="pt-BR" altLang="en-US" sz="2200" b="1" dirty="0">
                    <a:latin typeface="Times New Roman" panose="02020603050405020304" pitchFamily="18" charset="0"/>
                    <a:cs typeface="Times New Roman" panose="02020603050405020304" pitchFamily="18" charset="0"/>
                  </a:rPr>
                  <a:t>, 6</a:t>
                </a:r>
                <a:r>
                  <a:rPr lang="pt-BR" altLang="en-US" sz="2200" b="1" baseline="-25000" dirty="0">
                    <a:latin typeface="Times New Roman" panose="02020603050405020304" pitchFamily="18" charset="0"/>
                    <a:cs typeface="Times New Roman" panose="02020603050405020304" pitchFamily="18" charset="0"/>
                  </a:rPr>
                  <a:t>5</a:t>
                </a:r>
                <a:r>
                  <a:rPr lang="pt-BR" altLang="en-US" sz="2200" b="1" dirty="0">
                    <a:latin typeface="Times New Roman" panose="02020603050405020304" pitchFamily="18" charset="0"/>
                    <a:cs typeface="Times New Roman" panose="02020603050405020304" pitchFamily="18" charset="0"/>
                  </a:rPr>
                  <a:t> (//</a:t>
                </a:r>
                <a:r>
                  <a:rPr lang="pt-BR" altLang="en-US" sz="2200" b="1" i="1" dirty="0">
                    <a:latin typeface="Times New Roman" panose="02020603050405020304" pitchFamily="18" charset="0"/>
                    <a:cs typeface="Times New Roman" panose="02020603050405020304" pitchFamily="18" charset="0"/>
                  </a:rPr>
                  <a:t>c</a:t>
                </a:r>
                <a:r>
                  <a:rPr lang="pt-BR" altLang="en-US" sz="2200" b="1" dirty="0">
                    <a:latin typeface="Times New Roman" panose="02020603050405020304" pitchFamily="18" charset="0"/>
                    <a:cs typeface="Times New Roman" panose="02020603050405020304" pitchFamily="18" charset="0"/>
                  </a:rPr>
                  <a:t>-axis &amp; M)</a:t>
                </a:r>
                <a:endParaRPr lang="en-US" altLang="en-US" sz="2200" b="1" dirty="0">
                  <a:latin typeface="Times New Roman" panose="02020603050405020304" pitchFamily="18" charset="0"/>
                  <a:cs typeface="Times New Roman" panose="02020603050405020304" pitchFamily="18" charset="0"/>
                </a:endParaRPr>
              </a:p>
            </p:txBody>
          </p:sp>
        </mc:Choice>
        <mc:Fallback>
          <p:sp>
            <p:nvSpPr>
              <p:cNvPr id="131076" name="Text Box 4"/>
              <p:cNvSpPr txBox="1">
                <a:spLocks noRot="1" noChangeAspect="1" noMove="1" noResize="1" noEditPoints="1" noAdjustHandles="1" noChangeArrowheads="1" noChangeShapeType="1" noTextEdit="1"/>
              </p:cNvSpPr>
              <p:nvPr/>
            </p:nvSpPr>
            <p:spPr bwMode="auto">
              <a:xfrm>
                <a:off x="5142586" y="1337840"/>
                <a:ext cx="6580090" cy="3299894"/>
              </a:xfrm>
              <a:prstGeom prst="rect">
                <a:avLst/>
              </a:prstGeom>
              <a:blipFill rotWithShape="1">
                <a:blip r:embed="rId1"/>
                <a:stretch>
                  <a:fillRect l="-5" t="-16" r="9" b="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31086" name="Line 14"/>
          <p:cNvSpPr>
            <a:spLocks noChangeShapeType="1"/>
          </p:cNvSpPr>
          <p:nvPr/>
        </p:nvSpPr>
        <p:spPr bwMode="auto">
          <a:xfrm flipV="1">
            <a:off x="5199476" y="1789198"/>
            <a:ext cx="6211425" cy="14772"/>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p>
            <a:endParaRPr lang="en-US"/>
          </a:p>
        </p:txBody>
      </p:sp>
      <p:sp>
        <p:nvSpPr>
          <p:cNvPr id="2" name="Line 14"/>
          <p:cNvSpPr>
            <a:spLocks noChangeShapeType="1"/>
          </p:cNvSpPr>
          <p:nvPr/>
        </p:nvSpPr>
        <p:spPr bwMode="auto">
          <a:xfrm>
            <a:off x="5199476" y="4624322"/>
            <a:ext cx="6211428"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p>
            <a:endParaRPr lang="en-US"/>
          </a:p>
        </p:txBody>
      </p:sp>
      <p:pic>
        <p:nvPicPr>
          <p:cNvPr id="97282" name="Picture 2" descr="M-Fi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416" y="1788107"/>
            <a:ext cx="4486497" cy="449373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1"/>
          <p:cNvSpPr/>
          <p:nvPr/>
        </p:nvSpPr>
        <p:spPr>
          <a:xfrm>
            <a:off x="5026305" y="4653917"/>
            <a:ext cx="6693477" cy="1477328"/>
          </a:xfrm>
          <a:prstGeom prst="rect">
            <a:avLst/>
          </a:prstGeom>
        </p:spPr>
        <p:txBody>
          <a:bodyPr wrap="square">
            <a:spAutoFit/>
          </a:bodyPr>
          <a:lstStyle/>
          <a:p>
            <a:pPr algn="just" eaLnBrk="0" hangingPunct="0"/>
            <a:r>
              <a:rPr lang="en-US" dirty="0">
                <a:latin typeface="Arial" panose="020B0604020202020204" pitchFamily="34" charset="0"/>
                <a:cs typeface="Arial" panose="020B0604020202020204" pitchFamily="34" charset="0"/>
              </a:rPr>
              <a:t>In addition to systematic absences, can also be observed when the condition </a:t>
            </a:r>
            <a:r>
              <a:rPr lang="en-US" i="1" dirty="0" err="1">
                <a:latin typeface="Arial" panose="020B0604020202020204" pitchFamily="34" charset="0"/>
                <a:cs typeface="Arial" panose="020B0604020202020204" pitchFamily="34" charset="0"/>
              </a:rPr>
              <a:t>F</a:t>
            </a:r>
            <a:r>
              <a:rPr lang="en-US" i="1" baseline="-25000" dirty="0" err="1">
                <a:latin typeface="Arial" panose="020B0604020202020204" pitchFamily="34" charset="0"/>
                <a:cs typeface="Arial" panose="020B0604020202020204" pitchFamily="34" charset="0"/>
              </a:rPr>
              <a:t>hkl</a:t>
            </a:r>
            <a:r>
              <a:rPr lang="en-US" i="1" baseline="-250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 0 occurs because the magnetic spin </a:t>
            </a:r>
            <a:r>
              <a:rPr lang="en-US" b="1" dirty="0">
                <a:latin typeface="Arial" panose="020B0604020202020204" pitchFamily="34" charset="0"/>
                <a:cs typeface="Arial" panose="020B0604020202020204" pitchFamily="34" charset="0"/>
              </a:rPr>
              <a:t>K</a:t>
            </a:r>
            <a:r>
              <a:rPr lang="en-US" dirty="0">
                <a:latin typeface="Arial" panose="020B0604020202020204" pitchFamily="34" charset="0"/>
                <a:cs typeface="Arial" panose="020B0604020202020204" pitchFamily="34" charset="0"/>
              </a:rPr>
              <a:t> is parallel to the scattering vector </a:t>
            </a:r>
            <a:r>
              <a:rPr lang="en-US" b="1" dirty="0">
                <a:latin typeface="Symbol" panose="05050102010706020507" pitchFamily="18" charset="2"/>
                <a:cs typeface="Arial" panose="020B0604020202020204" pitchFamily="34" charset="0"/>
              </a:rPr>
              <a:t>e</a:t>
            </a:r>
            <a:r>
              <a:rPr lang="en-US" dirty="0">
                <a:latin typeface="Arial" panose="020B0604020202020204" pitchFamily="34" charset="0"/>
                <a:cs typeface="Arial" panose="020B0604020202020204" pitchFamily="34" charset="0"/>
              </a:rPr>
              <a:t> for a class of reflections </a:t>
            </a:r>
            <a:r>
              <a:rPr lang="en-US" i="1" dirty="0" err="1">
                <a:latin typeface="Arial" panose="020B0604020202020204" pitchFamily="34" charset="0"/>
                <a:cs typeface="Arial" panose="020B0604020202020204" pitchFamily="34" charset="0"/>
              </a:rPr>
              <a:t>hkl</a:t>
            </a:r>
            <a:r>
              <a:rPr lang="en-US" dirty="0">
                <a:latin typeface="Arial" panose="020B0604020202020204" pitchFamily="34" charset="0"/>
                <a:cs typeface="Arial" panose="020B0604020202020204" pitchFamily="34" charset="0"/>
              </a:rPr>
              <a:t>. In this case the angle </a:t>
            </a:r>
            <a:r>
              <a:rPr lang="en-US" b="1" dirty="0">
                <a:latin typeface="Symbol" panose="05050102010706020507" pitchFamily="18" charset="2"/>
                <a:cs typeface="Arial" panose="020B0604020202020204" pitchFamily="34" charset="0"/>
              </a:rPr>
              <a:t>a</a:t>
            </a:r>
            <a:r>
              <a:rPr lang="en-US" dirty="0">
                <a:latin typeface="Arial" panose="020B0604020202020204" pitchFamily="34" charset="0"/>
                <a:cs typeface="Arial" panose="020B0604020202020204" pitchFamily="34" charset="0"/>
              </a:rPr>
              <a:t> between the scattering and the magnetization vectors is zero, and, consequently, |</a:t>
            </a:r>
            <a:r>
              <a:rPr lang="en-US" b="1" dirty="0">
                <a:latin typeface="Arial" panose="020B0604020202020204" pitchFamily="34" charset="0"/>
                <a:cs typeface="Arial" panose="020B0604020202020204" pitchFamily="34" charset="0"/>
              </a:rPr>
              <a:t>q</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sin</a:t>
            </a:r>
            <a:r>
              <a:rPr lang="en-US" dirty="0" err="1">
                <a:latin typeface="Symbol" panose="05050102010706020507" pitchFamily="18" charset="2"/>
                <a:cs typeface="Arial" panose="020B0604020202020204" pitchFamily="34" charset="0"/>
              </a:rPr>
              <a:t>a</a:t>
            </a:r>
            <a:r>
              <a:rPr lang="en-US" dirty="0">
                <a:latin typeface="Arial" panose="020B0604020202020204" pitchFamily="34" charset="0"/>
                <a:cs typeface="Arial" panose="020B0604020202020204" pitchFamily="34" charset="0"/>
              </a:rPr>
              <a:t>=0. </a:t>
            </a:r>
            <a:endParaRPr lang="en-US" dirty="0">
              <a:latin typeface="Arial" panose="020B0604020202020204" pitchFamily="34" charset="0"/>
              <a:cs typeface="Arial" panose="020B0604020202020204" pitchFamily="34" charset="0"/>
            </a:endParaRPr>
          </a:p>
        </p:txBody>
      </p:sp>
      <p:sp>
        <p:nvSpPr>
          <p:cNvPr id="5" name="文本框 4"/>
          <p:cNvSpPr txBox="1"/>
          <p:nvPr/>
        </p:nvSpPr>
        <p:spPr>
          <a:xfrm>
            <a:off x="0" y="0"/>
            <a:ext cx="2011680" cy="368300"/>
          </a:xfrm>
          <a:prstGeom prst="rect">
            <a:avLst/>
          </a:prstGeom>
          <a:noFill/>
        </p:spPr>
        <p:txBody>
          <a:bodyPr wrap="none" rtlCol="0" anchor="t">
            <a:spAutoFit/>
          </a:bodyPr>
          <a:lstStyle/>
          <a:p>
            <a:pPr>
              <a:lnSpc>
                <a:spcPct val="150000"/>
              </a:lnSpc>
            </a:pPr>
            <a:r>
              <a:rPr lang="zh-CN" altLang="en-US" sz="1200">
                <a:solidFill>
                  <a:schemeClr val="accent1"/>
                </a:solidFill>
                <a:sym typeface="+mn-ea"/>
              </a:rPr>
              <a:t>磁结构衍射条件和消光规律</a:t>
            </a:r>
            <a:endParaRPr lang="zh-CN" altLang="en-US" sz="1200">
              <a:solidFill>
                <a:schemeClr val="accent1"/>
              </a:solidFill>
              <a:sym typeface="+mn-ea"/>
            </a:endParaRPr>
          </a:p>
        </p:txBody>
      </p:sp>
      <p:sp>
        <p:nvSpPr>
          <p:cNvPr id="6" name="Line 14"/>
          <p:cNvSpPr>
            <a:spLocks noChangeShapeType="1"/>
          </p:cNvSpPr>
          <p:nvPr/>
        </p:nvSpPr>
        <p:spPr bwMode="auto">
          <a:xfrm>
            <a:off x="5199478" y="1337840"/>
            <a:ext cx="6211425" cy="14772"/>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p>
            <a:endParaRPr lang="en-US"/>
          </a:p>
        </p:txBody>
      </p:sp>
      <p:sp>
        <p:nvSpPr>
          <p:cNvPr id="7" name="TextBox 6"/>
          <p:cNvSpPr txBox="1"/>
          <p:nvPr/>
        </p:nvSpPr>
        <p:spPr>
          <a:xfrm>
            <a:off x="11722677" y="368300"/>
            <a:ext cx="351378" cy="523220"/>
          </a:xfrm>
          <a:prstGeom prst="rect">
            <a:avLst/>
          </a:prstGeom>
          <a:noFill/>
        </p:spPr>
        <p:txBody>
          <a:bodyPr wrap="none" rtlCol="0">
            <a:spAutoFit/>
          </a:bodyPr>
          <a:lstStyle/>
          <a:p>
            <a:r>
              <a:rPr lang="en-US" sz="2800" dirty="0">
                <a:solidFill>
                  <a:srgbClr val="FF0000"/>
                </a:solidFill>
              </a:rPr>
              <a:t>?</a:t>
            </a:r>
            <a:endParaRPr lang="en-US" sz="2800" dirty="0">
              <a:solidFill>
                <a:srgbClr val="FF0000"/>
              </a:solidFill>
            </a:endParaRPr>
          </a:p>
        </p:txBody>
      </p:sp>
      <p:sp>
        <p:nvSpPr>
          <p:cNvPr id="8" name="Rectangle 7"/>
          <p:cNvSpPr/>
          <p:nvPr/>
        </p:nvSpPr>
        <p:spPr>
          <a:xfrm>
            <a:off x="0" y="3692"/>
            <a:ext cx="12192000" cy="116696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58535" y="134734"/>
            <a:ext cx="10964141" cy="954107"/>
          </a:xfrm>
          <a:prstGeom prst="rect">
            <a:avLst/>
          </a:prstGeom>
          <a:noFill/>
        </p:spPr>
        <p:txBody>
          <a:bodyPr wrap="square">
            <a:spAutoFit/>
          </a:bodyPr>
          <a:lstStyle/>
          <a:p>
            <a:pPr algn="ctr" eaLnBrk="0" hangingPunct="0"/>
            <a:r>
              <a:rPr lang="en-US" altLang="zh-CN" sz="2800" b="1" dirty="0">
                <a:solidFill>
                  <a:srgbClr val="C00000"/>
                </a:solidFill>
                <a:latin typeface="Arial" panose="020B0604020202020204" pitchFamily="34" charset="0"/>
                <a:cs typeface="Arial" panose="020B0604020202020204" pitchFamily="34" charset="0"/>
              </a:rPr>
              <a:t>The</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reflection</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condition</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of</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rotation</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axes </a:t>
            </a:r>
            <a:endParaRPr lang="en-US" altLang="zh-CN" sz="2800" b="1" dirty="0">
              <a:solidFill>
                <a:srgbClr val="C00000"/>
              </a:solidFill>
              <a:latin typeface="Arial" panose="020B0604020202020204" pitchFamily="34" charset="0"/>
              <a:cs typeface="Arial" panose="020B0604020202020204" pitchFamily="34" charset="0"/>
            </a:endParaRPr>
          </a:p>
          <a:p>
            <a:pPr algn="ctr" eaLnBrk="0" hangingPunct="0"/>
            <a:r>
              <a:rPr lang="en-US" altLang="zh-CN" sz="2800" b="1" dirty="0">
                <a:solidFill>
                  <a:srgbClr val="C00000"/>
                </a:solidFill>
                <a:latin typeface="Arial" panose="020B0604020202020204" pitchFamily="34" charset="0"/>
                <a:cs typeface="Arial" panose="020B0604020202020204" pitchFamily="34" charset="0"/>
              </a:rPr>
              <a:t>when</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magnetization</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vector</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K</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is parallel</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the</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scattering</a:t>
            </a:r>
            <a:r>
              <a:rPr lang="zh-CN" altLang="en-US" sz="2800" b="1" dirty="0">
                <a:solidFill>
                  <a:srgbClr val="C00000"/>
                </a:solidFill>
                <a:latin typeface="Arial" panose="020B0604020202020204" pitchFamily="34" charset="0"/>
                <a:cs typeface="Arial" panose="020B0604020202020204" pitchFamily="34" charset="0"/>
              </a:rPr>
              <a:t> </a:t>
            </a:r>
            <a:r>
              <a:rPr lang="en-US" altLang="zh-CN" sz="2800" b="1" dirty="0">
                <a:solidFill>
                  <a:srgbClr val="C00000"/>
                </a:solidFill>
                <a:latin typeface="Arial" panose="020B0604020202020204" pitchFamily="34" charset="0"/>
                <a:cs typeface="Arial" panose="020B0604020202020204" pitchFamily="34" charset="0"/>
              </a:rPr>
              <a:t>vector </a:t>
            </a:r>
            <a:endParaRPr lang="en-US" altLang="en-US" sz="2800" b="1" dirty="0">
              <a:solidFill>
                <a:srgbClr val="C00000"/>
              </a:solidFill>
              <a:latin typeface="Arial" panose="020B0604020202020204" pitchFamily="34" charset="0"/>
              <a:cs typeface="Arial" panose="020B0604020202020204" pitchFamily="34" charset="0"/>
            </a:endParaRPr>
          </a:p>
        </p:txBody>
      </p:sp>
      <p:sp>
        <p:nvSpPr>
          <p:cNvPr id="4" name="TextBox 3"/>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81023" y="762000"/>
            <a:ext cx="2443084" cy="5787675"/>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130" y="3740785"/>
            <a:ext cx="2146300" cy="2622550"/>
          </a:xfrm>
          <a:prstGeom prst="rect">
            <a:avLst/>
          </a:prstGeom>
          <a:ln w="28575">
            <a:solidFill>
              <a:srgbClr val="0070C0"/>
            </a:solidFill>
          </a:ln>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2400" y="883161"/>
            <a:ext cx="2000250" cy="2651883"/>
          </a:xfrm>
          <a:prstGeom prst="rect">
            <a:avLst/>
          </a:prstGeom>
          <a:ln w="28575">
            <a:solidFill>
              <a:srgbClr val="0070C0"/>
            </a:solidFill>
          </a:ln>
        </p:spPr>
      </p:pic>
      <p:sp>
        <p:nvSpPr>
          <p:cNvPr id="2" name="文本框 1"/>
          <p:cNvSpPr txBox="1"/>
          <p:nvPr/>
        </p:nvSpPr>
        <p:spPr>
          <a:xfrm>
            <a:off x="5055870" y="1894205"/>
            <a:ext cx="2079625" cy="460375"/>
          </a:xfrm>
          <a:prstGeom prst="rect">
            <a:avLst/>
          </a:prstGeom>
          <a:noFill/>
        </p:spPr>
        <p:txBody>
          <a:bodyPr wrap="none" rtlCol="0">
            <a:spAutoFit/>
          </a:bodyPr>
          <a:lstStyle/>
          <a:p>
            <a:r>
              <a:rPr lang="en-US" altLang="zh-CN" sz="2400">
                <a:solidFill>
                  <a:schemeClr val="accent1"/>
                </a:solidFill>
                <a:latin typeface="Arial" panose="020B0604020202020204" pitchFamily="34" charset="0"/>
                <a:cs typeface="Arial" panose="020B0604020202020204" pitchFamily="34" charset="0"/>
              </a:rPr>
              <a:t>Two-Fold Axis</a:t>
            </a:r>
            <a:endParaRPr lang="en-US" altLang="zh-CN" sz="2400">
              <a:solidFill>
                <a:schemeClr val="accent1"/>
              </a:solidFill>
              <a:latin typeface="Arial" panose="020B0604020202020204" pitchFamily="34" charset="0"/>
              <a:cs typeface="Arial" panose="020B0604020202020204" pitchFamily="34" charset="0"/>
            </a:endParaRPr>
          </a:p>
        </p:txBody>
      </p:sp>
      <p:sp>
        <p:nvSpPr>
          <p:cNvPr id="4" name="文本框 3"/>
          <p:cNvSpPr txBox="1"/>
          <p:nvPr/>
        </p:nvSpPr>
        <p:spPr>
          <a:xfrm>
            <a:off x="5055870" y="4632325"/>
            <a:ext cx="1843405" cy="460375"/>
          </a:xfrm>
          <a:prstGeom prst="rect">
            <a:avLst/>
          </a:prstGeom>
          <a:noFill/>
        </p:spPr>
        <p:txBody>
          <a:bodyPr wrap="none" rtlCol="0">
            <a:spAutoFit/>
          </a:bodyPr>
          <a:lstStyle/>
          <a:p>
            <a:r>
              <a:rPr lang="en-US" altLang="zh-CN" sz="2400">
                <a:solidFill>
                  <a:srgbClr val="A110B0"/>
                </a:solidFill>
                <a:latin typeface="Arial" panose="020B0604020202020204" pitchFamily="34" charset="0"/>
                <a:cs typeface="Arial" panose="020B0604020202020204" pitchFamily="34" charset="0"/>
              </a:rPr>
              <a:t>Mirror Plane</a:t>
            </a:r>
            <a:endParaRPr lang="en-US" altLang="zh-CN" sz="2400">
              <a:solidFill>
                <a:srgbClr val="A110B0"/>
              </a:solidFill>
              <a:latin typeface="Arial" panose="020B0604020202020204" pitchFamily="34" charset="0"/>
              <a:cs typeface="Arial" panose="020B0604020202020204" pitchFamily="34" charset="0"/>
            </a:endParaRPr>
          </a:p>
        </p:txBody>
      </p:sp>
      <p:sp>
        <p:nvSpPr>
          <p:cNvPr id="6" name="Rectangle 5"/>
          <p:cNvSpPr/>
          <p:nvPr/>
        </p:nvSpPr>
        <p:spPr>
          <a:xfrm>
            <a:off x="0" y="0"/>
            <a:ext cx="12192000" cy="685798"/>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tLang="zh-CN" sz="3200" b="1" dirty="0">
              <a:solidFill>
                <a:srgbClr val="C00000"/>
              </a:solidFill>
              <a:latin typeface="Arial" panose="020B0604020202020204" pitchFamily="34" charset="0"/>
              <a:cs typeface="Arial" panose="020B0604020202020204" pitchFamily="34" charset="0"/>
            </a:endParaRPr>
          </a:p>
        </p:txBody>
      </p:sp>
      <p:sp>
        <p:nvSpPr>
          <p:cNvPr id="8" name="TextBox 7"/>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Document\Michael\Geco2o4r\GeCo2 or Ni2O4-Mc.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801100" y="3776980"/>
            <a:ext cx="2576195" cy="2623820"/>
          </a:xfrm>
          <a:prstGeom prst="rect">
            <a:avLst/>
          </a:prstGeom>
          <a:noFill/>
          <a:ln w="19050">
            <a:solidFill>
              <a:srgbClr val="0070C0"/>
            </a:solidFill>
          </a:ln>
          <a:extLst>
            <a:ext uri="{909E8E84-426E-40DD-AFC4-6F175D3DCCD1}">
              <a14:hiddenFill xmlns:a14="http://schemas.microsoft.com/office/drawing/2010/main">
                <a:solidFill>
                  <a:srgbClr val="FFFFFF"/>
                </a:solidFill>
              </a14:hiddenFill>
            </a:ext>
          </a:extLst>
        </p:spPr>
      </p:pic>
      <p:pic>
        <p:nvPicPr>
          <p:cNvPr id="4"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64880" y="898362"/>
            <a:ext cx="2494280" cy="2685095"/>
          </a:xfrm>
          <a:prstGeom prst="rect">
            <a:avLst/>
          </a:prstGeom>
        </p:spPr>
      </p:pic>
      <p:sp>
        <p:nvSpPr>
          <p:cNvPr id="6" name="矩形 5"/>
          <p:cNvSpPr/>
          <p:nvPr/>
        </p:nvSpPr>
        <p:spPr>
          <a:xfrm>
            <a:off x="9954314" y="1231029"/>
            <a:ext cx="1006528" cy="1020395"/>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071865" y="2522258"/>
            <a:ext cx="2053352" cy="400110"/>
          </a:xfrm>
          <a:prstGeom prst="rect">
            <a:avLst/>
          </a:prstGeom>
          <a:noFill/>
        </p:spPr>
        <p:txBody>
          <a:bodyPr wrap="square" rtlCol="0">
            <a:spAutoFit/>
          </a:bodyPr>
          <a:lstStyle/>
          <a:p>
            <a:r>
              <a:rPr lang="en-US" altLang="zh-CN" sz="2000" b="1" dirty="0">
                <a:latin typeface="Arial" panose="020B0604020202020204" pitchFamily="34" charset="0"/>
                <a:cs typeface="Arial" panose="020B0604020202020204" pitchFamily="34" charset="0"/>
              </a:rPr>
              <a:t>M-super-cell</a:t>
            </a:r>
            <a:endParaRPr lang="en-US" altLang="zh-CN" sz="2000" b="1" dirty="0">
              <a:latin typeface="Arial" panose="020B0604020202020204" pitchFamily="34" charset="0"/>
              <a:cs typeface="Arial" panose="020B0604020202020204" pitchFamily="34" charset="0"/>
            </a:endParaRPr>
          </a:p>
        </p:txBody>
      </p:sp>
      <p:sp>
        <p:nvSpPr>
          <p:cNvPr id="10" name="文本框 14"/>
          <p:cNvSpPr txBox="1"/>
          <p:nvPr/>
        </p:nvSpPr>
        <p:spPr>
          <a:xfrm>
            <a:off x="10028939" y="1437951"/>
            <a:ext cx="931903" cy="400110"/>
          </a:xfrm>
          <a:prstGeom prst="rect">
            <a:avLst/>
          </a:prstGeom>
          <a:noFill/>
        </p:spPr>
        <p:txBody>
          <a:bodyPr wrap="square" rtlCol="0">
            <a:spAutoFit/>
          </a:bodyPr>
          <a:lstStyle/>
          <a:p>
            <a:r>
              <a:rPr lang="en-US" altLang="zh-CN" sz="2000" b="1" dirty="0">
                <a:solidFill>
                  <a:srgbClr val="FF0000"/>
                </a:solidFill>
                <a:latin typeface="Arial" panose="020B0604020202020204" pitchFamily="34" charset="0"/>
                <a:cs typeface="Arial" panose="020B0604020202020204" pitchFamily="34" charset="0"/>
              </a:rPr>
              <a:t>N-cell</a:t>
            </a:r>
            <a:endParaRPr lang="en-US" altLang="zh-CN" sz="2000" b="1" dirty="0">
              <a:solidFill>
                <a:srgbClr val="FF0000"/>
              </a:solidFill>
              <a:latin typeface="Arial" panose="020B0604020202020204" pitchFamily="34" charset="0"/>
              <a:cs typeface="Arial" panose="020B0604020202020204" pitchFamily="34" charset="0"/>
            </a:endParaRPr>
          </a:p>
        </p:txBody>
      </p:sp>
      <p:sp>
        <p:nvSpPr>
          <p:cNvPr id="16" name="TextBox 15"/>
          <p:cNvSpPr txBox="1"/>
          <p:nvPr/>
        </p:nvSpPr>
        <p:spPr>
          <a:xfrm>
            <a:off x="10320073" y="1797092"/>
            <a:ext cx="388048" cy="464739"/>
          </a:xfrm>
          <a:prstGeom prst="rect">
            <a:avLst/>
          </a:prstGeom>
          <a:noFill/>
        </p:spPr>
        <p:txBody>
          <a:bodyPr wrap="square" rtlCol="0">
            <a:spAutoFit/>
          </a:bodyPr>
          <a:lstStyle/>
          <a:p>
            <a:r>
              <a:rPr lang="en-US" sz="2400" b="1" i="1" dirty="0">
                <a:solidFill>
                  <a:srgbClr val="FF0000"/>
                </a:solidFill>
                <a:latin typeface="Times New Roman" panose="02020603050405020304" pitchFamily="18" charset="0"/>
                <a:cs typeface="Times New Roman" panose="02020603050405020304" pitchFamily="18" charset="0"/>
              </a:rPr>
              <a:t>a</a:t>
            </a:r>
            <a:endParaRPr lang="en-US" sz="2400" b="1" i="1" dirty="0">
              <a:solidFill>
                <a:srgbClr val="FF0000"/>
              </a:solidFill>
              <a:latin typeface="Times New Roman" panose="02020603050405020304" pitchFamily="18" charset="0"/>
              <a:cs typeface="Times New Roman" panose="02020603050405020304" pitchFamily="18" charset="0"/>
            </a:endParaRPr>
          </a:p>
        </p:txBody>
      </p:sp>
      <p:sp>
        <p:nvSpPr>
          <p:cNvPr id="18" name="TextBox 17"/>
          <p:cNvSpPr txBox="1"/>
          <p:nvPr/>
        </p:nvSpPr>
        <p:spPr>
          <a:xfrm>
            <a:off x="10931193" y="1626467"/>
            <a:ext cx="388048" cy="464739"/>
          </a:xfrm>
          <a:prstGeom prst="rect">
            <a:avLst/>
          </a:prstGeom>
          <a:noFill/>
        </p:spPr>
        <p:txBody>
          <a:bodyPr wrap="square" rtlCol="0">
            <a:spAutoFit/>
          </a:bodyPr>
          <a:lstStyle/>
          <a:p>
            <a:r>
              <a:rPr lang="en-US" sz="2400" b="1" i="1" dirty="0">
                <a:solidFill>
                  <a:srgbClr val="FF0000"/>
                </a:solidFill>
                <a:latin typeface="Times New Roman" panose="02020603050405020304" pitchFamily="18" charset="0"/>
                <a:cs typeface="Times New Roman" panose="02020603050405020304" pitchFamily="18" charset="0"/>
              </a:rPr>
              <a:t>c</a:t>
            </a:r>
            <a:endParaRPr lang="en-US" sz="2400" b="1" i="1" dirty="0">
              <a:solidFill>
                <a:srgbClr val="FF0000"/>
              </a:solidFill>
              <a:latin typeface="Times New Roman" panose="02020603050405020304" pitchFamily="18" charset="0"/>
              <a:cs typeface="Times New Roman" panose="02020603050405020304" pitchFamily="18" charset="0"/>
            </a:endParaRPr>
          </a:p>
        </p:txBody>
      </p:sp>
      <p:pic>
        <p:nvPicPr>
          <p:cNvPr id="2" name="图片 1" descr="屏幕截图 2024-05-27 080717"/>
          <p:cNvPicPr>
            <a:picLocks noChangeAspect="1"/>
          </p:cNvPicPr>
          <p:nvPr/>
        </p:nvPicPr>
        <p:blipFill>
          <a:blip r:embed="rId3"/>
          <a:stretch>
            <a:fillRect/>
          </a:stretch>
        </p:blipFill>
        <p:spPr>
          <a:xfrm>
            <a:off x="508000" y="966470"/>
            <a:ext cx="7733665" cy="4394200"/>
          </a:xfrm>
          <a:prstGeom prst="rect">
            <a:avLst/>
          </a:prstGeom>
        </p:spPr>
      </p:pic>
      <p:cxnSp>
        <p:nvCxnSpPr>
          <p:cNvPr id="3" name="直接连接符 2"/>
          <p:cNvCxnSpPr/>
          <p:nvPr/>
        </p:nvCxnSpPr>
        <p:spPr>
          <a:xfrm>
            <a:off x="3308985" y="3555365"/>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7" name="直接连接符 6"/>
          <p:cNvCxnSpPr/>
          <p:nvPr/>
        </p:nvCxnSpPr>
        <p:spPr>
          <a:xfrm>
            <a:off x="4596765" y="3555365"/>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8" name="直接连接符 7"/>
          <p:cNvCxnSpPr/>
          <p:nvPr/>
        </p:nvCxnSpPr>
        <p:spPr>
          <a:xfrm>
            <a:off x="5182870" y="3555365"/>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9" name="直接连接符 8"/>
          <p:cNvCxnSpPr/>
          <p:nvPr/>
        </p:nvCxnSpPr>
        <p:spPr>
          <a:xfrm>
            <a:off x="5367020" y="3555365"/>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1" name="直接连接符 10"/>
          <p:cNvCxnSpPr/>
          <p:nvPr/>
        </p:nvCxnSpPr>
        <p:spPr>
          <a:xfrm>
            <a:off x="6011545" y="3558540"/>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2" name="直接连接符 11"/>
          <p:cNvCxnSpPr/>
          <p:nvPr/>
        </p:nvCxnSpPr>
        <p:spPr>
          <a:xfrm>
            <a:off x="6463030" y="3558540"/>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3" name="直接连接符 12"/>
          <p:cNvCxnSpPr/>
          <p:nvPr/>
        </p:nvCxnSpPr>
        <p:spPr>
          <a:xfrm>
            <a:off x="7152640" y="3558540"/>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5" name="直接连接符 14"/>
          <p:cNvCxnSpPr/>
          <p:nvPr/>
        </p:nvCxnSpPr>
        <p:spPr>
          <a:xfrm>
            <a:off x="7536180" y="3542665"/>
            <a:ext cx="0" cy="27559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19" name="文本框 18"/>
          <p:cNvSpPr txBox="1"/>
          <p:nvPr/>
        </p:nvSpPr>
        <p:spPr>
          <a:xfrm>
            <a:off x="629285" y="5307330"/>
            <a:ext cx="7505700" cy="1322070"/>
          </a:xfrm>
          <a:prstGeom prst="rect">
            <a:avLst/>
          </a:prstGeom>
          <a:noFill/>
        </p:spPr>
        <p:txBody>
          <a:bodyPr wrap="square" rtlCol="0">
            <a:spAutoFit/>
          </a:bodyPr>
          <a:lstStyle/>
          <a:p>
            <a:pPr algn="just"/>
            <a:r>
              <a:rPr lang="en-US" altLang="zh-CN" sz="1600" b="1" dirty="0">
                <a:solidFill>
                  <a:srgbClr val="0070C0"/>
                </a:solidFill>
                <a:latin typeface="Arial" panose="020B0604020202020204" pitchFamily="34" charset="0"/>
                <a:cs typeface="Arial" panose="020B0604020202020204" pitchFamily="34" charset="0"/>
              </a:rPr>
              <a:t>1. One has to set the magnetic phase to be a new phase due to the enlarged magnetic unit cell is </a:t>
            </a:r>
            <a:r>
              <a:rPr lang="en-US" altLang="zh-CN" sz="1600" b="1" dirty="0" err="1">
                <a:solidFill>
                  <a:srgbClr val="0070C0"/>
                </a:solidFill>
                <a:latin typeface="Arial" panose="020B0604020202020204" pitchFamily="34" charset="0"/>
                <a:cs typeface="Arial" panose="020B0604020202020204" pitchFamily="34" charset="0"/>
              </a:rPr>
              <a:t>defferent</a:t>
            </a:r>
            <a:r>
              <a:rPr lang="en-US" altLang="zh-CN" sz="1600" b="1" dirty="0">
                <a:solidFill>
                  <a:srgbClr val="0070C0"/>
                </a:solidFill>
                <a:latin typeface="Arial" panose="020B0604020202020204" pitchFamily="34" charset="0"/>
                <a:cs typeface="Arial" panose="020B0604020202020204" pitchFamily="34" charset="0"/>
              </a:rPr>
              <a:t> to the nuclear one;</a:t>
            </a:r>
            <a:endParaRPr lang="en-US" altLang="zh-CN" sz="1600" b="1" dirty="0">
              <a:solidFill>
                <a:srgbClr val="0070C0"/>
              </a:solidFill>
              <a:latin typeface="Arial" panose="020B0604020202020204" pitchFamily="34" charset="0"/>
              <a:cs typeface="Arial" panose="020B0604020202020204" pitchFamily="34" charset="0"/>
            </a:endParaRPr>
          </a:p>
          <a:p>
            <a:pPr algn="just"/>
            <a:r>
              <a:rPr lang="en-US" altLang="zh-CN" sz="1600" b="1" dirty="0">
                <a:solidFill>
                  <a:srgbClr val="FF0000"/>
                </a:solidFill>
                <a:latin typeface="Arial" panose="020B0604020202020204" pitchFamily="34" charset="0"/>
                <a:cs typeface="Arial" panose="020B0604020202020204" pitchFamily="34" charset="0"/>
              </a:rPr>
              <a:t>2. Only the magnetic atoms are included in the magnetic phase and only the magnetic diffractions are included in the calculation;</a:t>
            </a:r>
            <a:endParaRPr lang="en-US" altLang="zh-CN" sz="1600" b="1" dirty="0">
              <a:solidFill>
                <a:srgbClr val="FF0000"/>
              </a:solidFill>
              <a:latin typeface="Arial" panose="020B0604020202020204" pitchFamily="34" charset="0"/>
              <a:cs typeface="Arial" panose="020B0604020202020204" pitchFamily="34" charset="0"/>
            </a:endParaRPr>
          </a:p>
          <a:p>
            <a:pPr algn="just"/>
            <a:r>
              <a:rPr lang="en-US" altLang="zh-CN" sz="1600" b="1" dirty="0">
                <a:solidFill>
                  <a:srgbClr val="A110B0"/>
                </a:solidFill>
                <a:latin typeface="Arial" panose="020B0604020202020204" pitchFamily="34" charset="0"/>
                <a:cs typeface="Arial" panose="020B0604020202020204" pitchFamily="34" charset="0"/>
              </a:rPr>
              <a:t>3. The magnetic structure becomes orthorhombic system.</a:t>
            </a:r>
            <a:endParaRPr lang="en-US" altLang="zh-CN" sz="1600" b="1" dirty="0">
              <a:solidFill>
                <a:srgbClr val="A110B0"/>
              </a:solidFill>
              <a:latin typeface="Arial" panose="020B0604020202020204" pitchFamily="34" charset="0"/>
              <a:cs typeface="Arial" panose="020B0604020202020204" pitchFamily="34" charset="0"/>
            </a:endParaRPr>
          </a:p>
        </p:txBody>
      </p:sp>
      <p:sp>
        <p:nvSpPr>
          <p:cNvPr id="21" name="Rectangle 4"/>
          <p:cNvSpPr/>
          <p:nvPr/>
        </p:nvSpPr>
        <p:spPr>
          <a:xfrm>
            <a:off x="0" y="-13970"/>
            <a:ext cx="12192000" cy="82089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6"/>
          <p:cNvSpPr txBox="1"/>
          <p:nvPr/>
        </p:nvSpPr>
        <p:spPr>
          <a:xfrm>
            <a:off x="3023556" y="142629"/>
            <a:ext cx="5777544" cy="523220"/>
          </a:xfrm>
          <a:prstGeom prst="rect">
            <a:avLst/>
          </a:prstGeom>
          <a:noFill/>
        </p:spPr>
        <p:txBody>
          <a:bodyPr wrap="none" rtlCol="0">
            <a:spAutoFit/>
          </a:bodyPr>
          <a:lstStyle/>
          <a:p>
            <a:pPr algn="l"/>
            <a:r>
              <a:rPr lang="en-US" sz="2800" b="1" dirty="0">
                <a:solidFill>
                  <a:srgbClr val="FF0000"/>
                </a:solidFill>
                <a:latin typeface="Arial" panose="020B0604020202020204" pitchFamily="34" charset="0"/>
                <a:cs typeface="Arial" panose="020B0604020202020204" pitchFamily="34" charset="0"/>
                <a:sym typeface="+mn-ea"/>
              </a:rPr>
              <a:t>AFM: M-cell has an </a:t>
            </a:r>
            <a:r>
              <a:rPr lang="en-US" altLang="zh-CN" sz="2800" b="1" dirty="0">
                <a:solidFill>
                  <a:srgbClr val="FF0000"/>
                </a:solidFill>
                <a:latin typeface="Arial" panose="020B0604020202020204" pitchFamily="34" charset="0"/>
                <a:cs typeface="Arial" panose="020B0604020202020204" pitchFamily="34" charset="0"/>
                <a:sym typeface="+mn-ea"/>
              </a:rPr>
              <a:t>E</a:t>
            </a:r>
            <a:r>
              <a:rPr lang="en-US" sz="2800" b="1" dirty="0">
                <a:solidFill>
                  <a:srgbClr val="FF0000"/>
                </a:solidFill>
                <a:latin typeface="Arial" panose="020B0604020202020204" pitchFamily="34" charset="0"/>
                <a:cs typeface="Arial" panose="020B0604020202020204" pitchFamily="34" charset="0"/>
                <a:sym typeface="+mn-ea"/>
              </a:rPr>
              <a:t>nlarged cell</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23" name="文本框 22"/>
          <p:cNvSpPr txBox="1"/>
          <p:nvPr/>
        </p:nvSpPr>
        <p:spPr>
          <a:xfrm>
            <a:off x="0" y="-13970"/>
            <a:ext cx="656590"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M-cell</a:t>
            </a:r>
            <a:endParaRPr lang="en-US" altLang="zh-CN" sz="1400">
              <a:latin typeface="Arial" panose="020B0604020202020204" pitchFamily="34" charset="0"/>
              <a:cs typeface="Arial" panose="020B060402020202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9" name="Picture 3" descr="P"/>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711553" y="1254262"/>
            <a:ext cx="727860" cy="729784"/>
          </a:xfrm>
          <a:prstGeom prst="rect">
            <a:avLst/>
          </a:prstGeom>
          <a:noFill/>
          <a:extLst>
            <a:ext uri="{909E8E84-426E-40DD-AFC4-6F175D3DCCD1}">
              <a14:hiddenFill xmlns:a14="http://schemas.microsoft.com/office/drawing/2010/main">
                <a:solidFill>
                  <a:srgbClr val="FFFFFF"/>
                </a:solidFill>
              </a14:hiddenFill>
            </a:ext>
          </a:extLst>
        </p:spPr>
      </p:pic>
      <p:pic>
        <p:nvPicPr>
          <p:cNvPr id="70660" name="Picture 4" descr="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1555" y="2302018"/>
            <a:ext cx="730251"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61" name="Picture 5" descr="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1451" y="3102923"/>
            <a:ext cx="730251" cy="729783"/>
          </a:xfrm>
          <a:prstGeom prst="rect">
            <a:avLst/>
          </a:prstGeom>
          <a:noFill/>
          <a:extLst>
            <a:ext uri="{909E8E84-426E-40DD-AFC4-6F175D3DCCD1}">
              <a14:hiddenFill xmlns:a14="http://schemas.microsoft.com/office/drawing/2010/main">
                <a:solidFill>
                  <a:srgbClr val="FFFFFF"/>
                </a:solidFill>
              </a14:hiddenFill>
            </a:ext>
          </a:extLst>
        </p:spPr>
      </p:pic>
      <p:pic>
        <p:nvPicPr>
          <p:cNvPr id="70662" name="Picture 6" descr="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6611" y="4001110"/>
            <a:ext cx="730251"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63" name="Picture 7" descr="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1555" y="4827543"/>
            <a:ext cx="730251"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64" name="Picture 8" descr="P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81436" y="728080"/>
            <a:ext cx="772608"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66" name="Picture 10" descr="P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12246" y="701467"/>
            <a:ext cx="778741"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67" name="Picture 11" descr="P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15964" y="728077"/>
            <a:ext cx="691015" cy="729784"/>
          </a:xfrm>
          <a:prstGeom prst="rect">
            <a:avLst/>
          </a:prstGeom>
          <a:noFill/>
          <a:extLst>
            <a:ext uri="{909E8E84-426E-40DD-AFC4-6F175D3DCCD1}">
              <a14:hiddenFill xmlns:a14="http://schemas.microsoft.com/office/drawing/2010/main">
                <a:solidFill>
                  <a:srgbClr val="FFFFFF"/>
                </a:solidFill>
              </a14:hiddenFill>
            </a:ext>
          </a:extLst>
        </p:spPr>
      </p:pic>
      <p:pic>
        <p:nvPicPr>
          <p:cNvPr id="70668" name="Picture 12" descr="PI"/>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91542" y="1476985"/>
            <a:ext cx="763829" cy="729783"/>
          </a:xfrm>
          <a:prstGeom prst="rect">
            <a:avLst/>
          </a:prstGeom>
          <a:noFill/>
          <a:extLst>
            <a:ext uri="{909E8E84-426E-40DD-AFC4-6F175D3DCCD1}">
              <a14:hiddenFill xmlns:a14="http://schemas.microsoft.com/office/drawing/2010/main">
                <a:solidFill>
                  <a:srgbClr val="FFFFFF"/>
                </a:solidFill>
              </a14:hiddenFill>
            </a:ext>
          </a:extLst>
        </p:spPr>
      </p:pic>
      <p:pic>
        <p:nvPicPr>
          <p:cNvPr id="70669" name="Picture 13" descr="PA"/>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62144" y="1478666"/>
            <a:ext cx="692151" cy="729783"/>
          </a:xfrm>
          <a:prstGeom prst="rect">
            <a:avLst/>
          </a:prstGeom>
          <a:noFill/>
          <a:extLst>
            <a:ext uri="{909E8E84-426E-40DD-AFC4-6F175D3DCCD1}">
              <a14:hiddenFill xmlns:a14="http://schemas.microsoft.com/office/drawing/2010/main">
                <a:solidFill>
                  <a:srgbClr val="FFFFFF"/>
                </a:solidFill>
              </a14:hiddenFill>
            </a:ext>
          </a:extLst>
        </p:spPr>
      </p:pic>
      <p:pic>
        <p:nvPicPr>
          <p:cNvPr id="70670" name="Picture 14" descr="PC"/>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033585" y="1477264"/>
            <a:ext cx="794492" cy="731184"/>
          </a:xfrm>
          <a:prstGeom prst="rect">
            <a:avLst/>
          </a:prstGeom>
          <a:noFill/>
          <a:extLst>
            <a:ext uri="{909E8E84-426E-40DD-AFC4-6F175D3DCCD1}">
              <a14:hiddenFill xmlns:a14="http://schemas.microsoft.com/office/drawing/2010/main">
                <a:solidFill>
                  <a:srgbClr val="FFFFFF"/>
                </a:solidFill>
              </a14:hiddenFill>
            </a:ext>
          </a:extLst>
        </p:spPr>
      </p:pic>
      <p:sp>
        <p:nvSpPr>
          <p:cNvPr id="70671" name="Text Box 15"/>
          <p:cNvSpPr txBox="1">
            <a:spLocks noChangeArrowheads="1"/>
          </p:cNvSpPr>
          <p:nvPr/>
        </p:nvSpPr>
        <p:spPr bwMode="auto">
          <a:xfrm>
            <a:off x="7105495" y="600616"/>
            <a:ext cx="531091" cy="419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46" tIns="41022" rIns="82046" bIns="41022">
            <a:spAutoFit/>
          </a:bodyPr>
          <a:lstStyle/>
          <a:p>
            <a:r>
              <a:rPr lang="en-US" altLang="en-US" sz="2200">
                <a:solidFill>
                  <a:schemeClr val="accent2"/>
                </a:solidFill>
              </a:rPr>
              <a:t>*</a:t>
            </a:r>
            <a:endParaRPr lang="en-US" altLang="en-US" sz="2200"/>
          </a:p>
        </p:txBody>
      </p:sp>
      <p:sp>
        <p:nvSpPr>
          <p:cNvPr id="70672" name="Text Box 16"/>
          <p:cNvSpPr txBox="1">
            <a:spLocks noChangeArrowheads="1"/>
          </p:cNvSpPr>
          <p:nvPr/>
        </p:nvSpPr>
        <p:spPr bwMode="auto">
          <a:xfrm>
            <a:off x="10330704" y="2641896"/>
            <a:ext cx="1438853" cy="821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46" tIns="41022" rIns="82046" bIns="41022">
            <a:spAutoFit/>
          </a:bodyPr>
          <a:lstStyle/>
          <a:p>
            <a:r>
              <a:rPr lang="en-US" altLang="en-US" sz="1600" b="1" dirty="0">
                <a:solidFill>
                  <a:schemeClr val="accent2"/>
                </a:solidFill>
              </a:rPr>
              <a:t>* Triclinic &amp; C</a:t>
            </a:r>
            <a:r>
              <a:rPr lang="en-US" altLang="en-US" sz="1600" b="1" baseline="-25000" dirty="0">
                <a:solidFill>
                  <a:schemeClr val="accent2"/>
                </a:solidFill>
              </a:rPr>
              <a:t>c</a:t>
            </a:r>
            <a:r>
              <a:rPr lang="en-US" altLang="en-US" sz="1600" b="1" dirty="0">
                <a:solidFill>
                  <a:schemeClr val="accent2"/>
                </a:solidFill>
              </a:rPr>
              <a:t>  </a:t>
            </a:r>
            <a:endParaRPr lang="en-US" altLang="en-US" sz="1600" b="1" dirty="0">
              <a:solidFill>
                <a:schemeClr val="accent2"/>
              </a:solidFill>
            </a:endParaRPr>
          </a:p>
          <a:p>
            <a:r>
              <a:rPr lang="en-US" altLang="en-US" sz="1600" b="1" dirty="0">
                <a:solidFill>
                  <a:schemeClr val="accent2"/>
                </a:solidFill>
              </a:rPr>
              <a:t>   in Hexagonal</a:t>
            </a:r>
            <a:endParaRPr lang="en-US" altLang="en-US" sz="1600" b="1" dirty="0">
              <a:solidFill>
                <a:schemeClr val="accent2"/>
              </a:solidFill>
            </a:endParaRPr>
          </a:p>
          <a:p>
            <a:r>
              <a:rPr lang="en-US" altLang="en-US" sz="1600" b="1" dirty="0">
                <a:solidFill>
                  <a:schemeClr val="accent2"/>
                </a:solidFill>
              </a:rPr>
              <a:t># Monoclinic</a:t>
            </a:r>
            <a:endParaRPr lang="en-US" altLang="en-US" sz="1600" b="1" dirty="0"/>
          </a:p>
        </p:txBody>
      </p:sp>
      <p:sp>
        <p:nvSpPr>
          <p:cNvPr id="70673" name="Text Box 17"/>
          <p:cNvSpPr txBox="1">
            <a:spLocks noChangeArrowheads="1"/>
          </p:cNvSpPr>
          <p:nvPr/>
        </p:nvSpPr>
        <p:spPr bwMode="auto">
          <a:xfrm>
            <a:off x="9844657" y="600610"/>
            <a:ext cx="264795"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46" tIns="41022" rIns="82046" bIns="41022">
            <a:spAutoFit/>
          </a:bodyPr>
          <a:lstStyle/>
          <a:p>
            <a:r>
              <a:rPr lang="en-US" altLang="en-US" sz="1600" b="1">
                <a:solidFill>
                  <a:schemeClr val="accent2"/>
                </a:solidFill>
              </a:rPr>
              <a:t>#</a:t>
            </a:r>
            <a:endParaRPr lang="en-US" altLang="en-US" sz="2200"/>
          </a:p>
        </p:txBody>
      </p:sp>
      <p:pic>
        <p:nvPicPr>
          <p:cNvPr id="70674" name="Picture 18" descr="Ca"/>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91542" y="2302018"/>
            <a:ext cx="763829"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75" name="Picture 19" descr="Cc"/>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694314" y="2286610"/>
            <a:ext cx="700107"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76" name="Picture 20" descr="CA'"/>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033585" y="2286610"/>
            <a:ext cx="794492"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77" name="Picture 21" descr="Aa"/>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291542" y="3122535"/>
            <a:ext cx="763829" cy="729783"/>
          </a:xfrm>
          <a:prstGeom prst="rect">
            <a:avLst/>
          </a:prstGeom>
          <a:noFill/>
          <a:extLst>
            <a:ext uri="{909E8E84-426E-40DD-AFC4-6F175D3DCCD1}">
              <a14:hiddenFill xmlns:a14="http://schemas.microsoft.com/office/drawing/2010/main">
                <a:solidFill>
                  <a:srgbClr val="FFFFFF"/>
                </a:solidFill>
              </a14:hiddenFill>
            </a:ext>
          </a:extLst>
        </p:spPr>
      </p:pic>
      <p:pic>
        <p:nvPicPr>
          <p:cNvPr id="70678" name="Picture 22" descr="Fs"/>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281436" y="4017914"/>
            <a:ext cx="772608" cy="732584"/>
          </a:xfrm>
          <a:prstGeom prst="rect">
            <a:avLst/>
          </a:prstGeom>
          <a:noFill/>
          <a:extLst>
            <a:ext uri="{909E8E84-426E-40DD-AFC4-6F175D3DCCD1}">
              <a14:hiddenFill xmlns:a14="http://schemas.microsoft.com/office/drawing/2010/main">
                <a:solidFill>
                  <a:srgbClr val="FFFFFF"/>
                </a:solidFill>
              </a14:hiddenFill>
            </a:ext>
          </a:extLst>
        </p:spPr>
      </p:pic>
      <p:pic>
        <p:nvPicPr>
          <p:cNvPr id="70679" name="Picture 23" descr="Ic"/>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254015" y="4844352"/>
            <a:ext cx="772608" cy="725581"/>
          </a:xfrm>
          <a:prstGeom prst="rect">
            <a:avLst/>
          </a:prstGeom>
          <a:noFill/>
          <a:extLst>
            <a:ext uri="{909E8E84-426E-40DD-AFC4-6F175D3DCCD1}">
              <a14:hiddenFill xmlns:a14="http://schemas.microsoft.com/office/drawing/2010/main">
                <a:solidFill>
                  <a:srgbClr val="FFFFFF"/>
                </a:solidFill>
              </a14:hiddenFill>
            </a:ext>
          </a:extLst>
        </p:spPr>
      </p:pic>
      <p:pic>
        <p:nvPicPr>
          <p:cNvPr id="70680" name="Picture 24" descr="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724543" y="5748439"/>
            <a:ext cx="585635" cy="879663"/>
          </a:xfrm>
          <a:prstGeom prst="rect">
            <a:avLst/>
          </a:prstGeom>
          <a:noFill/>
          <a:extLst>
            <a:ext uri="{909E8E84-426E-40DD-AFC4-6F175D3DCCD1}">
              <a14:hiddenFill xmlns:a14="http://schemas.microsoft.com/office/drawing/2010/main">
                <a:solidFill>
                  <a:srgbClr val="FFFFFF"/>
                </a:solidFill>
              </a14:hiddenFill>
            </a:ext>
          </a:extLst>
        </p:spPr>
      </p:pic>
      <p:pic>
        <p:nvPicPr>
          <p:cNvPr id="70681" name="Picture 25" descr="RI"/>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401223" y="5695211"/>
            <a:ext cx="612067" cy="879663"/>
          </a:xfrm>
          <a:prstGeom prst="rect">
            <a:avLst/>
          </a:prstGeom>
          <a:noFill/>
          <a:extLst>
            <a:ext uri="{909E8E84-426E-40DD-AFC4-6F175D3DCCD1}">
              <a14:hiddenFill xmlns:a14="http://schemas.microsoft.com/office/drawing/2010/main">
                <a:solidFill>
                  <a:srgbClr val="FFFFFF"/>
                </a:solidFill>
              </a14:hiddenFill>
            </a:ext>
          </a:extLst>
        </p:spPr>
      </p:pic>
      <p:sp>
        <p:nvSpPr>
          <p:cNvPr id="70682" name="Line 26"/>
          <p:cNvSpPr>
            <a:spLocks noChangeShapeType="1"/>
          </p:cNvSpPr>
          <p:nvPr/>
        </p:nvSpPr>
        <p:spPr bwMode="auto">
          <a:xfrm>
            <a:off x="4370705" y="2214245"/>
            <a:ext cx="5823585" cy="40005"/>
          </a:xfrm>
          <a:prstGeom prst="line">
            <a:avLst/>
          </a:prstGeom>
          <a:noFill/>
          <a:ln w="952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p>
            <a:endParaRPr lang="en-US"/>
          </a:p>
        </p:txBody>
      </p:sp>
      <p:sp>
        <p:nvSpPr>
          <p:cNvPr id="70683" name="Line 27"/>
          <p:cNvSpPr>
            <a:spLocks noChangeShapeType="1"/>
          </p:cNvSpPr>
          <p:nvPr/>
        </p:nvSpPr>
        <p:spPr bwMode="auto">
          <a:xfrm>
            <a:off x="4281170" y="3052445"/>
            <a:ext cx="5831840" cy="29845"/>
          </a:xfrm>
          <a:prstGeom prst="line">
            <a:avLst/>
          </a:prstGeom>
          <a:noFill/>
          <a:ln w="952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p>
            <a:endParaRPr lang="en-US"/>
          </a:p>
        </p:txBody>
      </p:sp>
      <p:sp>
        <p:nvSpPr>
          <p:cNvPr id="70684" name="Line 28"/>
          <p:cNvSpPr>
            <a:spLocks noChangeShapeType="1"/>
          </p:cNvSpPr>
          <p:nvPr/>
        </p:nvSpPr>
        <p:spPr bwMode="auto">
          <a:xfrm flipV="1">
            <a:off x="4281170" y="3896360"/>
            <a:ext cx="3058795" cy="8890"/>
          </a:xfrm>
          <a:prstGeom prst="line">
            <a:avLst/>
          </a:prstGeom>
          <a:noFill/>
          <a:ln w="952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p>
            <a:endParaRPr lang="en-US"/>
          </a:p>
        </p:txBody>
      </p:sp>
      <p:sp>
        <p:nvSpPr>
          <p:cNvPr id="70685" name="Line 29"/>
          <p:cNvSpPr>
            <a:spLocks noChangeShapeType="1"/>
          </p:cNvSpPr>
          <p:nvPr/>
        </p:nvSpPr>
        <p:spPr bwMode="auto">
          <a:xfrm>
            <a:off x="4281170" y="4750435"/>
            <a:ext cx="3059430" cy="15240"/>
          </a:xfrm>
          <a:prstGeom prst="line">
            <a:avLst/>
          </a:prstGeom>
          <a:noFill/>
          <a:ln w="952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p>
            <a:endParaRPr lang="en-US"/>
          </a:p>
        </p:txBody>
      </p:sp>
      <p:sp>
        <p:nvSpPr>
          <p:cNvPr id="70686" name="Line 30"/>
          <p:cNvSpPr>
            <a:spLocks noChangeShapeType="1"/>
          </p:cNvSpPr>
          <p:nvPr/>
        </p:nvSpPr>
        <p:spPr bwMode="auto">
          <a:xfrm>
            <a:off x="4281170" y="5578475"/>
            <a:ext cx="2990850" cy="45085"/>
          </a:xfrm>
          <a:prstGeom prst="line">
            <a:avLst/>
          </a:prstGeom>
          <a:noFill/>
          <a:ln w="952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p>
            <a:endParaRPr lang="en-US"/>
          </a:p>
        </p:txBody>
      </p:sp>
      <p:sp>
        <p:nvSpPr>
          <p:cNvPr id="70687" name="Line 31"/>
          <p:cNvSpPr>
            <a:spLocks noChangeShapeType="1"/>
          </p:cNvSpPr>
          <p:nvPr/>
        </p:nvSpPr>
        <p:spPr bwMode="auto">
          <a:xfrm>
            <a:off x="5665196" y="713583"/>
            <a:ext cx="0" cy="5782235"/>
          </a:xfrm>
          <a:prstGeom prst="line">
            <a:avLst/>
          </a:prstGeom>
          <a:noFill/>
          <a:ln w="9525">
            <a:solidFill>
              <a:srgbClr val="0000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p>
            <a:endParaRPr lang="en-US"/>
          </a:p>
        </p:txBody>
      </p:sp>
      <p:sp>
        <p:nvSpPr>
          <p:cNvPr id="70690" name="Text Box 34"/>
          <p:cNvSpPr txBox="1">
            <a:spLocks noChangeArrowheads="1"/>
          </p:cNvSpPr>
          <p:nvPr/>
        </p:nvSpPr>
        <p:spPr bwMode="auto">
          <a:xfrm>
            <a:off x="4905153" y="252616"/>
            <a:ext cx="3139214" cy="359844"/>
          </a:xfrm>
          <a:prstGeom prst="rect">
            <a:avLst/>
          </a:prstGeom>
          <a:solidFill>
            <a:schemeClr val="accent6">
              <a:lumMod val="20000"/>
              <a:lumOff val="80000"/>
            </a:schemeClr>
          </a:solidFill>
          <a:ln w="28575">
            <a:solidFill>
              <a:srgbClr val="00B0F0"/>
            </a:solidFill>
          </a:ln>
          <a:effectLst/>
          <a:scene3d>
            <a:camera prst="orthographicFront"/>
            <a:lightRig rig="threePt" dir="t"/>
          </a:scene3d>
          <a:sp3d>
            <a:bevelT/>
          </a:sp3d>
        </p:spPr>
        <p:txBody>
          <a:bodyPr wrap="square" lIns="82046" tIns="41022" rIns="82046" bIns="41022">
            <a:spAutoFit/>
          </a:bodyPr>
          <a:lstStyle/>
          <a:p>
            <a:pPr algn="ctr"/>
            <a:r>
              <a:rPr lang="en-US" altLang="en-US" b="1" dirty="0">
                <a:solidFill>
                  <a:srgbClr val="FF0000"/>
                </a:solidFill>
                <a:latin typeface="Arial" panose="020B0604020202020204" pitchFamily="34" charset="0"/>
                <a:cs typeface="Arial" panose="020B0604020202020204" pitchFamily="34" charset="0"/>
              </a:rPr>
              <a:t>Types of magnetic lattice </a:t>
            </a:r>
            <a:endParaRPr lang="en-US" altLang="en-US" b="1" dirty="0">
              <a:solidFill>
                <a:srgbClr val="FF0000"/>
              </a:solidFill>
              <a:latin typeface="Arial" panose="020B0604020202020204" pitchFamily="34" charset="0"/>
              <a:cs typeface="Arial" panose="020B0604020202020204" pitchFamily="34" charset="0"/>
            </a:endParaRPr>
          </a:p>
        </p:txBody>
      </p:sp>
      <p:cxnSp>
        <p:nvCxnSpPr>
          <p:cNvPr id="5" name="Straight Arrow Connector 4"/>
          <p:cNvCxnSpPr/>
          <p:nvPr/>
        </p:nvCxnSpPr>
        <p:spPr>
          <a:xfrm>
            <a:off x="10805185" y="2169238"/>
            <a:ext cx="426316"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10805183" y="1751539"/>
            <a:ext cx="0" cy="41770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10652783" y="2168343"/>
            <a:ext cx="152400" cy="268999"/>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428901" y="2296606"/>
            <a:ext cx="297180" cy="368300"/>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a</a:t>
            </a:r>
            <a:endParaRPr lang="en-US" i="1" dirty="0">
              <a:latin typeface="Times New Roman" panose="02020603050405020304" pitchFamily="18" charset="0"/>
              <a:cs typeface="Times New Roman" panose="02020603050405020304" pitchFamily="18" charset="0"/>
            </a:endParaRPr>
          </a:p>
        </p:txBody>
      </p:sp>
      <p:sp>
        <p:nvSpPr>
          <p:cNvPr id="51" name="TextBox 50"/>
          <p:cNvSpPr txBox="1"/>
          <p:nvPr/>
        </p:nvSpPr>
        <p:spPr>
          <a:xfrm>
            <a:off x="11190901" y="1980138"/>
            <a:ext cx="297180" cy="368300"/>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b</a:t>
            </a:r>
            <a:endParaRPr lang="en-US" i="1" dirty="0">
              <a:latin typeface="Times New Roman" panose="02020603050405020304" pitchFamily="18" charset="0"/>
              <a:cs typeface="Times New Roman" panose="02020603050405020304" pitchFamily="18" charset="0"/>
            </a:endParaRPr>
          </a:p>
        </p:txBody>
      </p:sp>
      <p:sp>
        <p:nvSpPr>
          <p:cNvPr id="52" name="TextBox 51"/>
          <p:cNvSpPr txBox="1"/>
          <p:nvPr/>
        </p:nvSpPr>
        <p:spPr>
          <a:xfrm>
            <a:off x="10652783" y="1446738"/>
            <a:ext cx="284480" cy="368300"/>
          </a:xfrm>
          <a:prstGeom prst="rect">
            <a:avLst/>
          </a:prstGeom>
          <a:noFill/>
        </p:spPr>
        <p:txBody>
          <a:bodyPr wrap="none" rtlCol="0">
            <a:spAutoFit/>
          </a:bodyPr>
          <a:lstStyle/>
          <a:p>
            <a:r>
              <a:rPr lang="en-US" i="1" dirty="0">
                <a:latin typeface="Times New Roman" panose="02020603050405020304" pitchFamily="18" charset="0"/>
                <a:cs typeface="Times New Roman" panose="02020603050405020304" pitchFamily="18" charset="0"/>
              </a:rPr>
              <a:t>c</a:t>
            </a:r>
            <a:endParaRPr lang="en-US" i="1" dirty="0">
              <a:latin typeface="Times New Roman" panose="02020603050405020304" pitchFamily="18" charset="0"/>
              <a:cs typeface="Times New Roman" panose="02020603050405020304" pitchFamily="18" charset="0"/>
            </a:endParaRPr>
          </a:p>
        </p:txBody>
      </p:sp>
      <p:sp>
        <p:nvSpPr>
          <p:cNvPr id="4" name="Oval 3"/>
          <p:cNvSpPr/>
          <p:nvPr/>
        </p:nvSpPr>
        <p:spPr>
          <a:xfrm>
            <a:off x="9385680" y="1060185"/>
            <a:ext cx="45719" cy="530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pic>
        <p:nvPicPr>
          <p:cNvPr id="10" name="Picture 3" descr="P"/>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078901" y="721794"/>
            <a:ext cx="727860" cy="729784"/>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p:cNvSpPr/>
          <p:nvPr/>
        </p:nvSpPr>
        <p:spPr>
          <a:xfrm>
            <a:off x="9457688" y="73223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12" name="Oval 11"/>
          <p:cNvSpPr/>
          <p:nvPr/>
        </p:nvSpPr>
        <p:spPr>
          <a:xfrm>
            <a:off x="9362820" y="875094"/>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13" name="Oval 12"/>
          <p:cNvSpPr/>
          <p:nvPr/>
        </p:nvSpPr>
        <p:spPr>
          <a:xfrm>
            <a:off x="9480547" y="124414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14" name="Oval 13"/>
          <p:cNvSpPr/>
          <p:nvPr/>
        </p:nvSpPr>
        <p:spPr>
          <a:xfrm>
            <a:off x="9362819" y="1391938"/>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16" name="TextBox 15"/>
          <p:cNvSpPr txBox="1"/>
          <p:nvPr/>
        </p:nvSpPr>
        <p:spPr>
          <a:xfrm>
            <a:off x="7489714" y="3435553"/>
            <a:ext cx="4212235" cy="3139321"/>
          </a:xfrm>
          <a:prstGeom prst="rect">
            <a:avLst/>
          </a:prstGeom>
          <a:noFill/>
        </p:spPr>
        <p:txBody>
          <a:bodyPr wrap="square" rtlCol="0">
            <a:spAutoFit/>
          </a:bodyPr>
          <a:lstStyle/>
          <a:p>
            <a:pPr algn="just"/>
            <a:r>
              <a:rPr lang="en-US" altLang="zh-CN" sz="1600" dirty="0"/>
              <a:t>The first low in Fig. b (</a:t>
            </a:r>
            <a:r>
              <a:rPr lang="en-US" altLang="zh-CN" sz="1600" i="1" dirty="0">
                <a:solidFill>
                  <a:srgbClr val="FF0000"/>
                </a:solidFill>
              </a:rPr>
              <a:t>White</a:t>
            </a:r>
            <a:r>
              <a:rPr lang="en-US" altLang="zh-CN" sz="1600" dirty="0"/>
              <a:t>)</a:t>
            </a:r>
            <a:r>
              <a:rPr lang="zh-CN" altLang="en-US" sz="1600" dirty="0"/>
              <a:t> </a:t>
            </a:r>
            <a:r>
              <a:rPr lang="en-US" altLang="zh-CN" sz="1600" dirty="0"/>
              <a:t>shows the lattice types that appear in the nuclear structure, and in magnetite structure as well. The lattice points in each lattice are equivalence, they can be used to describe a ferromagnetic structure. The rest lattices in Fig.</a:t>
            </a:r>
            <a:r>
              <a:rPr lang="zh-CN" altLang="en-US" sz="1600" dirty="0"/>
              <a:t> </a:t>
            </a:r>
            <a:r>
              <a:rPr lang="en-US" altLang="zh-CN" sz="1600" dirty="0"/>
              <a:t>b are used to described the anti-ferromagnetic ordering structure (</a:t>
            </a:r>
            <a:r>
              <a:rPr lang="en-US" altLang="zh-CN" sz="1600" i="1" dirty="0">
                <a:solidFill>
                  <a:srgbClr val="FF0000"/>
                </a:solidFill>
              </a:rPr>
              <a:t>White &amp; Black</a:t>
            </a:r>
            <a:r>
              <a:rPr lang="en-US" altLang="zh-CN" sz="1600" dirty="0"/>
              <a:t>) , due to the anti spin is introduced.</a:t>
            </a:r>
            <a:endParaRPr lang="en-US" altLang="zh-CN" sz="1600" dirty="0"/>
          </a:p>
          <a:p>
            <a:pPr algn="just"/>
            <a:r>
              <a:rPr lang="zh-CN" altLang="en-US" sz="1400" dirty="0"/>
              <a:t>图中左侧第一列所示的是在晶体结构中常见简单的和有心的点阵类型。因为在这类晶胞中所有的阵点都是等效的，所以可以用在描述具有铁磁排列的磁结构单胞（</a:t>
            </a:r>
            <a:r>
              <a:rPr lang="en-US" altLang="zh-CN" sz="1400" dirty="0"/>
              <a:t>white</a:t>
            </a:r>
            <a:r>
              <a:rPr lang="zh-CN" altLang="en-US" sz="1400" dirty="0"/>
              <a:t>）。然而，在引入反铁磁排列后，就衍生出多种新的磁晶胞类型（</a:t>
            </a:r>
            <a:r>
              <a:rPr lang="en-US" altLang="zh-CN" sz="1400" dirty="0"/>
              <a:t>white &amp; black</a:t>
            </a:r>
            <a:r>
              <a:rPr lang="zh-CN" altLang="en-US" sz="1400" dirty="0"/>
              <a:t>）。</a:t>
            </a:r>
            <a:endParaRPr lang="en-US" sz="1400" dirty="0"/>
          </a:p>
        </p:txBody>
      </p:sp>
      <p:sp>
        <p:nvSpPr>
          <p:cNvPr id="49" name="TextBox 48"/>
          <p:cNvSpPr txBox="1"/>
          <p:nvPr/>
        </p:nvSpPr>
        <p:spPr>
          <a:xfrm>
            <a:off x="190942" y="65832"/>
            <a:ext cx="1127430" cy="213995"/>
          </a:xfrm>
          <a:prstGeom prst="rect">
            <a:avLst/>
          </a:prstGeom>
          <a:noFill/>
        </p:spPr>
        <p:txBody>
          <a:bodyPr wrap="square">
            <a:spAutoFit/>
          </a:bodyPr>
          <a:lstStyle/>
          <a:p>
            <a:r>
              <a:rPr lang="zh-CN" altLang="en-US" sz="800" dirty="0">
                <a:solidFill>
                  <a:srgbClr val="00B0F0"/>
                </a:solidFill>
              </a:rPr>
              <a:t>磁结构点阵</a:t>
            </a:r>
            <a:r>
              <a:rPr lang="en-US" altLang="zh-CN" sz="800" dirty="0">
                <a:solidFill>
                  <a:srgbClr val="00B0F0"/>
                </a:solidFill>
              </a:rPr>
              <a:t>, </a:t>
            </a:r>
            <a:r>
              <a:rPr lang="zh-CN" altLang="en-US" sz="800" dirty="0">
                <a:solidFill>
                  <a:srgbClr val="00B0F0"/>
                </a:solidFill>
              </a:rPr>
              <a:t>磁单胞</a:t>
            </a:r>
            <a:endParaRPr lang="en-US" sz="800" dirty="0"/>
          </a:p>
        </p:txBody>
      </p:sp>
      <p:pic>
        <p:nvPicPr>
          <p:cNvPr id="2" name="Picture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85392" y="810483"/>
            <a:ext cx="3297555" cy="4719955"/>
          </a:xfrm>
          <a:prstGeom prst="rect">
            <a:avLst/>
          </a:prstGeom>
        </p:spPr>
      </p:pic>
      <p:sp>
        <p:nvSpPr>
          <p:cNvPr id="3" name="TextBox 4"/>
          <p:cNvSpPr txBox="1"/>
          <p:nvPr/>
        </p:nvSpPr>
        <p:spPr>
          <a:xfrm>
            <a:off x="385360" y="333167"/>
            <a:ext cx="3603157" cy="368300"/>
          </a:xfrm>
          <a:prstGeom prst="rect">
            <a:avLst/>
          </a:prstGeom>
          <a:solidFill>
            <a:schemeClr val="accent6">
              <a:lumMod val="20000"/>
              <a:lumOff val="80000"/>
            </a:schemeClr>
          </a:solidFill>
          <a:ln w="28575">
            <a:solidFill>
              <a:srgbClr val="00B0F0"/>
            </a:solidFill>
          </a:ln>
          <a:scene3d>
            <a:camera prst="orthographicFront"/>
            <a:lightRig rig="threePt" dir="t"/>
          </a:scene3d>
          <a:sp3d>
            <a:bevelT/>
          </a:sp3d>
        </p:spPr>
        <p:txBody>
          <a:bodyPr wrap="square">
            <a:spAutoFit/>
          </a:bodyPr>
          <a:lstStyle/>
          <a:p>
            <a:pPr algn="ctr"/>
            <a:r>
              <a:rPr lang="en-US" b="1" dirty="0">
                <a:solidFill>
                  <a:srgbClr val="FF0000"/>
                </a:solidFill>
                <a:latin typeface="Arial" panose="020B0604020202020204" pitchFamily="34" charset="0"/>
                <a:cs typeface="Arial" panose="020B0604020202020204" pitchFamily="34" charset="0"/>
              </a:rPr>
              <a:t>The 14 </a:t>
            </a:r>
            <a:r>
              <a:rPr lang="en-US" altLang="zh-CN" b="1" dirty="0">
                <a:solidFill>
                  <a:srgbClr val="FF0000"/>
                </a:solidFill>
                <a:latin typeface="Arial" panose="020B0604020202020204" pitchFamily="34" charset="0"/>
                <a:cs typeface="Arial" panose="020B0604020202020204" pitchFamily="34" charset="0"/>
              </a:rPr>
              <a:t>crystal </a:t>
            </a:r>
            <a:r>
              <a:rPr lang="en-US" b="1" dirty="0">
                <a:solidFill>
                  <a:srgbClr val="FF0000"/>
                </a:solidFill>
                <a:latin typeface="Arial" panose="020B0604020202020204" pitchFamily="34" charset="0"/>
                <a:cs typeface="Arial" panose="020B0604020202020204" pitchFamily="34" charset="0"/>
              </a:rPr>
              <a:t>Bravais lattices</a:t>
            </a:r>
            <a:endParaRPr lang="en-US" b="1" dirty="0">
              <a:solidFill>
                <a:srgbClr val="FF0000"/>
              </a:solidFill>
              <a:latin typeface="Arial" panose="020B0604020202020204" pitchFamily="34" charset="0"/>
              <a:cs typeface="Arial" panose="020B0604020202020204" pitchFamily="34" charset="0"/>
            </a:endParaRPr>
          </a:p>
        </p:txBody>
      </p:sp>
      <p:sp>
        <p:nvSpPr>
          <p:cNvPr id="6" name="文本框 5"/>
          <p:cNvSpPr txBox="1"/>
          <p:nvPr/>
        </p:nvSpPr>
        <p:spPr>
          <a:xfrm>
            <a:off x="411869" y="5547663"/>
            <a:ext cx="3711787" cy="1169551"/>
          </a:xfrm>
          <a:prstGeom prst="rect">
            <a:avLst/>
          </a:prstGeom>
          <a:noFill/>
        </p:spPr>
        <p:txBody>
          <a:bodyPr wrap="square" rtlCol="0">
            <a:spAutoFit/>
          </a:bodyPr>
          <a:lstStyle/>
          <a:p>
            <a:pPr algn="just"/>
            <a:r>
              <a:rPr lang="en-US" altLang="zh-CN" sz="1400" dirty="0">
                <a:solidFill>
                  <a:srgbClr val="FF0000"/>
                </a:solidFill>
              </a:rPr>
              <a:t>In 14 Bravais nuclear lattices</a:t>
            </a:r>
            <a:r>
              <a:rPr lang="zh-CN" altLang="en-US" sz="1400" dirty="0">
                <a:solidFill>
                  <a:srgbClr val="FF0000"/>
                </a:solidFill>
              </a:rPr>
              <a:t>（</a:t>
            </a:r>
            <a:r>
              <a:rPr lang="en-US" altLang="zh-CN" sz="1400" dirty="0">
                <a:solidFill>
                  <a:srgbClr val="FF0000"/>
                </a:solidFill>
              </a:rPr>
              <a:t>Fig.</a:t>
            </a:r>
            <a:r>
              <a:rPr lang="zh-CN" altLang="en-US" sz="1400" dirty="0">
                <a:solidFill>
                  <a:srgbClr val="FF0000"/>
                </a:solidFill>
              </a:rPr>
              <a:t> </a:t>
            </a:r>
            <a:r>
              <a:rPr lang="en-US" altLang="zh-CN" sz="1400" dirty="0">
                <a:solidFill>
                  <a:srgbClr val="FF0000"/>
                </a:solidFill>
              </a:rPr>
              <a:t>a) there are three </a:t>
            </a:r>
            <a:r>
              <a:rPr lang="en-US" altLang="zh-CN" sz="1400" dirty="0" err="1">
                <a:solidFill>
                  <a:srgbClr val="FF0000"/>
                </a:solidFill>
              </a:rPr>
              <a:t>centred</a:t>
            </a:r>
            <a:r>
              <a:rPr lang="en-US" altLang="zh-CN" sz="1400" dirty="0">
                <a:solidFill>
                  <a:srgbClr val="FF0000"/>
                </a:solidFill>
              </a:rPr>
              <a:t>-lattices: </a:t>
            </a:r>
            <a:r>
              <a:rPr lang="en-US" altLang="zh-CN" sz="1400" i="1" dirty="0">
                <a:solidFill>
                  <a:srgbClr val="FF0000"/>
                </a:solidFill>
              </a:rPr>
              <a:t>C/B/A</a:t>
            </a:r>
            <a:r>
              <a:rPr lang="en-US" altLang="zh-CN" sz="1400" dirty="0">
                <a:solidFill>
                  <a:srgbClr val="FF0000"/>
                </a:solidFill>
              </a:rPr>
              <a:t>-face-</a:t>
            </a:r>
            <a:r>
              <a:rPr lang="en-US" altLang="zh-CN" sz="1400" dirty="0" err="1">
                <a:solidFill>
                  <a:srgbClr val="FF0000"/>
                </a:solidFill>
              </a:rPr>
              <a:t>centred</a:t>
            </a:r>
            <a:r>
              <a:rPr lang="en-US" altLang="zh-CN" sz="1400" dirty="0">
                <a:solidFill>
                  <a:srgbClr val="FF0000"/>
                </a:solidFill>
              </a:rPr>
              <a:t> (</a:t>
            </a:r>
            <a:r>
              <a:rPr lang="en-US" altLang="zh-CN" sz="1400" i="1" dirty="0">
                <a:solidFill>
                  <a:srgbClr val="FF0000"/>
                </a:solidFill>
              </a:rPr>
              <a:t>C</a:t>
            </a:r>
            <a:r>
              <a:rPr lang="en-US" altLang="zh-CN" sz="1400" dirty="0">
                <a:solidFill>
                  <a:srgbClr val="FF0000"/>
                </a:solidFill>
              </a:rPr>
              <a:t>), body </a:t>
            </a:r>
            <a:r>
              <a:rPr lang="en-US" altLang="zh-CN" sz="1400" dirty="0" err="1">
                <a:solidFill>
                  <a:srgbClr val="FF0000"/>
                </a:solidFill>
              </a:rPr>
              <a:t>centred</a:t>
            </a:r>
            <a:r>
              <a:rPr lang="en-US" altLang="zh-CN" sz="1400" dirty="0">
                <a:solidFill>
                  <a:srgbClr val="FF0000"/>
                </a:solidFill>
              </a:rPr>
              <a:t> (</a:t>
            </a:r>
            <a:r>
              <a:rPr lang="en-US" altLang="zh-CN" sz="1400" i="1" dirty="0">
                <a:solidFill>
                  <a:srgbClr val="FF0000"/>
                </a:solidFill>
              </a:rPr>
              <a:t>I</a:t>
            </a:r>
            <a:r>
              <a:rPr lang="en-US" altLang="zh-CN" sz="1400" dirty="0">
                <a:solidFill>
                  <a:srgbClr val="FF0000"/>
                </a:solidFill>
              </a:rPr>
              <a:t>), and all-face </a:t>
            </a:r>
            <a:r>
              <a:rPr lang="en-US" altLang="zh-CN" sz="1400" dirty="0" err="1">
                <a:solidFill>
                  <a:srgbClr val="FF0000"/>
                </a:solidFill>
              </a:rPr>
              <a:t>centred</a:t>
            </a:r>
            <a:r>
              <a:rPr lang="en-US" altLang="zh-CN" sz="1400" dirty="0">
                <a:solidFill>
                  <a:srgbClr val="FF0000"/>
                </a:solidFill>
              </a:rPr>
              <a:t> (</a:t>
            </a:r>
            <a:r>
              <a:rPr lang="en-US" altLang="zh-CN" sz="1400" i="1" dirty="0">
                <a:solidFill>
                  <a:srgbClr val="FF0000"/>
                </a:solidFill>
              </a:rPr>
              <a:t>F</a:t>
            </a:r>
            <a:r>
              <a:rPr lang="en-US" altLang="zh-CN" sz="1400" dirty="0">
                <a:solidFill>
                  <a:srgbClr val="FF0000"/>
                </a:solidFill>
              </a:rPr>
              <a:t>). </a:t>
            </a:r>
            <a:r>
              <a:rPr lang="zh-CN" altLang="en-US" sz="1400" dirty="0">
                <a:solidFill>
                  <a:srgbClr val="FF0000"/>
                </a:solidFill>
              </a:rPr>
              <a:t>在</a:t>
            </a:r>
            <a:r>
              <a:rPr lang="en-US" altLang="zh-CN" sz="1400" dirty="0">
                <a:solidFill>
                  <a:srgbClr val="FF0000"/>
                </a:solidFill>
              </a:rPr>
              <a:t>14</a:t>
            </a:r>
            <a:r>
              <a:rPr lang="zh-CN" altLang="en-US" sz="1400" dirty="0">
                <a:solidFill>
                  <a:srgbClr val="FF0000"/>
                </a:solidFill>
              </a:rPr>
              <a:t>个</a:t>
            </a:r>
            <a:r>
              <a:rPr lang="en-US" altLang="zh-CN" sz="1400" dirty="0">
                <a:solidFill>
                  <a:srgbClr val="FF0000"/>
                </a:solidFill>
              </a:rPr>
              <a:t>Bravais </a:t>
            </a:r>
            <a:r>
              <a:rPr lang="zh-CN" altLang="en-US" sz="1400" dirty="0">
                <a:solidFill>
                  <a:srgbClr val="FF0000"/>
                </a:solidFill>
              </a:rPr>
              <a:t>点阵中只有</a:t>
            </a:r>
            <a:r>
              <a:rPr lang="en-US" altLang="zh-CN" sz="1400" dirty="0">
                <a:solidFill>
                  <a:srgbClr val="FF0000"/>
                </a:solidFill>
              </a:rPr>
              <a:t>3</a:t>
            </a:r>
            <a:r>
              <a:rPr lang="zh-CN" altLang="en-US" sz="1400" dirty="0">
                <a:solidFill>
                  <a:srgbClr val="FF0000"/>
                </a:solidFill>
              </a:rPr>
              <a:t>种有心类型：底心，体心和面心。</a:t>
            </a:r>
            <a:endParaRPr lang="zh-CN" altLang="en-US" sz="1400" dirty="0">
              <a:solidFill>
                <a:srgbClr val="FF0000"/>
              </a:solidFill>
            </a:endParaRPr>
          </a:p>
        </p:txBody>
      </p:sp>
      <p:sp>
        <p:nvSpPr>
          <p:cNvPr id="17" name="Rectangle 2"/>
          <p:cNvSpPr>
            <a:spLocks noChangeArrowheads="1"/>
          </p:cNvSpPr>
          <p:nvPr/>
        </p:nvSpPr>
        <p:spPr bwMode="auto">
          <a:xfrm>
            <a:off x="4371340" y="116840"/>
            <a:ext cx="7879080" cy="6354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046" tIns="41022" rIns="82046" bIns="41022">
            <a:spAutoFit/>
          </a:bodyPr>
          <a:lstStyle/>
          <a:p>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			                    </a:t>
            </a:r>
            <a:r>
              <a:rPr lang="en-US" altLang="en-US" sz="1600" i="1" u="sng" dirty="0">
                <a:solidFill>
                  <a:srgbClr val="FF0000"/>
                </a:solidFill>
                <a:latin typeface="Times New Roman" panose="02020603050405020304" pitchFamily="18" charset="0"/>
                <a:cs typeface="Times New Roman" panose="02020603050405020304" pitchFamily="18" charset="0"/>
              </a:rPr>
              <a:t>White &amp; Black</a:t>
            </a:r>
            <a:endParaRPr lang="en-US" altLang="en-US" sz="1600" i="1" u="sng" dirty="0">
              <a:solidFill>
                <a:srgbClr val="FF0000"/>
              </a:solidFill>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   </a:t>
            </a:r>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       </a:t>
            </a:r>
            <a:r>
              <a:rPr lang="en-US" altLang="en-US" i="1" dirty="0">
                <a:solidFill>
                  <a:srgbClr val="FF0000"/>
                </a:solidFill>
                <a:latin typeface="Times New Roman" panose="02020603050405020304" pitchFamily="18" charset="0"/>
                <a:cs typeface="Times New Roman" panose="02020603050405020304" pitchFamily="18" charset="0"/>
              </a:rPr>
              <a:t>White</a:t>
            </a:r>
            <a:r>
              <a:rPr lang="en-US" altLang="en-US" i="1" dirty="0">
                <a:latin typeface="Times New Roman" panose="02020603050405020304" pitchFamily="18" charset="0"/>
                <a:cs typeface="Times New Roman" panose="02020603050405020304" pitchFamily="18" charset="0"/>
              </a:rPr>
              <a:t>           P</a:t>
            </a:r>
            <a:r>
              <a:rPr lang="en-US" altLang="en-US" i="1" baseline="-25000" dirty="0">
                <a:latin typeface="Times New Roman" panose="02020603050405020304" pitchFamily="18" charset="0"/>
                <a:cs typeface="Times New Roman" panose="02020603050405020304" pitchFamily="18" charset="0"/>
              </a:rPr>
              <a:t>s                                 </a:t>
            </a:r>
            <a:r>
              <a:rPr lang="en-US" altLang="en-US" i="1" dirty="0">
                <a:latin typeface="Times New Roman" panose="02020603050405020304" pitchFamily="18" charset="0"/>
                <a:cs typeface="Times New Roman" panose="02020603050405020304" pitchFamily="18" charset="0"/>
              </a:rPr>
              <a:t>P</a:t>
            </a:r>
            <a:r>
              <a:rPr lang="en-US" altLang="en-US" i="1" baseline="-25000" dirty="0">
                <a:latin typeface="Times New Roman" panose="02020603050405020304" pitchFamily="18" charset="0"/>
                <a:cs typeface="Times New Roman" panose="02020603050405020304" pitchFamily="18" charset="0"/>
              </a:rPr>
              <a:t>a                             </a:t>
            </a:r>
            <a:r>
              <a:rPr lang="en-US" altLang="en-US" i="1" dirty="0">
                <a:latin typeface="Times New Roman" panose="02020603050405020304" pitchFamily="18" charset="0"/>
                <a:cs typeface="Times New Roman" panose="02020603050405020304" pitchFamily="18" charset="0"/>
              </a:rPr>
              <a:t>P</a:t>
            </a:r>
            <a:r>
              <a:rPr lang="en-US" altLang="en-US" i="1" baseline="-25000" dirty="0">
                <a:latin typeface="Times New Roman" panose="02020603050405020304" pitchFamily="18" charset="0"/>
                <a:cs typeface="Times New Roman" panose="02020603050405020304" pitchFamily="18" charset="0"/>
              </a:rPr>
              <a:t>b                            </a:t>
            </a:r>
            <a:r>
              <a:rPr lang="en-US" altLang="en-US" i="1" dirty="0">
                <a:latin typeface="Times New Roman" panose="02020603050405020304" pitchFamily="18" charset="0"/>
                <a:cs typeface="Times New Roman" panose="02020603050405020304" pitchFamily="18" charset="0"/>
              </a:rPr>
              <a:t>P</a:t>
            </a:r>
            <a:r>
              <a:rPr lang="en-US" altLang="en-US" i="1" baseline="-25000" dirty="0">
                <a:latin typeface="Times New Roman" panose="02020603050405020304" pitchFamily="18" charset="0"/>
                <a:cs typeface="Times New Roman" panose="02020603050405020304" pitchFamily="18" charset="0"/>
              </a:rPr>
              <a:t>c</a:t>
            </a:r>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P</a:t>
            </a:r>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                           P</a:t>
            </a:r>
            <a:r>
              <a:rPr lang="en-US" altLang="en-US" i="1" baseline="-25000" dirty="0">
                <a:latin typeface="Times New Roman" panose="02020603050405020304" pitchFamily="18" charset="0"/>
                <a:cs typeface="Times New Roman" panose="02020603050405020304" pitchFamily="18" charset="0"/>
              </a:rPr>
              <a:t>I                                 </a:t>
            </a:r>
            <a:r>
              <a:rPr lang="en-US" altLang="en-US" i="1" dirty="0">
                <a:latin typeface="Times New Roman" panose="02020603050405020304" pitchFamily="18" charset="0"/>
                <a:cs typeface="Times New Roman" panose="02020603050405020304" pitchFamily="18" charset="0"/>
              </a:rPr>
              <a:t>P</a:t>
            </a:r>
            <a:r>
              <a:rPr lang="en-US" altLang="en-US" i="1" baseline="-25000" dirty="0">
                <a:latin typeface="Times New Roman" panose="02020603050405020304" pitchFamily="18" charset="0"/>
                <a:cs typeface="Times New Roman" panose="02020603050405020304" pitchFamily="18" charset="0"/>
              </a:rPr>
              <a:t>A                         </a:t>
            </a:r>
            <a:r>
              <a:rPr lang="en-US" altLang="en-US" i="1" dirty="0">
                <a:latin typeface="Times New Roman" panose="02020603050405020304" pitchFamily="18" charset="0"/>
                <a:cs typeface="Times New Roman" panose="02020603050405020304" pitchFamily="18" charset="0"/>
              </a:rPr>
              <a:t>  </a:t>
            </a:r>
            <a:r>
              <a:rPr lang="en-US" altLang="en-US" i="1" baseline="-25000" dirty="0">
                <a:latin typeface="Times New Roman" panose="02020603050405020304" pitchFamily="18" charset="0"/>
                <a:cs typeface="Times New Roman" panose="02020603050405020304" pitchFamily="18" charset="0"/>
              </a:rPr>
              <a:t> </a:t>
            </a:r>
            <a:r>
              <a:rPr lang="en-US" altLang="en-US" i="1" dirty="0">
                <a:latin typeface="Times New Roman" panose="02020603050405020304" pitchFamily="18" charset="0"/>
                <a:cs typeface="Times New Roman" panose="02020603050405020304" pitchFamily="18" charset="0"/>
              </a:rPr>
              <a:t>P</a:t>
            </a:r>
            <a:r>
              <a:rPr lang="en-US" altLang="en-US" i="1" baseline="-25000" dirty="0">
                <a:latin typeface="Times New Roman" panose="02020603050405020304" pitchFamily="18" charset="0"/>
                <a:cs typeface="Times New Roman" panose="02020603050405020304" pitchFamily="18" charset="0"/>
              </a:rPr>
              <a:t>C</a:t>
            </a:r>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  </a:t>
            </a:r>
            <a:endParaRPr lang="en-US" altLang="en-US" i="1" dirty="0">
              <a:latin typeface="Times New Roman" panose="02020603050405020304" pitchFamily="18" charset="0"/>
              <a:cs typeface="Times New Roman" panose="02020603050405020304" pitchFamily="18" charset="0"/>
            </a:endParaRPr>
          </a:p>
          <a:p>
            <a:r>
              <a:rPr lang="en-US" altLang="en-US" i="1" baseline="-25000" dirty="0">
                <a:latin typeface="Times New Roman" panose="02020603050405020304" pitchFamily="18" charset="0"/>
                <a:cs typeface="Times New Roman" panose="02020603050405020304" pitchFamily="18" charset="0"/>
              </a:rPr>
              <a:t>                    </a:t>
            </a:r>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C                        C</a:t>
            </a:r>
            <a:r>
              <a:rPr lang="en-US" altLang="en-US" i="1" baseline="-25000" dirty="0">
                <a:latin typeface="Times New Roman" panose="02020603050405020304" pitchFamily="18" charset="0"/>
                <a:cs typeface="Times New Roman" panose="02020603050405020304" pitchFamily="18" charset="0"/>
              </a:rPr>
              <a:t>a                                </a:t>
            </a:r>
            <a:r>
              <a:rPr lang="en-US" altLang="en-US" i="1" dirty="0">
                <a:latin typeface="Times New Roman" panose="02020603050405020304" pitchFamily="18" charset="0"/>
                <a:cs typeface="Times New Roman" panose="02020603050405020304" pitchFamily="18" charset="0"/>
              </a:rPr>
              <a:t>C</a:t>
            </a:r>
            <a:r>
              <a:rPr lang="en-US" altLang="en-US" i="1" baseline="-25000" dirty="0">
                <a:latin typeface="Times New Roman" panose="02020603050405020304" pitchFamily="18" charset="0"/>
                <a:cs typeface="Times New Roman" panose="02020603050405020304" pitchFamily="18" charset="0"/>
              </a:rPr>
              <a:t>c                              </a:t>
            </a:r>
            <a:r>
              <a:rPr lang="en-US" altLang="en-US" i="1" dirty="0">
                <a:latin typeface="Times New Roman" panose="02020603050405020304" pitchFamily="18" charset="0"/>
                <a:cs typeface="Times New Roman" panose="02020603050405020304" pitchFamily="18" charset="0"/>
              </a:rPr>
              <a:t>C</a:t>
            </a:r>
            <a:r>
              <a:rPr lang="en-US" altLang="en-US" i="1" baseline="-25000" dirty="0">
                <a:latin typeface="Times New Roman" panose="02020603050405020304" pitchFamily="18" charset="0"/>
                <a:cs typeface="Times New Roman" panose="02020603050405020304" pitchFamily="18" charset="0"/>
              </a:rPr>
              <a:t>A</a:t>
            </a:r>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A                        A</a:t>
            </a:r>
            <a:r>
              <a:rPr lang="en-US" altLang="en-US" i="1" baseline="-25000" dirty="0">
                <a:latin typeface="Times New Roman" panose="02020603050405020304" pitchFamily="18" charset="0"/>
                <a:cs typeface="Times New Roman" panose="02020603050405020304" pitchFamily="18" charset="0"/>
              </a:rPr>
              <a:t>a</a:t>
            </a:r>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F                        F</a:t>
            </a:r>
            <a:r>
              <a:rPr lang="en-US" altLang="en-US" i="1" baseline="-25000" dirty="0">
                <a:latin typeface="Times New Roman" panose="02020603050405020304" pitchFamily="18" charset="0"/>
                <a:cs typeface="Times New Roman" panose="02020603050405020304" pitchFamily="18" charset="0"/>
              </a:rPr>
              <a:t>s</a:t>
            </a:r>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I                         I</a:t>
            </a:r>
            <a:r>
              <a:rPr lang="en-US" altLang="en-US" i="1" baseline="-25000" dirty="0">
                <a:latin typeface="Times New Roman" panose="02020603050405020304" pitchFamily="18" charset="0"/>
                <a:cs typeface="Times New Roman" panose="02020603050405020304" pitchFamily="18" charset="0"/>
              </a:rPr>
              <a:t>C</a:t>
            </a:r>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R                         R</a:t>
            </a:r>
            <a:r>
              <a:rPr lang="en-US" altLang="en-US" i="1" baseline="-25000" dirty="0">
                <a:latin typeface="Times New Roman" panose="02020603050405020304" pitchFamily="18" charset="0"/>
                <a:cs typeface="Times New Roman" panose="02020603050405020304" pitchFamily="18" charset="0"/>
              </a:rPr>
              <a:t>I</a:t>
            </a:r>
            <a:endParaRPr lang="en-US" altLang="en-US" i="1" dirty="0">
              <a:latin typeface="Times New Roman" panose="02020603050405020304" pitchFamily="18" charset="0"/>
              <a:cs typeface="Times New Roman" panose="02020603050405020304" pitchFamily="18" charset="0"/>
            </a:endParaRPr>
          </a:p>
          <a:p>
            <a:r>
              <a:rPr lang="en-US" altLang="en-US" i="1" dirty="0">
                <a:latin typeface="Times New Roman" panose="02020603050405020304" pitchFamily="18" charset="0"/>
                <a:cs typeface="Times New Roman" panose="02020603050405020304" pitchFamily="18" charset="0"/>
              </a:rPr>
              <a:t>     </a:t>
            </a:r>
            <a:endParaRPr lang="en-US" altLang="en-US" i="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07368" y="735087"/>
            <a:ext cx="332142" cy="461665"/>
          </a:xfrm>
          <a:prstGeom prst="rect">
            <a:avLst/>
          </a:prstGeom>
          <a:noFill/>
        </p:spPr>
        <p:txBody>
          <a:bodyPr wrap="none" rtlCol="0">
            <a:spAutoFit/>
          </a:bodyPr>
          <a:lstStyle/>
          <a:p>
            <a:r>
              <a:rPr lang="en-US" sz="2400" dirty="0"/>
              <a:t>a</a:t>
            </a:r>
            <a:endParaRPr lang="en-US" sz="2400" dirty="0"/>
          </a:p>
        </p:txBody>
      </p:sp>
      <p:sp>
        <p:nvSpPr>
          <p:cNvPr id="8" name="TextBox 7"/>
          <p:cNvSpPr txBox="1"/>
          <p:nvPr/>
        </p:nvSpPr>
        <p:spPr>
          <a:xfrm>
            <a:off x="4511824" y="591071"/>
            <a:ext cx="346570" cy="461665"/>
          </a:xfrm>
          <a:prstGeom prst="rect">
            <a:avLst/>
          </a:prstGeom>
          <a:noFill/>
        </p:spPr>
        <p:txBody>
          <a:bodyPr wrap="none" rtlCol="0">
            <a:spAutoFit/>
          </a:bodyPr>
          <a:lstStyle/>
          <a:p>
            <a:r>
              <a:rPr lang="en-US" sz="2400" dirty="0"/>
              <a:t>b</a:t>
            </a:r>
            <a:endParaRPr lang="en-US" sz="24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7408" y="836712"/>
            <a:ext cx="5328592" cy="5777923"/>
          </a:xfrm>
          <a:prstGeom prst="rect">
            <a:avLst/>
          </a:prstGeom>
        </p:spPr>
      </p:pic>
      <p:sp>
        <p:nvSpPr>
          <p:cNvPr id="5" name="Rectangle 4"/>
          <p:cNvSpPr/>
          <p:nvPr/>
        </p:nvSpPr>
        <p:spPr>
          <a:xfrm>
            <a:off x="4114798" y="6597352"/>
            <a:ext cx="3581400" cy="229870"/>
          </a:xfrm>
          <a:prstGeom prst="rect">
            <a:avLst/>
          </a:prstGeom>
        </p:spPr>
        <p:txBody>
          <a:bodyPr wrap="square">
            <a:spAutoFit/>
          </a:bodyPr>
          <a:lstStyle/>
          <a:p>
            <a:r>
              <a:rPr lang="en-US" sz="900" i="1" dirty="0">
                <a:latin typeface="Times New Roman" panose="02020603050405020304" pitchFamily="18" charset="0"/>
                <a:cs typeface="Times New Roman" panose="02020603050405020304" pitchFamily="18" charset="0"/>
              </a:rPr>
              <a:t>International Table for crystallography (2006), Vol. D, Chapter 1.5, P112</a:t>
            </a:r>
            <a:endParaRPr lang="en-US" sz="9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836712"/>
            <a:ext cx="5328592" cy="5760640"/>
          </a:xfrm>
          <a:prstGeom prst="rect">
            <a:avLst/>
          </a:prstGeom>
        </p:spPr>
      </p:pic>
      <p:sp>
        <p:nvSpPr>
          <p:cNvPr id="3" name="Rectangle 2"/>
          <p:cNvSpPr/>
          <p:nvPr/>
        </p:nvSpPr>
        <p:spPr>
          <a:xfrm>
            <a:off x="0" y="-1"/>
            <a:ext cx="12192000" cy="762001"/>
          </a:xfrm>
          <a:prstGeom prst="rect">
            <a:avLst/>
          </a:prstGeom>
          <a:solidFill>
            <a:srgbClr val="FDE3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Arial" panose="020B0604020202020204" pitchFamily="34" charset="0"/>
                <a:cs typeface="Arial" panose="020B0604020202020204" pitchFamily="34" charset="0"/>
              </a:rPr>
              <a:t>List of the magnetic classes in which ferromagnetism is admitted</a:t>
            </a:r>
            <a:endParaRPr lang="en-US" sz="2400" b="1" dirty="0">
              <a:solidFill>
                <a:schemeClr val="tx1"/>
              </a:solidFill>
              <a:latin typeface="Arial" panose="020B0604020202020204" pitchFamily="34" charset="0"/>
              <a:cs typeface="Arial" panose="020B0604020202020204" pitchFamily="34" charset="0"/>
            </a:endParaRPr>
          </a:p>
        </p:txBody>
      </p:sp>
      <p:sp>
        <p:nvSpPr>
          <p:cNvPr id="8" name="TextBox 7"/>
          <p:cNvSpPr txBox="1"/>
          <p:nvPr/>
        </p:nvSpPr>
        <p:spPr>
          <a:xfrm>
            <a:off x="0" y="-2977"/>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7865" y="1034024"/>
            <a:ext cx="8350040" cy="5220818"/>
          </a:xfrm>
          <a:prstGeom prst="rect">
            <a:avLst/>
          </a:prstGeom>
        </p:spPr>
      </p:pic>
      <p:sp>
        <p:nvSpPr>
          <p:cNvPr id="65" name="TextBox 64"/>
          <p:cNvSpPr txBox="1"/>
          <p:nvPr/>
        </p:nvSpPr>
        <p:spPr>
          <a:xfrm>
            <a:off x="2587612" y="4653492"/>
            <a:ext cx="1435008" cy="1200329"/>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sz="1200" baseline="-250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anti-parallel</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anti-parallel</a:t>
            </a:r>
            <a:endParaRPr lang="en-US"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parallel</a:t>
            </a:r>
            <a:endParaRPr lang="en-US" sz="1200" dirty="0">
              <a:solidFill>
                <a:srgbClr val="A426EA"/>
              </a:solidFill>
              <a:latin typeface="Times New Roman" panose="02020603050405020304" pitchFamily="18" charset="0"/>
              <a:cs typeface="Times New Roman" panose="02020603050405020304" pitchFamily="18" charset="0"/>
            </a:endParaRPr>
          </a:p>
        </p:txBody>
      </p:sp>
      <p:sp>
        <p:nvSpPr>
          <p:cNvPr id="66" name="TextBox 65"/>
          <p:cNvSpPr txBox="1"/>
          <p:nvPr/>
        </p:nvSpPr>
        <p:spPr>
          <a:xfrm>
            <a:off x="2727220" y="2362426"/>
            <a:ext cx="1435008" cy="461665"/>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sz="1200" baseline="-250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anti-parallel</a:t>
            </a:r>
            <a:endParaRPr lang="en-US" sz="1200" dirty="0">
              <a:solidFill>
                <a:srgbClr val="A426EA"/>
              </a:solidFill>
              <a:latin typeface="Times New Roman" panose="02020603050405020304" pitchFamily="18" charset="0"/>
              <a:cs typeface="Times New Roman" panose="02020603050405020304" pitchFamily="18" charset="0"/>
            </a:endParaRPr>
          </a:p>
        </p:txBody>
      </p:sp>
      <p:sp>
        <p:nvSpPr>
          <p:cNvPr id="67" name="TextBox 66"/>
          <p:cNvSpPr txBox="1"/>
          <p:nvPr/>
        </p:nvSpPr>
        <p:spPr>
          <a:xfrm>
            <a:off x="1214874" y="6179941"/>
            <a:ext cx="550151" cy="276999"/>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endParaRPr lang="en-US" sz="1200" baseline="-25000" dirty="0">
              <a:solidFill>
                <a:srgbClr val="A426EA"/>
              </a:solidFill>
              <a:latin typeface="Times New Roman" panose="02020603050405020304" pitchFamily="18" charset="0"/>
              <a:cs typeface="Times New Roman" panose="02020603050405020304" pitchFamily="18" charset="0"/>
            </a:endParaRPr>
          </a:p>
        </p:txBody>
      </p:sp>
      <p:sp>
        <p:nvSpPr>
          <p:cNvPr id="68" name="TextBox 67"/>
          <p:cNvSpPr txBox="1"/>
          <p:nvPr/>
        </p:nvSpPr>
        <p:spPr>
          <a:xfrm>
            <a:off x="4327420" y="2291292"/>
            <a:ext cx="1524776" cy="830997"/>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anti-parallel</a:t>
            </a:r>
            <a:endParaRPr lang="en-US"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endParaRPr lang="en-US" sz="1200" dirty="0">
              <a:solidFill>
                <a:srgbClr val="A426EA"/>
              </a:solidFill>
              <a:latin typeface="Times New Roman" panose="02020603050405020304" pitchFamily="18" charset="0"/>
              <a:cs typeface="Times New Roman" panose="02020603050405020304" pitchFamily="18" charset="0"/>
            </a:endParaRPr>
          </a:p>
        </p:txBody>
      </p:sp>
      <p:sp>
        <p:nvSpPr>
          <p:cNvPr id="69" name="TextBox 68"/>
          <p:cNvSpPr txBox="1"/>
          <p:nvPr/>
        </p:nvSpPr>
        <p:spPr>
          <a:xfrm>
            <a:off x="648742" y="2928092"/>
            <a:ext cx="1970411"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(a)</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Moment</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i="1" dirty="0">
                <a:solidFill>
                  <a:srgbClr val="FF0000"/>
                </a:solidFill>
                <a:latin typeface="Symbol" panose="05050102010706020507" pitchFamily="18" charset="2"/>
                <a:cs typeface="Times New Roman" panose="02020603050405020304" pitchFamily="18" charset="0"/>
              </a:rPr>
              <a:t>m</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is</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a</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vector</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70" name="TextBox 69"/>
          <p:cNvSpPr txBox="1"/>
          <p:nvPr/>
        </p:nvSpPr>
        <p:spPr>
          <a:xfrm>
            <a:off x="1660420" y="1387957"/>
            <a:ext cx="314325" cy="368300"/>
          </a:xfrm>
          <a:prstGeom prst="rect">
            <a:avLst/>
          </a:prstGeom>
          <a:noFill/>
        </p:spPr>
        <p:txBody>
          <a:bodyPr wrap="none" rtlCol="0">
            <a:spAutoFit/>
          </a:bodyPr>
          <a:lstStyle/>
          <a:p>
            <a:r>
              <a:rPr lang="en-US" altLang="zh-CN" i="1" dirty="0">
                <a:latin typeface="Symbol" panose="05050102010706020507" pitchFamily="18" charset="2"/>
              </a:rPr>
              <a:t>m</a:t>
            </a:r>
            <a:endParaRPr lang="en-US" i="1" dirty="0">
              <a:latin typeface="Symbol" panose="05050102010706020507" pitchFamily="18" charset="2"/>
            </a:endParaRPr>
          </a:p>
        </p:txBody>
      </p:sp>
      <p:cxnSp>
        <p:nvCxnSpPr>
          <p:cNvPr id="71" name="Straight Arrow Connector 70"/>
          <p:cNvCxnSpPr/>
          <p:nvPr/>
        </p:nvCxnSpPr>
        <p:spPr>
          <a:xfrm>
            <a:off x="594398" y="2628737"/>
            <a:ext cx="368084"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V="1">
            <a:off x="594398" y="2202821"/>
            <a:ext cx="0" cy="42591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886282" y="2530005"/>
            <a:ext cx="386644" cy="369332"/>
          </a:xfrm>
          <a:prstGeom prst="rect">
            <a:avLst/>
          </a:prstGeom>
          <a:noFill/>
        </p:spPr>
        <p:txBody>
          <a:bodyPr wrap="none" rtlCol="0">
            <a:spAutoFit/>
          </a:bodyPr>
          <a:lstStyle/>
          <a:p>
            <a:r>
              <a:rPr lang="en-US" altLang="zh-CN" i="1" dirty="0">
                <a:solidFill>
                  <a:srgbClr val="A426EA"/>
                </a:solidFill>
                <a:latin typeface="Symbol" panose="05050102010706020507" pitchFamily="18" charset="2"/>
              </a:rPr>
              <a:t>m</a:t>
            </a:r>
            <a:r>
              <a:rPr lang="en-US" altLang="zh-CN" i="1" baseline="-25000" dirty="0">
                <a:solidFill>
                  <a:srgbClr val="A426EA"/>
                </a:solidFill>
                <a:latin typeface="Times New Roman" panose="02020603050405020304" pitchFamily="18" charset="0"/>
                <a:cs typeface="Times New Roman" panose="02020603050405020304" pitchFamily="18" charset="0"/>
              </a:rPr>
              <a:t>x</a:t>
            </a:r>
            <a:endParaRPr lang="en-US" i="1" baseline="-25000" dirty="0">
              <a:solidFill>
                <a:srgbClr val="A426EA"/>
              </a:solidFill>
              <a:latin typeface="Times New Roman" panose="02020603050405020304" pitchFamily="18" charset="0"/>
              <a:cs typeface="Times New Roman" panose="02020603050405020304" pitchFamily="18" charset="0"/>
            </a:endParaRPr>
          </a:p>
        </p:txBody>
      </p:sp>
      <p:sp>
        <p:nvSpPr>
          <p:cNvPr id="74" name="TextBox 73"/>
          <p:cNvSpPr txBox="1"/>
          <p:nvPr/>
        </p:nvSpPr>
        <p:spPr>
          <a:xfrm>
            <a:off x="435540" y="1833489"/>
            <a:ext cx="380365" cy="368300"/>
          </a:xfrm>
          <a:prstGeom prst="rect">
            <a:avLst/>
          </a:prstGeom>
          <a:noFill/>
        </p:spPr>
        <p:txBody>
          <a:bodyPr wrap="none" rtlCol="0">
            <a:spAutoFit/>
          </a:bodyPr>
          <a:lstStyle/>
          <a:p>
            <a:r>
              <a:rPr lang="en-US" altLang="zh-CN" i="1" dirty="0">
                <a:latin typeface="Symbol" panose="05050102010706020507" pitchFamily="18" charset="2"/>
              </a:rPr>
              <a:t>m</a:t>
            </a:r>
            <a:r>
              <a:rPr lang="en-US" altLang="zh-CN" i="1" baseline="-25000" dirty="0">
                <a:latin typeface="Times New Roman" panose="02020603050405020304" pitchFamily="18" charset="0"/>
                <a:cs typeface="Times New Roman" panose="02020603050405020304" pitchFamily="18" charset="0"/>
              </a:rPr>
              <a:t>y</a:t>
            </a:r>
            <a:endParaRPr lang="en-US" i="1" baseline="-25000" dirty="0">
              <a:latin typeface="Times New Roman" panose="02020603050405020304" pitchFamily="18" charset="0"/>
              <a:cs typeface="Times New Roman" panose="02020603050405020304" pitchFamily="18" charset="0"/>
            </a:endParaRPr>
          </a:p>
        </p:txBody>
      </p:sp>
      <p:sp>
        <p:nvSpPr>
          <p:cNvPr id="75" name="TextBox 74"/>
          <p:cNvSpPr txBox="1"/>
          <p:nvPr/>
        </p:nvSpPr>
        <p:spPr>
          <a:xfrm>
            <a:off x="4430925" y="5263092"/>
            <a:ext cx="1383712" cy="646331"/>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zh-CN" altLang="en-US" sz="1200" baseline="-250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antiparallel</a:t>
            </a:r>
            <a:endParaRPr lang="en-US" sz="1200" dirty="0">
              <a:solidFill>
                <a:srgbClr val="A426EA"/>
              </a:solidFill>
              <a:latin typeface="Times New Roman" panose="02020603050405020304" pitchFamily="18" charset="0"/>
              <a:cs typeface="Times New Roman" panose="02020603050405020304" pitchFamily="18" charset="0"/>
            </a:endParaRPr>
          </a:p>
        </p:txBody>
      </p:sp>
      <p:sp>
        <p:nvSpPr>
          <p:cNvPr id="76" name="TextBox 75"/>
          <p:cNvSpPr txBox="1"/>
          <p:nvPr/>
        </p:nvSpPr>
        <p:spPr>
          <a:xfrm>
            <a:off x="6091325" y="2215092"/>
            <a:ext cx="1537600" cy="1384995"/>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4</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4</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Symbol" panose="05050102010706020507" pitchFamily="18" charset="2"/>
                <a:cs typeface="Times New Roman" panose="02020603050405020304" pitchFamily="18" charset="0"/>
              </a:rPr>
              <a:t>,</a:t>
            </a:r>
            <a:r>
              <a:rPr lang="zh-CN" altLang="en-US" sz="1200" i="1" dirty="0">
                <a:solidFill>
                  <a:srgbClr val="A426EA"/>
                </a:solidFill>
                <a:latin typeface="Symbol" panose="05050102010706020507" pitchFamily="18" charset="2"/>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4</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i="1" baseline="-25000" dirty="0">
                <a:solidFill>
                  <a:srgbClr val="A426EA"/>
                </a:solidFill>
                <a:latin typeface="Times New Roman" panose="02020603050405020304" pitchFamily="18" charset="0"/>
                <a:cs typeface="Times New Roman" panose="02020603050405020304" pitchFamily="18" charset="0"/>
              </a:rPr>
              <a:t>x</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4</a:t>
            </a:r>
            <a:r>
              <a:rPr lang="en-US" altLang="zh-CN" sz="1200" i="1" baseline="-25000" dirty="0">
                <a:solidFill>
                  <a:srgbClr val="A426EA"/>
                </a:solidFill>
                <a:latin typeface="Times New Roman" panose="02020603050405020304" pitchFamily="18" charset="0"/>
                <a:cs typeface="Times New Roman" panose="02020603050405020304" pitchFamily="18" charset="0"/>
              </a:rPr>
              <a:t>x </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zh-CN" altLang="en-US" sz="1200" i="1"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anti-parallel</a:t>
            </a:r>
            <a:endParaRPr lang="en-US" sz="1200" dirty="0">
              <a:solidFill>
                <a:srgbClr val="A426EA"/>
              </a:solidFill>
              <a:latin typeface="Times New Roman" panose="02020603050405020304" pitchFamily="18" charset="0"/>
              <a:cs typeface="Times New Roman" panose="02020603050405020304" pitchFamily="18" charset="0"/>
            </a:endParaRPr>
          </a:p>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&amp;</a:t>
            </a:r>
            <a:r>
              <a:rPr lang="zh-CN" altLang="en-US"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4</a:t>
            </a:r>
            <a:r>
              <a:rPr lang="en-US" altLang="zh-CN" sz="1200" i="1" baseline="-25000" dirty="0">
                <a:solidFill>
                  <a:srgbClr val="A426EA"/>
                </a:solidFill>
                <a:latin typeface="Times New Roman" panose="02020603050405020304" pitchFamily="18" charset="0"/>
                <a:cs typeface="Times New Roman" panose="02020603050405020304" pitchFamily="18" charset="0"/>
              </a:rPr>
              <a:t>y</a:t>
            </a:r>
            <a:r>
              <a:rPr lang="zh-CN" altLang="en-US" sz="1200" i="1" dirty="0">
                <a:solidFill>
                  <a:srgbClr val="A426EA"/>
                </a:solidFill>
                <a:latin typeface="Times New Roman" panose="02020603050405020304" pitchFamily="18" charset="0"/>
                <a:cs typeface="Times New Roman" panose="02020603050405020304" pitchFamily="18" charset="0"/>
              </a:rPr>
              <a:t> </a:t>
            </a:r>
            <a:endParaRPr lang="en-US" altLang="zh-CN" sz="1200" i="1" dirty="0">
              <a:solidFill>
                <a:srgbClr val="A426EA"/>
              </a:solidFill>
              <a:latin typeface="Times New Roman" panose="02020603050405020304" pitchFamily="18" charset="0"/>
              <a:cs typeface="Times New Roman" panose="02020603050405020304" pitchFamily="18" charset="0"/>
            </a:endParaRPr>
          </a:p>
          <a:p>
            <a:r>
              <a:rPr lang="zh-CN" altLang="en-US" sz="1200" i="1" dirty="0">
                <a:solidFill>
                  <a:srgbClr val="A426EA"/>
                </a:solidFill>
                <a:latin typeface="Times New Roman" panose="02020603050405020304" pitchFamily="18" charset="0"/>
                <a:cs typeface="Times New Roman" panose="02020603050405020304" pitchFamily="18" charset="0"/>
              </a:rPr>
              <a:t>    </a:t>
            </a:r>
            <a:r>
              <a:rPr lang="en-US" altLang="zh-CN" sz="1200" dirty="0">
                <a:solidFill>
                  <a:srgbClr val="A426EA"/>
                </a:solidFill>
                <a:latin typeface="Times New Roman" panose="02020603050405020304" pitchFamily="18" charset="0"/>
                <a:cs typeface="Times New Roman" panose="02020603050405020304" pitchFamily="18" charset="0"/>
              </a:rPr>
              <a:t>parallel</a:t>
            </a:r>
            <a:endParaRPr lang="en-US" sz="1200" dirty="0">
              <a:solidFill>
                <a:srgbClr val="A426EA"/>
              </a:solidFill>
              <a:latin typeface="Times New Roman" panose="02020603050405020304" pitchFamily="18" charset="0"/>
              <a:cs typeface="Times New Roman" panose="02020603050405020304" pitchFamily="18" charset="0"/>
            </a:endParaRPr>
          </a:p>
        </p:txBody>
      </p:sp>
      <p:sp>
        <p:nvSpPr>
          <p:cNvPr id="77" name="TextBox 76"/>
          <p:cNvSpPr txBox="1"/>
          <p:nvPr/>
        </p:nvSpPr>
        <p:spPr>
          <a:xfrm>
            <a:off x="7604020" y="1251692"/>
            <a:ext cx="320040" cy="275590"/>
          </a:xfrm>
          <a:prstGeom prst="rect">
            <a:avLst/>
          </a:prstGeom>
          <a:noFill/>
        </p:spPr>
        <p:txBody>
          <a:bodyPr wrap="none" rtlCol="0">
            <a:spAutoFit/>
          </a:bodyPr>
          <a:lstStyle/>
          <a:p>
            <a:r>
              <a:rPr lang="en-US" altLang="zh-CN" sz="1200" dirty="0">
                <a:latin typeface="Symbol" panose="05050102010706020507" pitchFamily="18" charset="2"/>
                <a:cs typeface="Times New Roman" panose="02020603050405020304" pitchFamily="18" charset="0"/>
              </a:rPr>
              <a:t>m</a:t>
            </a:r>
            <a:r>
              <a:rPr lang="en-US" altLang="zh-CN" sz="1200" baseline="-25000" dirty="0">
                <a:latin typeface="Times New Roman" panose="02020603050405020304" pitchFamily="18" charset="0"/>
                <a:cs typeface="Times New Roman" panose="02020603050405020304" pitchFamily="18" charset="0"/>
              </a:rPr>
              <a:t>1</a:t>
            </a:r>
            <a:endParaRPr lang="en-US" sz="1200" baseline="-25000" dirty="0">
              <a:latin typeface="Times New Roman" panose="02020603050405020304" pitchFamily="18" charset="0"/>
              <a:cs typeface="Times New Roman" panose="02020603050405020304" pitchFamily="18" charset="0"/>
            </a:endParaRPr>
          </a:p>
        </p:txBody>
      </p:sp>
      <p:sp>
        <p:nvSpPr>
          <p:cNvPr id="78" name="TextBox 77"/>
          <p:cNvSpPr txBox="1"/>
          <p:nvPr/>
        </p:nvSpPr>
        <p:spPr>
          <a:xfrm>
            <a:off x="8040463" y="1327892"/>
            <a:ext cx="320040" cy="275590"/>
          </a:xfrm>
          <a:prstGeom prst="rect">
            <a:avLst/>
          </a:prstGeom>
          <a:noFill/>
        </p:spPr>
        <p:txBody>
          <a:bodyPr wrap="none" rtlCol="0">
            <a:spAutoFit/>
          </a:bodyPr>
          <a:lstStyle/>
          <a:p>
            <a:r>
              <a:rPr lang="en-US" altLang="zh-CN" sz="1200" dirty="0">
                <a:latin typeface="Symbol" panose="05050102010706020507" pitchFamily="18" charset="2"/>
                <a:cs typeface="Times New Roman" panose="02020603050405020304" pitchFamily="18" charset="0"/>
              </a:rPr>
              <a:t>m</a:t>
            </a:r>
            <a:r>
              <a:rPr lang="en-US" altLang="zh-CN" sz="1200" baseline="-25000" dirty="0">
                <a:latin typeface="Times New Roman" panose="02020603050405020304" pitchFamily="18" charset="0"/>
                <a:cs typeface="Times New Roman" panose="02020603050405020304" pitchFamily="18" charset="0"/>
              </a:rPr>
              <a:t>2</a:t>
            </a:r>
            <a:endParaRPr lang="en-US" sz="1200" baseline="-25000" dirty="0">
              <a:latin typeface="Times New Roman" panose="02020603050405020304" pitchFamily="18" charset="0"/>
              <a:cs typeface="Times New Roman" panose="02020603050405020304" pitchFamily="18" charset="0"/>
            </a:endParaRPr>
          </a:p>
        </p:txBody>
      </p:sp>
      <p:sp>
        <p:nvSpPr>
          <p:cNvPr id="79" name="TextBox 78"/>
          <p:cNvSpPr txBox="1"/>
          <p:nvPr/>
        </p:nvSpPr>
        <p:spPr>
          <a:xfrm>
            <a:off x="8307994" y="1251691"/>
            <a:ext cx="320040" cy="275590"/>
          </a:xfrm>
          <a:prstGeom prst="rect">
            <a:avLst/>
          </a:prstGeom>
          <a:noFill/>
        </p:spPr>
        <p:txBody>
          <a:bodyPr wrap="none" rtlCol="0">
            <a:spAutoFit/>
          </a:bodyPr>
          <a:lstStyle/>
          <a:p>
            <a:r>
              <a:rPr lang="en-US" altLang="zh-CN" sz="1200" dirty="0">
                <a:latin typeface="Symbol" panose="05050102010706020507" pitchFamily="18" charset="2"/>
                <a:cs typeface="Times New Roman" panose="02020603050405020304" pitchFamily="18" charset="0"/>
              </a:rPr>
              <a:t>m</a:t>
            </a:r>
            <a:r>
              <a:rPr lang="en-US" altLang="zh-CN" sz="1200" baseline="-25000" dirty="0">
                <a:latin typeface="Times New Roman" panose="02020603050405020304" pitchFamily="18" charset="0"/>
                <a:cs typeface="Times New Roman" panose="02020603050405020304" pitchFamily="18" charset="0"/>
              </a:rPr>
              <a:t>3</a:t>
            </a:r>
            <a:endParaRPr lang="en-US" sz="1200" baseline="-25000" dirty="0">
              <a:latin typeface="Times New Roman" panose="02020603050405020304" pitchFamily="18" charset="0"/>
              <a:cs typeface="Times New Roman" panose="02020603050405020304" pitchFamily="18" charset="0"/>
            </a:endParaRPr>
          </a:p>
        </p:txBody>
      </p:sp>
      <p:sp>
        <p:nvSpPr>
          <p:cNvPr id="80" name="TextBox 79"/>
          <p:cNvSpPr txBox="1"/>
          <p:nvPr/>
        </p:nvSpPr>
        <p:spPr>
          <a:xfrm>
            <a:off x="6211596" y="5720292"/>
            <a:ext cx="958917" cy="461665"/>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 ≠</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 </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p:txBody>
      </p:sp>
      <p:sp>
        <p:nvSpPr>
          <p:cNvPr id="81" name="TextBox 80"/>
          <p:cNvSpPr txBox="1"/>
          <p:nvPr/>
        </p:nvSpPr>
        <p:spPr>
          <a:xfrm>
            <a:off x="7786938" y="2291292"/>
            <a:ext cx="966931" cy="461665"/>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 </a:t>
            </a:r>
            <a:r>
              <a:rPr lang="en-US" altLang="zh-CN" sz="1200" b="1"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 </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1</a:t>
            </a:r>
            <a:r>
              <a:rPr lang="en-US" altLang="zh-CN" sz="1200" b="1"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2</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3</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p:txBody>
      </p:sp>
      <p:sp>
        <p:nvSpPr>
          <p:cNvPr id="83" name="TextBox 82"/>
          <p:cNvSpPr txBox="1"/>
          <p:nvPr/>
        </p:nvSpPr>
        <p:spPr>
          <a:xfrm>
            <a:off x="850478" y="6433893"/>
            <a:ext cx="1475084"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(c)</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Ferromagnetic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84" name="TextBox 83"/>
          <p:cNvSpPr txBox="1"/>
          <p:nvPr/>
        </p:nvSpPr>
        <p:spPr>
          <a:xfrm>
            <a:off x="2708224" y="2824091"/>
            <a:ext cx="1534394"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(d1)</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err="1">
                <a:solidFill>
                  <a:srgbClr val="FF0000"/>
                </a:solidFill>
                <a:latin typeface="Times New Roman" panose="02020603050405020304" pitchFamily="18" charset="0"/>
                <a:cs typeface="Times New Roman" panose="02020603050405020304" pitchFamily="18" charset="0"/>
              </a:rPr>
              <a:t>Ferrimagnetic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85" name="TextBox 84"/>
          <p:cNvSpPr txBox="1"/>
          <p:nvPr/>
        </p:nvSpPr>
        <p:spPr>
          <a:xfrm>
            <a:off x="2422420" y="5872692"/>
            <a:ext cx="1534394"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(d2)</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err="1">
                <a:solidFill>
                  <a:srgbClr val="FF0000"/>
                </a:solidFill>
                <a:latin typeface="Times New Roman" panose="02020603050405020304" pitchFamily="18" charset="0"/>
                <a:cs typeface="Times New Roman" panose="02020603050405020304" pitchFamily="18" charset="0"/>
              </a:rPr>
              <a:t>Ferrimagnetic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86" name="TextBox 85"/>
          <p:cNvSpPr txBox="1"/>
          <p:nvPr/>
        </p:nvSpPr>
        <p:spPr>
          <a:xfrm>
            <a:off x="4277671" y="3129492"/>
            <a:ext cx="1191352" cy="523220"/>
          </a:xfrm>
          <a:prstGeom prst="rect">
            <a:avLst/>
          </a:prstGeom>
          <a:noFill/>
        </p:spPr>
        <p:txBody>
          <a:bodyPr wrap="none" rtlCol="0">
            <a:spAutoFit/>
          </a:bodyPr>
          <a:lstStyle/>
          <a:p>
            <a:pPr algn="ctr"/>
            <a:r>
              <a:rPr lang="en-US" altLang="zh-CN" sz="1400" dirty="0">
                <a:solidFill>
                  <a:srgbClr val="FF0000"/>
                </a:solidFill>
                <a:latin typeface="Times New Roman" panose="02020603050405020304" pitchFamily="18" charset="0"/>
                <a:cs typeface="Times New Roman" panose="02020603050405020304" pitchFamily="18" charset="0"/>
              </a:rPr>
              <a:t>(e)</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Canted</a:t>
            </a:r>
            <a:r>
              <a:rPr lang="zh-CN" altLang="en-US" sz="1400" dirty="0">
                <a:solidFill>
                  <a:srgbClr val="FF0000"/>
                </a:solidFill>
                <a:latin typeface="Times New Roman" panose="02020603050405020304" pitchFamily="18" charset="0"/>
                <a:cs typeface="Times New Roman" panose="02020603050405020304" pitchFamily="18" charset="0"/>
              </a:rPr>
              <a:t> </a:t>
            </a:r>
            <a:endParaRPr lang="en-US" altLang="zh-CN" sz="1400" dirty="0">
              <a:solidFill>
                <a:srgbClr val="FF0000"/>
              </a:solidFill>
              <a:latin typeface="Times New Roman" panose="02020603050405020304" pitchFamily="18" charset="0"/>
              <a:cs typeface="Times New Roman" panose="02020603050405020304" pitchFamily="18" charset="0"/>
            </a:endParaRPr>
          </a:p>
          <a:p>
            <a:pPr algn="ctr"/>
            <a:r>
              <a:rPr lang="en-US" altLang="zh-CN" sz="1400" dirty="0">
                <a:solidFill>
                  <a:srgbClr val="FF0000"/>
                </a:solidFill>
                <a:latin typeface="Times New Roman" panose="02020603050405020304" pitchFamily="18" charset="0"/>
                <a:cs typeface="Times New Roman" panose="02020603050405020304" pitchFamily="18" charset="0"/>
              </a:rPr>
              <a:t>ferromagnetic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87" name="TextBox 86"/>
          <p:cNvSpPr txBox="1"/>
          <p:nvPr/>
        </p:nvSpPr>
        <p:spPr>
          <a:xfrm>
            <a:off x="4323235" y="5921679"/>
            <a:ext cx="1723292"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(f)</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Antiferromagnetic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88" name="TextBox 87"/>
          <p:cNvSpPr txBox="1"/>
          <p:nvPr/>
        </p:nvSpPr>
        <p:spPr>
          <a:xfrm>
            <a:off x="5868247" y="3503246"/>
            <a:ext cx="1685077" cy="523220"/>
          </a:xfrm>
          <a:prstGeom prst="rect">
            <a:avLst/>
          </a:prstGeom>
          <a:noFill/>
        </p:spPr>
        <p:txBody>
          <a:bodyPr wrap="none" rtlCol="0">
            <a:spAutoFit/>
          </a:bodyPr>
          <a:lstStyle/>
          <a:p>
            <a:pPr algn="ctr"/>
            <a:r>
              <a:rPr lang="en-US" altLang="zh-CN" sz="1400" dirty="0">
                <a:solidFill>
                  <a:srgbClr val="FF0000"/>
                </a:solidFill>
                <a:latin typeface="Times New Roman" panose="02020603050405020304" pitchFamily="18" charset="0"/>
                <a:cs typeface="Times New Roman" panose="02020603050405020304" pitchFamily="18" charset="0"/>
              </a:rPr>
              <a:t>(g)</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Canted</a:t>
            </a:r>
            <a:r>
              <a:rPr lang="zh-CN" altLang="en-US" sz="1400" dirty="0">
                <a:solidFill>
                  <a:srgbClr val="FF0000"/>
                </a:solidFill>
                <a:latin typeface="Times New Roman" panose="02020603050405020304" pitchFamily="18" charset="0"/>
                <a:cs typeface="Times New Roman" panose="02020603050405020304" pitchFamily="18" charset="0"/>
              </a:rPr>
              <a:t> </a:t>
            </a:r>
            <a:endParaRPr lang="en-US" altLang="zh-CN" sz="1400" dirty="0">
              <a:solidFill>
                <a:srgbClr val="FF0000"/>
              </a:solidFill>
              <a:latin typeface="Times New Roman" panose="02020603050405020304" pitchFamily="18" charset="0"/>
              <a:cs typeface="Times New Roman" panose="02020603050405020304" pitchFamily="18" charset="0"/>
            </a:endParaRPr>
          </a:p>
          <a:p>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antiferromagnetic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89" name="TextBox 88"/>
          <p:cNvSpPr txBox="1"/>
          <p:nvPr/>
        </p:nvSpPr>
        <p:spPr>
          <a:xfrm>
            <a:off x="6145474" y="6122929"/>
            <a:ext cx="1185004"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(h)</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Triangular</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90" name="TextBox 89"/>
          <p:cNvSpPr txBox="1"/>
          <p:nvPr/>
        </p:nvSpPr>
        <p:spPr>
          <a:xfrm>
            <a:off x="7868781" y="2831967"/>
            <a:ext cx="1075936"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a:t>
            </a:r>
            <a:r>
              <a:rPr lang="en-US" altLang="zh-CN" sz="1400" dirty="0" err="1">
                <a:solidFill>
                  <a:srgbClr val="FF0000"/>
                </a:solidFill>
                <a:latin typeface="Times New Roman" panose="02020603050405020304" pitchFamily="18" charset="0"/>
                <a:cs typeface="Times New Roman" panose="02020603050405020304" pitchFamily="18" charset="0"/>
              </a:rPr>
              <a:t>i</a:t>
            </a:r>
            <a:r>
              <a:rPr lang="en-US" altLang="zh-CN" sz="1400" dirty="0">
                <a:solidFill>
                  <a:srgbClr val="FF0000"/>
                </a:solidFill>
                <a:latin typeface="Times New Roman" panose="02020603050405020304" pitchFamily="18" charset="0"/>
                <a:cs typeface="Times New Roman" panose="02020603050405020304" pitchFamily="18" charset="0"/>
              </a:rPr>
              <a:t>)</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Umbrella</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91" name="TextBox 90"/>
          <p:cNvSpPr txBox="1"/>
          <p:nvPr/>
        </p:nvSpPr>
        <p:spPr>
          <a:xfrm>
            <a:off x="7355065" y="5428914"/>
            <a:ext cx="1087157" cy="461665"/>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i+j</a:t>
            </a:r>
            <a:r>
              <a:rPr lang="en-US" altLang="zh-CN" sz="1200" dirty="0">
                <a:solidFill>
                  <a:srgbClr val="A426EA"/>
                </a:solidFill>
                <a:latin typeface="Times New Roman" panose="02020603050405020304" pitchFamily="18" charset="0"/>
                <a:cs typeface="Times New Roman" panose="02020603050405020304" pitchFamily="18" charset="0"/>
              </a:rPr>
              <a:t> </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err="1">
                <a:solidFill>
                  <a:srgbClr val="A426EA"/>
                </a:solidFill>
                <a:latin typeface="Symbol" panose="05050102010706020507" pitchFamily="18" charset="2"/>
                <a:cs typeface="Times New Roman" panose="02020603050405020304" pitchFamily="18" charset="0"/>
              </a:rPr>
              <a:t>m</a:t>
            </a:r>
            <a:r>
              <a:rPr lang="en-US" altLang="zh-CN" sz="1200" baseline="-25000" dirty="0" err="1">
                <a:solidFill>
                  <a:srgbClr val="A426EA"/>
                </a:solidFill>
                <a:latin typeface="Times New Roman" panose="02020603050405020304" pitchFamily="18" charset="0"/>
                <a:cs typeface="Times New Roman" panose="02020603050405020304" pitchFamily="18" charset="0"/>
              </a:rPr>
              <a:t>i+j</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p:txBody>
      </p:sp>
      <p:sp>
        <p:nvSpPr>
          <p:cNvPr id="92" name="TextBox 91"/>
          <p:cNvSpPr txBox="1"/>
          <p:nvPr/>
        </p:nvSpPr>
        <p:spPr>
          <a:xfrm>
            <a:off x="7619075" y="5899892"/>
            <a:ext cx="1595309" cy="307777"/>
          </a:xfrm>
          <a:prstGeom prst="rect">
            <a:avLst/>
          </a:prstGeom>
          <a:noFill/>
        </p:spPr>
        <p:txBody>
          <a:bodyPr wrap="none" rtlCol="0">
            <a:spAutoFit/>
          </a:bodyPr>
          <a:lstStyle/>
          <a:p>
            <a:r>
              <a:rPr lang="en-US" altLang="zh-CN" sz="1400" dirty="0">
                <a:solidFill>
                  <a:srgbClr val="FF0000"/>
                </a:solidFill>
                <a:latin typeface="Times New Roman" panose="02020603050405020304" pitchFamily="18" charset="0"/>
                <a:cs typeface="Times New Roman" panose="02020603050405020304" pitchFamily="18" charset="0"/>
              </a:rPr>
              <a:t>(j)</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Incommensurate</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93" name="TextBox 92"/>
          <p:cNvSpPr txBox="1"/>
          <p:nvPr/>
        </p:nvSpPr>
        <p:spPr>
          <a:xfrm>
            <a:off x="736426" y="4648200"/>
            <a:ext cx="1415772" cy="523220"/>
          </a:xfrm>
          <a:prstGeom prst="rect">
            <a:avLst/>
          </a:prstGeom>
          <a:noFill/>
        </p:spPr>
        <p:txBody>
          <a:bodyPr wrap="none" rtlCol="0">
            <a:spAutoFit/>
          </a:bodyPr>
          <a:lstStyle/>
          <a:p>
            <a:pPr algn="ctr"/>
            <a:r>
              <a:rPr lang="en-US" altLang="zh-CN" sz="1400" dirty="0">
                <a:solidFill>
                  <a:srgbClr val="FF0000"/>
                </a:solidFill>
                <a:latin typeface="Times New Roman" panose="02020603050405020304" pitchFamily="18" charset="0"/>
                <a:cs typeface="Times New Roman" panose="02020603050405020304" pitchFamily="18" charset="0"/>
              </a:rPr>
              <a:t>(b)</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Paramagnetic</a:t>
            </a:r>
            <a:endParaRPr lang="en-US" altLang="zh-CN" sz="1400" dirty="0">
              <a:solidFill>
                <a:srgbClr val="FF0000"/>
              </a:solidFill>
              <a:latin typeface="Times New Roman" panose="02020603050405020304" pitchFamily="18" charset="0"/>
              <a:cs typeface="Times New Roman" panose="02020603050405020304" pitchFamily="18" charset="0"/>
            </a:endParaRPr>
          </a:p>
          <a:p>
            <a:pPr algn="ctr"/>
            <a:r>
              <a:rPr lang="en-US" sz="1400" dirty="0">
                <a:solidFill>
                  <a:srgbClr val="FF0000"/>
                </a:solidFill>
                <a:latin typeface="Times New Roman" panose="02020603050405020304" pitchFamily="18" charset="0"/>
                <a:cs typeface="Times New Roman" panose="02020603050405020304" pitchFamily="18" charset="0"/>
              </a:rPr>
              <a:t>&amp;diamagnetic</a:t>
            </a:r>
            <a:endParaRPr lang="en-US" sz="1400" dirty="0">
              <a:solidFill>
                <a:srgbClr val="FF0000"/>
              </a:solidFill>
              <a:latin typeface="Times New Roman" panose="02020603050405020304" pitchFamily="18" charset="0"/>
              <a:cs typeface="Times New Roman" panose="02020603050405020304" pitchFamily="18" charset="0"/>
            </a:endParaRPr>
          </a:p>
        </p:txBody>
      </p:sp>
      <p:sp>
        <p:nvSpPr>
          <p:cNvPr id="94" name="TextBox 93"/>
          <p:cNvSpPr txBox="1"/>
          <p:nvPr/>
        </p:nvSpPr>
        <p:spPr>
          <a:xfrm>
            <a:off x="8360342" y="5438227"/>
            <a:ext cx="1083951" cy="461665"/>
          </a:xfrm>
          <a:prstGeom prst="rect">
            <a:avLst/>
          </a:prstGeom>
          <a:noFill/>
        </p:spPr>
        <p:txBody>
          <a:bodyPr wrap="none" rtlCol="0">
            <a:spAutoFit/>
          </a:bodyPr>
          <a:lstStyle/>
          <a:p>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i+j</a:t>
            </a:r>
            <a:r>
              <a:rPr lang="en-US" altLang="zh-CN" sz="1200" dirty="0">
                <a:solidFill>
                  <a:srgbClr val="A426EA"/>
                </a:solidFill>
                <a:latin typeface="Times New Roman" panose="02020603050405020304" pitchFamily="18" charset="0"/>
                <a:cs typeface="Times New Roman" panose="02020603050405020304" pitchFamily="18" charset="0"/>
              </a:rPr>
              <a:t> </a:t>
            </a:r>
            <a:endParaRPr lang="en-US" altLang="zh-CN" sz="1200" dirty="0">
              <a:solidFill>
                <a:srgbClr val="A426EA"/>
              </a:solidFill>
              <a:latin typeface="Times New Roman" panose="02020603050405020304" pitchFamily="18" charset="0"/>
              <a:cs typeface="Times New Roman" panose="02020603050405020304" pitchFamily="18" charset="0"/>
            </a:endParaRPr>
          </a:p>
          <a:p>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a:solidFill>
                  <a:srgbClr val="A426EA"/>
                </a:solidFill>
                <a:latin typeface="Symbol" panose="05050102010706020507" pitchFamily="18" charset="2"/>
                <a:cs typeface="Times New Roman" panose="02020603050405020304" pitchFamily="18" charset="0"/>
              </a:rPr>
              <a:t>m</a:t>
            </a:r>
            <a:r>
              <a:rPr lang="en-US" altLang="zh-CN" sz="1200" baseline="-25000" dirty="0">
                <a:solidFill>
                  <a:srgbClr val="A426EA"/>
                </a:solidFill>
                <a:latin typeface="Times New Roman" panose="02020603050405020304" pitchFamily="18" charset="0"/>
                <a:cs typeface="Times New Roman" panose="02020603050405020304" pitchFamily="18" charset="0"/>
              </a:rPr>
              <a:t>i+1</a:t>
            </a:r>
            <a:r>
              <a:rPr lang="en-US" altLang="zh-CN" sz="1200" dirty="0">
                <a:solidFill>
                  <a:srgbClr val="A426EA"/>
                </a:solidFill>
                <a:latin typeface="Times New Roman" panose="02020603050405020304" pitchFamily="18" charset="0"/>
                <a:cs typeface="Times New Roman" panose="02020603050405020304" pitchFamily="18" charset="0"/>
              </a:rPr>
              <a:t>|≠|</a:t>
            </a:r>
            <a:r>
              <a:rPr lang="en-US" altLang="zh-CN" sz="1200" i="1" dirty="0" err="1">
                <a:solidFill>
                  <a:srgbClr val="A426EA"/>
                </a:solidFill>
                <a:latin typeface="Symbol" panose="05050102010706020507" pitchFamily="18" charset="2"/>
                <a:cs typeface="Times New Roman" panose="02020603050405020304" pitchFamily="18" charset="0"/>
              </a:rPr>
              <a:t>m</a:t>
            </a:r>
            <a:r>
              <a:rPr lang="en-US" altLang="zh-CN" sz="1200" baseline="-25000" dirty="0" err="1">
                <a:solidFill>
                  <a:srgbClr val="A426EA"/>
                </a:solidFill>
                <a:latin typeface="Times New Roman" panose="02020603050405020304" pitchFamily="18" charset="0"/>
                <a:cs typeface="Times New Roman" panose="02020603050405020304" pitchFamily="18" charset="0"/>
              </a:rPr>
              <a:t>i+j</a:t>
            </a:r>
            <a:r>
              <a:rPr lang="en-US" altLang="zh-CN" sz="1200" dirty="0">
                <a:solidFill>
                  <a:srgbClr val="A426EA"/>
                </a:solidFill>
                <a:latin typeface="Times New Roman" panose="02020603050405020304" pitchFamily="18" charset="0"/>
                <a:cs typeface="Times New Roman" panose="02020603050405020304" pitchFamily="18" charset="0"/>
              </a:rPr>
              <a:t>|</a:t>
            </a:r>
            <a:endParaRPr lang="en-US" altLang="zh-CN" sz="1200" dirty="0">
              <a:solidFill>
                <a:srgbClr val="A426EA"/>
              </a:solidFill>
              <a:latin typeface="Times New Roman" panose="02020603050405020304" pitchFamily="18" charset="0"/>
              <a:cs typeface="Times New Roman" panose="02020603050405020304" pitchFamily="18" charset="0"/>
            </a:endParaRPr>
          </a:p>
        </p:txBody>
      </p:sp>
      <p:pic>
        <p:nvPicPr>
          <p:cNvPr id="36069" name="Picture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6676" y="6582261"/>
            <a:ext cx="7085934" cy="216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文本框 6"/>
          <p:cNvSpPr txBox="1"/>
          <p:nvPr/>
        </p:nvSpPr>
        <p:spPr>
          <a:xfrm>
            <a:off x="10641965" y="3175"/>
            <a:ext cx="1550035" cy="306705"/>
          </a:xfrm>
          <a:prstGeom prst="rect">
            <a:avLst/>
          </a:prstGeom>
          <a:noFill/>
        </p:spPr>
        <p:txBody>
          <a:bodyPr wrap="none" rtlCol="0">
            <a:spAutoFit/>
          </a:bodyPr>
          <a:lstStyle/>
          <a:p>
            <a:r>
              <a:rPr lang="en-US" altLang="zh-CN" sz="1400">
                <a:solidFill>
                  <a:schemeClr val="bg2">
                    <a:lumMod val="75000"/>
                  </a:schemeClr>
                </a:solidFill>
                <a:latin typeface="Times New Roman" panose="02020603050405020304" pitchFamily="18" charset="0"/>
                <a:cs typeface="Times New Roman" panose="02020603050405020304" pitchFamily="18" charset="0"/>
              </a:rPr>
              <a:t>Schematic diagram</a:t>
            </a:r>
            <a:endParaRPr lang="en-US" altLang="zh-CN" sz="1400">
              <a:solidFill>
                <a:schemeClr val="bg2">
                  <a:lumMod val="75000"/>
                </a:schemeClr>
              </a:solidFill>
              <a:latin typeface="Times New Roman" panose="02020603050405020304" pitchFamily="18" charset="0"/>
              <a:cs typeface="Times New Roman" panose="02020603050405020304" pitchFamily="18" charset="0"/>
            </a:endParaRPr>
          </a:p>
        </p:txBody>
      </p:sp>
      <p:sp>
        <p:nvSpPr>
          <p:cNvPr id="2" name="Rectangle 1"/>
          <p:cNvSpPr/>
          <p:nvPr/>
        </p:nvSpPr>
        <p:spPr>
          <a:xfrm>
            <a:off x="0" y="8622"/>
            <a:ext cx="12192000" cy="76815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6" name="TextBox 5"/>
          <p:cNvSpPr txBox="1"/>
          <p:nvPr/>
        </p:nvSpPr>
        <p:spPr>
          <a:xfrm>
            <a:off x="1524000" y="122241"/>
            <a:ext cx="9350940" cy="584775"/>
          </a:xfrm>
          <a:prstGeom prst="rect">
            <a:avLst/>
          </a:prstGeom>
          <a:noFill/>
        </p:spPr>
        <p:txBody>
          <a:bodyPr wrap="square">
            <a:spAutoFit/>
          </a:bodyPr>
          <a:lstStyle/>
          <a:p>
            <a:r>
              <a:rPr lang="en-US" sz="3200" b="1" dirty="0">
                <a:solidFill>
                  <a:srgbClr val="00B050"/>
                </a:solidFill>
                <a:latin typeface="Arial" panose="020B0604020202020204" pitchFamily="34" charset="0"/>
                <a:cs typeface="Arial" panose="020B0604020202020204" pitchFamily="34" charset="0"/>
                <a:sym typeface="+mn-ea"/>
              </a:rPr>
              <a:t>Schematic Diagram of S</a:t>
            </a:r>
            <a:r>
              <a:rPr lang="en-US" altLang="zh-CN" sz="3200" b="1" dirty="0">
                <a:solidFill>
                  <a:srgbClr val="00B050"/>
                </a:solidFill>
                <a:latin typeface="Arial" panose="020B0604020202020204" pitchFamily="34" charset="0"/>
                <a:cs typeface="Arial" panose="020B0604020202020204" pitchFamily="34" charset="0"/>
                <a:sym typeface="+mn-ea"/>
              </a:rPr>
              <a:t>pin</a:t>
            </a:r>
            <a:r>
              <a:rPr lang="zh-CN" altLang="en-US" sz="3200" b="1" dirty="0">
                <a:solidFill>
                  <a:srgbClr val="00B050"/>
                </a:solidFill>
                <a:latin typeface="Arial" panose="020B0604020202020204" pitchFamily="34" charset="0"/>
                <a:cs typeface="Arial" panose="020B0604020202020204" pitchFamily="34" charset="0"/>
                <a:sym typeface="+mn-ea"/>
              </a:rPr>
              <a:t> </a:t>
            </a:r>
            <a:r>
              <a:rPr lang="en-US" altLang="zh-CN" sz="3200" b="1" dirty="0">
                <a:solidFill>
                  <a:srgbClr val="00B050"/>
                </a:solidFill>
                <a:latin typeface="Arial" panose="020B0604020202020204" pitchFamily="34" charset="0"/>
                <a:cs typeface="Arial" panose="020B0604020202020204" pitchFamily="34" charset="0"/>
                <a:sym typeface="+mn-ea"/>
              </a:rPr>
              <a:t>Disorder</a:t>
            </a:r>
            <a:r>
              <a:rPr lang="zh-CN" altLang="en-US" sz="3200" b="1" dirty="0">
                <a:solidFill>
                  <a:srgbClr val="00B050"/>
                </a:solidFill>
                <a:latin typeface="Arial" panose="020B0604020202020204" pitchFamily="34" charset="0"/>
                <a:cs typeface="Arial" panose="020B0604020202020204" pitchFamily="34" charset="0"/>
                <a:sym typeface="+mn-ea"/>
              </a:rPr>
              <a:t> </a:t>
            </a:r>
            <a:r>
              <a:rPr lang="en-US" altLang="zh-CN" sz="3200" b="1" dirty="0">
                <a:solidFill>
                  <a:srgbClr val="00B050"/>
                </a:solidFill>
                <a:latin typeface="Arial" panose="020B0604020202020204" pitchFamily="34" charset="0"/>
                <a:cs typeface="Arial" panose="020B0604020202020204" pitchFamily="34" charset="0"/>
                <a:sym typeface="+mn-ea"/>
              </a:rPr>
              <a:t>and</a:t>
            </a:r>
            <a:r>
              <a:rPr lang="zh-CN" altLang="en-US" sz="3200" b="1" dirty="0">
                <a:solidFill>
                  <a:srgbClr val="00B050"/>
                </a:solidFill>
                <a:latin typeface="Arial" panose="020B0604020202020204" pitchFamily="34" charset="0"/>
                <a:cs typeface="Arial" panose="020B0604020202020204" pitchFamily="34" charset="0"/>
                <a:sym typeface="+mn-ea"/>
              </a:rPr>
              <a:t> </a:t>
            </a:r>
            <a:r>
              <a:rPr lang="en-US" altLang="zh-CN" sz="3200" b="1" dirty="0">
                <a:solidFill>
                  <a:srgbClr val="00B050"/>
                </a:solidFill>
                <a:latin typeface="Arial" panose="020B0604020202020204" pitchFamily="34" charset="0"/>
                <a:cs typeface="Arial" panose="020B0604020202020204" pitchFamily="34" charset="0"/>
                <a:sym typeface="+mn-ea"/>
              </a:rPr>
              <a:t>Order</a:t>
            </a:r>
            <a:endParaRPr lang="en-US" altLang="zh-CN" sz="3200" b="1" dirty="0">
              <a:solidFill>
                <a:srgbClr val="00B050"/>
              </a:solidFill>
              <a:latin typeface="Arial" panose="020B0604020202020204" pitchFamily="34" charset="0"/>
              <a:cs typeface="Arial" panose="020B0604020202020204" pitchFamily="34" charset="0"/>
              <a:sym typeface="+mn-ea"/>
            </a:endParaRPr>
          </a:p>
        </p:txBody>
      </p:sp>
      <p:sp>
        <p:nvSpPr>
          <p:cNvPr id="3" name="TextBox 2"/>
          <p:cNvSpPr txBox="1"/>
          <p:nvPr/>
        </p:nvSpPr>
        <p:spPr>
          <a:xfrm>
            <a:off x="9057796" y="2226182"/>
            <a:ext cx="2769547" cy="2553335"/>
          </a:xfrm>
          <a:prstGeom prst="rect">
            <a:avLst/>
          </a:prstGeom>
          <a:noFill/>
        </p:spPr>
        <p:txBody>
          <a:bodyPr wrap="square" rtlCol="0">
            <a:spAutoFit/>
          </a:bodyPr>
          <a:lstStyle/>
          <a:p>
            <a:pPr algn="ctr"/>
            <a:r>
              <a:rPr lang="en-US" sz="2000" dirty="0">
                <a:solidFill>
                  <a:srgbClr val="0070C0"/>
                </a:solidFill>
                <a:latin typeface="Arial" panose="020B0604020202020204" pitchFamily="34" charset="0"/>
                <a:cs typeface="Arial" panose="020B0604020202020204" pitchFamily="34" charset="0"/>
              </a:rPr>
              <a:t>Schematic of the disorder and order magnetic structure in materials. The features of magnetic moment direction and magnitude for each diagram is shown. </a:t>
            </a:r>
            <a:endParaRPr lang="en-US" sz="2000" dirty="0">
              <a:solidFill>
                <a:srgbClr val="0070C0"/>
              </a:solidFill>
              <a:latin typeface="Arial" panose="020B0604020202020204" pitchFamily="34" charset="0"/>
              <a:cs typeface="Arial" panose="020B0604020202020204" pitchFamily="34" charset="0"/>
            </a:endParaRPr>
          </a:p>
        </p:txBody>
      </p:sp>
      <p:sp>
        <p:nvSpPr>
          <p:cNvPr id="5"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8305" y="1484784"/>
            <a:ext cx="5860415" cy="5276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3"/>
          <p:cNvSpPr txBox="1">
            <a:spLocks noChangeArrowheads="1"/>
          </p:cNvSpPr>
          <p:nvPr/>
        </p:nvSpPr>
        <p:spPr bwMode="auto">
          <a:xfrm>
            <a:off x="327266" y="402883"/>
            <a:ext cx="6220679" cy="667635"/>
          </a:xfrm>
          <a:prstGeom prst="rect">
            <a:avLst/>
          </a:prstGeom>
          <a:solidFill>
            <a:schemeClr val="accent2">
              <a:lumMod val="20000"/>
              <a:lumOff val="80000"/>
            </a:schemeClr>
          </a:solidFill>
          <a:ln>
            <a:solidFill>
              <a:srgbClr val="FDDFF7"/>
            </a:solidFill>
          </a:ln>
          <a:effectLst>
            <a:outerShdw blurRad="50800" dist="38100" dir="5400000" algn="t" rotWithShape="0">
              <a:prstClr val="black">
                <a:alpha val="40000"/>
              </a:prstClr>
            </a:outerShdw>
          </a:effectLst>
        </p:spPr>
        <p:txBody>
          <a:bodyPr wrap="square" lIns="82058" tIns="41029" rIns="82058" bIns="41029">
            <a:spAutoFit/>
          </a:bodyPr>
          <a:lstStyle>
            <a:lvl1pPr defTabSz="821055">
              <a:defRPr>
                <a:solidFill>
                  <a:schemeClr val="tx1"/>
                </a:solidFill>
                <a:latin typeface="Arial" panose="020B0604020202020204" pitchFamily="34" charset="0"/>
              </a:defRPr>
            </a:lvl1pPr>
            <a:lvl2pPr marL="409575" defTabSz="821055">
              <a:defRPr>
                <a:solidFill>
                  <a:schemeClr val="tx1"/>
                </a:solidFill>
                <a:latin typeface="Arial" panose="020B0604020202020204" pitchFamily="34" charset="0"/>
              </a:defRPr>
            </a:lvl2pPr>
            <a:lvl3pPr marL="821055" defTabSz="821055">
              <a:defRPr>
                <a:solidFill>
                  <a:schemeClr val="tx1"/>
                </a:solidFill>
                <a:latin typeface="Arial" panose="020B0604020202020204" pitchFamily="34" charset="0"/>
              </a:defRPr>
            </a:lvl3pPr>
            <a:lvl4pPr marL="1230630" defTabSz="821055">
              <a:defRPr>
                <a:solidFill>
                  <a:schemeClr val="tx1"/>
                </a:solidFill>
                <a:latin typeface="Arial" panose="020B0604020202020204" pitchFamily="34" charset="0"/>
              </a:defRPr>
            </a:lvl4pPr>
            <a:lvl5pPr marL="1641475" defTabSz="821055">
              <a:defRPr>
                <a:solidFill>
                  <a:schemeClr val="tx1"/>
                </a:solidFill>
                <a:latin typeface="Arial" panose="020B0604020202020204" pitchFamily="34" charset="0"/>
              </a:defRPr>
            </a:lvl5pPr>
            <a:lvl6pPr marL="2098675" defTabSz="821055" fontAlgn="base">
              <a:spcBef>
                <a:spcPct val="0"/>
              </a:spcBef>
              <a:spcAft>
                <a:spcPct val="0"/>
              </a:spcAft>
              <a:defRPr>
                <a:solidFill>
                  <a:schemeClr val="tx1"/>
                </a:solidFill>
                <a:latin typeface="Arial" panose="020B0604020202020204" pitchFamily="34" charset="0"/>
              </a:defRPr>
            </a:lvl6pPr>
            <a:lvl7pPr marL="2555875" defTabSz="821055" fontAlgn="base">
              <a:spcBef>
                <a:spcPct val="0"/>
              </a:spcBef>
              <a:spcAft>
                <a:spcPct val="0"/>
              </a:spcAft>
              <a:defRPr>
                <a:solidFill>
                  <a:schemeClr val="tx1"/>
                </a:solidFill>
                <a:latin typeface="Arial" panose="020B0604020202020204" pitchFamily="34" charset="0"/>
              </a:defRPr>
            </a:lvl7pPr>
            <a:lvl8pPr marL="3013075" defTabSz="821055" fontAlgn="base">
              <a:spcBef>
                <a:spcPct val="0"/>
              </a:spcBef>
              <a:spcAft>
                <a:spcPct val="0"/>
              </a:spcAft>
              <a:defRPr>
                <a:solidFill>
                  <a:schemeClr val="tx1"/>
                </a:solidFill>
                <a:latin typeface="Arial" panose="020B0604020202020204" pitchFamily="34" charset="0"/>
              </a:defRPr>
            </a:lvl8pPr>
            <a:lvl9pPr marL="3470275" defTabSz="821055" fontAlgn="base">
              <a:spcBef>
                <a:spcPct val="0"/>
              </a:spcBef>
              <a:spcAft>
                <a:spcPct val="0"/>
              </a:spcAft>
              <a:defRPr>
                <a:solidFill>
                  <a:schemeClr val="tx1"/>
                </a:solidFill>
                <a:latin typeface="Arial" panose="020B0604020202020204" pitchFamily="34" charset="0"/>
              </a:defRPr>
            </a:lvl9pPr>
          </a:lstStyle>
          <a:p>
            <a:pPr algn="ctr" eaLnBrk="0" hangingPunct="0"/>
            <a:r>
              <a:rPr lang="en-US" altLang="en-US" sz="2400" b="1" dirty="0">
                <a:latin typeface="Arial" panose="020B0604020202020204" pitchFamily="34" charset="0"/>
                <a:cs typeface="Arial" panose="020B0604020202020204" pitchFamily="34" charset="0"/>
              </a:rPr>
              <a:t>1651 magnetic (</a:t>
            </a:r>
            <a:r>
              <a:rPr lang="en-US" sz="2400" b="1" i="0" u="none" strike="noStrike" baseline="0" dirty="0" err="1">
                <a:cs typeface="Arial" panose="020B0604020202020204" pitchFamily="34" charset="0"/>
              </a:rPr>
              <a:t>Shubnikov</a:t>
            </a:r>
            <a:r>
              <a:rPr lang="en-US" sz="2400" b="1" i="0" u="none" strike="noStrike" baseline="0" dirty="0">
                <a:cs typeface="Arial" panose="020B0604020202020204" pitchFamily="34" charset="0"/>
              </a:rPr>
              <a:t>)</a:t>
            </a:r>
            <a:r>
              <a:rPr lang="en-US" altLang="en-US" sz="2400" b="1" dirty="0">
                <a:latin typeface="Arial" panose="020B0604020202020204" pitchFamily="34" charset="0"/>
                <a:cs typeface="Arial" panose="020B0604020202020204" pitchFamily="34" charset="0"/>
              </a:rPr>
              <a:t> space groups</a:t>
            </a:r>
            <a:endParaRPr lang="en-US" altLang="en-US" sz="2400" b="1" dirty="0">
              <a:latin typeface="Arial" panose="020B0604020202020204" pitchFamily="34" charset="0"/>
              <a:cs typeface="Arial" panose="020B0604020202020204" pitchFamily="34" charset="0"/>
            </a:endParaRPr>
          </a:p>
          <a:p>
            <a:pPr algn="ctr"/>
            <a:r>
              <a:rPr lang="en-US" altLang="en-US" sz="1400" dirty="0">
                <a:cs typeface="Arial" panose="020B0604020202020204" pitchFamily="34" charset="0"/>
              </a:rPr>
              <a:t>Generated by combining the 36 magnetic lattices and magnetic symmetry</a:t>
            </a:r>
            <a:endParaRPr lang="en-US" altLang="en-US" sz="1400" dirty="0">
              <a:cs typeface="Arial" panose="020B0604020202020204" pitchFamily="34" charset="0"/>
            </a:endParaRPr>
          </a:p>
        </p:txBody>
      </p:sp>
      <p:sp>
        <p:nvSpPr>
          <p:cNvPr id="6" name="TextBox 5"/>
          <p:cNvSpPr txBox="1"/>
          <p:nvPr/>
        </p:nvSpPr>
        <p:spPr>
          <a:xfrm>
            <a:off x="0" y="23621"/>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6360" y="122555"/>
            <a:ext cx="5454650" cy="6617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1"/>
          <p:cNvSpPr txBox="1"/>
          <p:nvPr/>
        </p:nvSpPr>
        <p:spPr>
          <a:xfrm>
            <a:off x="695062" y="1088807"/>
            <a:ext cx="5565775" cy="321945"/>
          </a:xfrm>
          <a:prstGeom prst="rect">
            <a:avLst/>
          </a:prstGeom>
          <a:noFill/>
        </p:spPr>
        <p:txBody>
          <a:bodyPr wrap="none" rtlCol="0">
            <a:spAutoFit/>
          </a:bodyPr>
          <a:lstStyle/>
          <a:p>
            <a:pPr>
              <a:lnSpc>
                <a:spcPct val="150000"/>
              </a:lnSpc>
            </a:pPr>
            <a:r>
              <a:rPr lang="en-US" altLang="en-US" sz="1000" dirty="0" err="1">
                <a:latin typeface="Times New Roman" panose="02020603050405020304" pitchFamily="18" charset="0"/>
                <a:cs typeface="Times New Roman" panose="02020603050405020304" pitchFamily="18" charset="0"/>
              </a:rPr>
              <a:t>N.V.Belov</a:t>
            </a:r>
            <a:r>
              <a:rPr lang="en-US" altLang="en-US" sz="1000" dirty="0">
                <a:latin typeface="Times New Roman" panose="02020603050405020304" pitchFamily="18" charset="0"/>
                <a:cs typeface="Times New Roman" panose="02020603050405020304" pitchFamily="18" charset="0"/>
              </a:rPr>
              <a:t>, </a:t>
            </a:r>
            <a:r>
              <a:rPr lang="en-US" altLang="en-US" sz="1000" dirty="0" err="1">
                <a:latin typeface="Times New Roman" panose="02020603050405020304" pitchFamily="18" charset="0"/>
                <a:cs typeface="Times New Roman" panose="02020603050405020304" pitchFamily="18" charset="0"/>
              </a:rPr>
              <a:t>N.N.Neronora</a:t>
            </a:r>
            <a:r>
              <a:rPr lang="en-US" altLang="en-US" sz="1000" dirty="0">
                <a:latin typeface="Times New Roman" panose="02020603050405020304" pitchFamily="18" charset="0"/>
                <a:cs typeface="Times New Roman" panose="02020603050405020304" pitchFamily="18" charset="0"/>
              </a:rPr>
              <a:t> and </a:t>
            </a:r>
            <a:r>
              <a:rPr lang="en-US" altLang="en-US" sz="1000" dirty="0" err="1">
                <a:latin typeface="Times New Roman" panose="02020603050405020304" pitchFamily="18" charset="0"/>
                <a:cs typeface="Times New Roman" panose="02020603050405020304" pitchFamily="18" charset="0"/>
              </a:rPr>
              <a:t>T.S.Smirnova</a:t>
            </a:r>
            <a:r>
              <a:rPr lang="en-US" altLang="en-US" sz="1000" dirty="0">
                <a:latin typeface="Times New Roman" panose="02020603050405020304" pitchFamily="18" charset="0"/>
                <a:cs typeface="Times New Roman" panose="02020603050405020304" pitchFamily="18" charset="0"/>
              </a:rPr>
              <a:t>, Soviet Physics, Crystallography, Vol. 2, #3, 311-322(1957)</a:t>
            </a:r>
            <a:endParaRPr lang="en-US" altLang="en-US" sz="1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6085" y="597535"/>
            <a:ext cx="5455285" cy="6147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3"/>
          <p:cNvSpPr txBox="1">
            <a:spLocks noChangeArrowheads="1"/>
          </p:cNvSpPr>
          <p:nvPr/>
        </p:nvSpPr>
        <p:spPr bwMode="auto">
          <a:xfrm>
            <a:off x="1704995" y="153589"/>
            <a:ext cx="4176375" cy="359858"/>
          </a:xfrm>
          <a:prstGeom prst="rect">
            <a:avLst/>
          </a:prstGeom>
          <a:solidFill>
            <a:schemeClr val="accent2">
              <a:lumMod val="20000"/>
              <a:lumOff val="80000"/>
            </a:schemeClr>
          </a:solidFill>
          <a:ln>
            <a:solidFill>
              <a:schemeClr val="tx1">
                <a:lumMod val="50000"/>
                <a:lumOff val="50000"/>
              </a:schemeClr>
            </a:solidFill>
          </a:ln>
          <a:effectLst>
            <a:outerShdw blurRad="50800" dist="38100" dir="5400000" algn="t" rotWithShape="0">
              <a:prstClr val="black">
                <a:alpha val="40000"/>
              </a:prstClr>
            </a:outerShdw>
          </a:effectLst>
        </p:spPr>
        <p:txBody>
          <a:bodyPr wrap="square" lIns="82058" tIns="41029" rIns="82058" bIns="41029">
            <a:spAutoFit/>
          </a:bodyPr>
          <a:lstStyle>
            <a:lvl1pPr defTabSz="821055">
              <a:defRPr>
                <a:solidFill>
                  <a:schemeClr val="tx1"/>
                </a:solidFill>
                <a:latin typeface="Arial" panose="020B0604020202020204" pitchFamily="34" charset="0"/>
              </a:defRPr>
            </a:lvl1pPr>
            <a:lvl2pPr marL="409575" defTabSz="821055">
              <a:defRPr>
                <a:solidFill>
                  <a:schemeClr val="tx1"/>
                </a:solidFill>
                <a:latin typeface="Arial" panose="020B0604020202020204" pitchFamily="34" charset="0"/>
              </a:defRPr>
            </a:lvl2pPr>
            <a:lvl3pPr marL="821055" defTabSz="821055">
              <a:defRPr>
                <a:solidFill>
                  <a:schemeClr val="tx1"/>
                </a:solidFill>
                <a:latin typeface="Arial" panose="020B0604020202020204" pitchFamily="34" charset="0"/>
              </a:defRPr>
            </a:lvl3pPr>
            <a:lvl4pPr marL="1230630" defTabSz="821055">
              <a:defRPr>
                <a:solidFill>
                  <a:schemeClr val="tx1"/>
                </a:solidFill>
                <a:latin typeface="Arial" panose="020B0604020202020204" pitchFamily="34" charset="0"/>
              </a:defRPr>
            </a:lvl4pPr>
            <a:lvl5pPr marL="1641475" defTabSz="821055">
              <a:defRPr>
                <a:solidFill>
                  <a:schemeClr val="tx1"/>
                </a:solidFill>
                <a:latin typeface="Arial" panose="020B0604020202020204" pitchFamily="34" charset="0"/>
              </a:defRPr>
            </a:lvl5pPr>
            <a:lvl6pPr marL="2098675" defTabSz="821055" fontAlgn="base">
              <a:spcBef>
                <a:spcPct val="0"/>
              </a:spcBef>
              <a:spcAft>
                <a:spcPct val="0"/>
              </a:spcAft>
              <a:defRPr>
                <a:solidFill>
                  <a:schemeClr val="tx1"/>
                </a:solidFill>
                <a:latin typeface="Arial" panose="020B0604020202020204" pitchFamily="34" charset="0"/>
              </a:defRPr>
            </a:lvl6pPr>
            <a:lvl7pPr marL="2555875" defTabSz="821055" fontAlgn="base">
              <a:spcBef>
                <a:spcPct val="0"/>
              </a:spcBef>
              <a:spcAft>
                <a:spcPct val="0"/>
              </a:spcAft>
              <a:defRPr>
                <a:solidFill>
                  <a:schemeClr val="tx1"/>
                </a:solidFill>
                <a:latin typeface="Arial" panose="020B0604020202020204" pitchFamily="34" charset="0"/>
              </a:defRPr>
            </a:lvl7pPr>
            <a:lvl8pPr marL="3013075" defTabSz="821055" fontAlgn="base">
              <a:spcBef>
                <a:spcPct val="0"/>
              </a:spcBef>
              <a:spcAft>
                <a:spcPct val="0"/>
              </a:spcAft>
              <a:defRPr>
                <a:solidFill>
                  <a:schemeClr val="tx1"/>
                </a:solidFill>
                <a:latin typeface="Arial" panose="020B0604020202020204" pitchFamily="34" charset="0"/>
              </a:defRPr>
            </a:lvl8pPr>
            <a:lvl9pPr marL="3470275" defTabSz="821055" fontAlgn="base">
              <a:spcBef>
                <a:spcPct val="0"/>
              </a:spcBef>
              <a:spcAft>
                <a:spcPct val="0"/>
              </a:spcAft>
              <a:defRPr>
                <a:solidFill>
                  <a:schemeClr val="tx1"/>
                </a:solidFill>
                <a:latin typeface="Arial" panose="020B0604020202020204" pitchFamily="34" charset="0"/>
              </a:defRPr>
            </a:lvl9pPr>
          </a:lstStyle>
          <a:p>
            <a:pPr eaLnBrk="0" hangingPunct="0"/>
            <a:r>
              <a:rPr lang="en-US" altLang="en-US" dirty="0">
                <a:latin typeface="Arial" panose="020B0604020202020204" pitchFamily="34" charset="0"/>
                <a:cs typeface="Arial" panose="020B0604020202020204" pitchFamily="34" charset="0"/>
              </a:rPr>
              <a:t>1651 magnetic space groups   </a:t>
            </a:r>
            <a:r>
              <a:rPr lang="en-US" altLang="en-US" b="1" dirty="0">
                <a:latin typeface="Harlow Solid Italic" panose="04030604020F02020D02" pitchFamily="82" charset="0"/>
                <a:cs typeface="Arial" panose="020B0604020202020204" pitchFamily="34" charset="0"/>
              </a:rPr>
              <a:t>continue</a:t>
            </a:r>
            <a:endParaRPr lang="en-US" altLang="en-US" b="1" dirty="0">
              <a:latin typeface="Harlow Solid Italic" panose="04030604020F02020D02" pitchFamily="82" charset="0"/>
              <a:cs typeface="Arial" panose="020B0604020202020204" pitchFamily="34" charset="0"/>
            </a:endParaRPr>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6510" y="260350"/>
            <a:ext cx="5481955" cy="6536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6733" y="-299"/>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9425" y="476885"/>
            <a:ext cx="5600065" cy="6289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3"/>
          <p:cNvSpPr txBox="1">
            <a:spLocks noChangeArrowheads="1"/>
          </p:cNvSpPr>
          <p:nvPr/>
        </p:nvSpPr>
        <p:spPr bwMode="auto">
          <a:xfrm>
            <a:off x="1524000" y="73977"/>
            <a:ext cx="4114800" cy="359858"/>
          </a:xfrm>
          <a:prstGeom prst="rect">
            <a:avLst/>
          </a:prstGeom>
          <a:solidFill>
            <a:schemeClr val="accent2">
              <a:lumMod val="20000"/>
              <a:lumOff val="80000"/>
            </a:schemeClr>
          </a:solidFill>
          <a:ln>
            <a:solidFill>
              <a:schemeClr val="tx1">
                <a:lumMod val="50000"/>
                <a:lumOff val="50000"/>
              </a:schemeClr>
            </a:solidFill>
          </a:ln>
          <a:effectLst>
            <a:outerShdw blurRad="50800" dist="38100" dir="5400000" algn="t" rotWithShape="0">
              <a:prstClr val="black">
                <a:alpha val="40000"/>
              </a:prstClr>
            </a:outerShdw>
          </a:effectLst>
        </p:spPr>
        <p:txBody>
          <a:bodyPr wrap="square" lIns="82058" tIns="41029" rIns="82058" bIns="41029">
            <a:spAutoFit/>
          </a:bodyPr>
          <a:lstStyle>
            <a:lvl1pPr defTabSz="821055">
              <a:defRPr>
                <a:solidFill>
                  <a:schemeClr val="tx1"/>
                </a:solidFill>
                <a:latin typeface="Arial" panose="020B0604020202020204" pitchFamily="34" charset="0"/>
              </a:defRPr>
            </a:lvl1pPr>
            <a:lvl2pPr marL="409575" defTabSz="821055">
              <a:defRPr>
                <a:solidFill>
                  <a:schemeClr val="tx1"/>
                </a:solidFill>
                <a:latin typeface="Arial" panose="020B0604020202020204" pitchFamily="34" charset="0"/>
              </a:defRPr>
            </a:lvl2pPr>
            <a:lvl3pPr marL="821055" defTabSz="821055">
              <a:defRPr>
                <a:solidFill>
                  <a:schemeClr val="tx1"/>
                </a:solidFill>
                <a:latin typeface="Arial" panose="020B0604020202020204" pitchFamily="34" charset="0"/>
              </a:defRPr>
            </a:lvl3pPr>
            <a:lvl4pPr marL="1230630" defTabSz="821055">
              <a:defRPr>
                <a:solidFill>
                  <a:schemeClr val="tx1"/>
                </a:solidFill>
                <a:latin typeface="Arial" panose="020B0604020202020204" pitchFamily="34" charset="0"/>
              </a:defRPr>
            </a:lvl4pPr>
            <a:lvl5pPr marL="1641475" defTabSz="821055">
              <a:defRPr>
                <a:solidFill>
                  <a:schemeClr val="tx1"/>
                </a:solidFill>
                <a:latin typeface="Arial" panose="020B0604020202020204" pitchFamily="34" charset="0"/>
              </a:defRPr>
            </a:lvl5pPr>
            <a:lvl6pPr marL="2098675" defTabSz="821055" fontAlgn="base">
              <a:spcBef>
                <a:spcPct val="0"/>
              </a:spcBef>
              <a:spcAft>
                <a:spcPct val="0"/>
              </a:spcAft>
              <a:defRPr>
                <a:solidFill>
                  <a:schemeClr val="tx1"/>
                </a:solidFill>
                <a:latin typeface="Arial" panose="020B0604020202020204" pitchFamily="34" charset="0"/>
              </a:defRPr>
            </a:lvl6pPr>
            <a:lvl7pPr marL="2555875" defTabSz="821055" fontAlgn="base">
              <a:spcBef>
                <a:spcPct val="0"/>
              </a:spcBef>
              <a:spcAft>
                <a:spcPct val="0"/>
              </a:spcAft>
              <a:defRPr>
                <a:solidFill>
                  <a:schemeClr val="tx1"/>
                </a:solidFill>
                <a:latin typeface="Arial" panose="020B0604020202020204" pitchFamily="34" charset="0"/>
              </a:defRPr>
            </a:lvl7pPr>
            <a:lvl8pPr marL="3013075" defTabSz="821055" fontAlgn="base">
              <a:spcBef>
                <a:spcPct val="0"/>
              </a:spcBef>
              <a:spcAft>
                <a:spcPct val="0"/>
              </a:spcAft>
              <a:defRPr>
                <a:solidFill>
                  <a:schemeClr val="tx1"/>
                </a:solidFill>
                <a:latin typeface="Arial" panose="020B0604020202020204" pitchFamily="34" charset="0"/>
              </a:defRPr>
            </a:lvl8pPr>
            <a:lvl9pPr marL="3470275" defTabSz="821055" fontAlgn="base">
              <a:spcBef>
                <a:spcPct val="0"/>
              </a:spcBef>
              <a:spcAft>
                <a:spcPct val="0"/>
              </a:spcAft>
              <a:defRPr>
                <a:solidFill>
                  <a:schemeClr val="tx1"/>
                </a:solidFill>
                <a:latin typeface="Arial" panose="020B0604020202020204" pitchFamily="34" charset="0"/>
              </a:defRPr>
            </a:lvl9pPr>
          </a:lstStyle>
          <a:p>
            <a:pPr eaLnBrk="0" hangingPunct="0"/>
            <a:r>
              <a:rPr lang="en-US" altLang="en-US" dirty="0">
                <a:latin typeface="Arial" panose="020B0604020202020204" pitchFamily="34" charset="0"/>
                <a:cs typeface="Arial" panose="020B0604020202020204" pitchFamily="34" charset="0"/>
              </a:rPr>
              <a:t>1651 magnetic space groups   </a:t>
            </a:r>
            <a:r>
              <a:rPr lang="en-US" altLang="en-US" b="1" dirty="0">
                <a:latin typeface="Harlow Solid Italic" panose="04030604020F02020D02" pitchFamily="82" charset="0"/>
                <a:cs typeface="Arial" panose="020B0604020202020204" pitchFamily="34" charset="0"/>
              </a:rPr>
              <a:t>continue</a:t>
            </a:r>
            <a:endParaRPr lang="en-US" altLang="en-US" b="1" dirty="0">
              <a:latin typeface="Harlow Solid Italic" panose="04030604020F02020D02" pitchFamily="82" charset="0"/>
              <a:cs typeface="Arial" panose="020B0604020202020204" pitchFamily="34" charset="0"/>
            </a:endParaRPr>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9490" y="264160"/>
            <a:ext cx="5823585" cy="6473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6733" y="-299"/>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7670" y="543560"/>
            <a:ext cx="5716905" cy="6268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3"/>
          <p:cNvSpPr txBox="1">
            <a:spLocks noChangeArrowheads="1"/>
          </p:cNvSpPr>
          <p:nvPr/>
        </p:nvSpPr>
        <p:spPr bwMode="auto">
          <a:xfrm>
            <a:off x="1662890" y="127549"/>
            <a:ext cx="4191000" cy="359858"/>
          </a:xfrm>
          <a:prstGeom prst="rect">
            <a:avLst/>
          </a:prstGeom>
          <a:solidFill>
            <a:schemeClr val="accent2">
              <a:lumMod val="20000"/>
              <a:lumOff val="80000"/>
            </a:schemeClr>
          </a:solidFill>
          <a:ln>
            <a:solidFill>
              <a:schemeClr val="tx1">
                <a:lumMod val="50000"/>
                <a:lumOff val="50000"/>
              </a:schemeClr>
            </a:solidFill>
          </a:ln>
          <a:effectLst>
            <a:outerShdw blurRad="50800" dist="38100" dir="5400000" algn="t" rotWithShape="0">
              <a:prstClr val="black">
                <a:alpha val="40000"/>
              </a:prstClr>
            </a:outerShdw>
          </a:effectLst>
        </p:spPr>
        <p:txBody>
          <a:bodyPr wrap="square" lIns="82058" tIns="41029" rIns="82058" bIns="41029">
            <a:spAutoFit/>
          </a:bodyPr>
          <a:lstStyle>
            <a:lvl1pPr defTabSz="821055">
              <a:defRPr>
                <a:solidFill>
                  <a:schemeClr val="tx1"/>
                </a:solidFill>
                <a:latin typeface="Arial" panose="020B0604020202020204" pitchFamily="34" charset="0"/>
              </a:defRPr>
            </a:lvl1pPr>
            <a:lvl2pPr marL="409575" defTabSz="821055">
              <a:defRPr>
                <a:solidFill>
                  <a:schemeClr val="tx1"/>
                </a:solidFill>
                <a:latin typeface="Arial" panose="020B0604020202020204" pitchFamily="34" charset="0"/>
              </a:defRPr>
            </a:lvl2pPr>
            <a:lvl3pPr marL="821055" defTabSz="821055">
              <a:defRPr>
                <a:solidFill>
                  <a:schemeClr val="tx1"/>
                </a:solidFill>
                <a:latin typeface="Arial" panose="020B0604020202020204" pitchFamily="34" charset="0"/>
              </a:defRPr>
            </a:lvl3pPr>
            <a:lvl4pPr marL="1230630" defTabSz="821055">
              <a:defRPr>
                <a:solidFill>
                  <a:schemeClr val="tx1"/>
                </a:solidFill>
                <a:latin typeface="Arial" panose="020B0604020202020204" pitchFamily="34" charset="0"/>
              </a:defRPr>
            </a:lvl4pPr>
            <a:lvl5pPr marL="1641475" defTabSz="821055">
              <a:defRPr>
                <a:solidFill>
                  <a:schemeClr val="tx1"/>
                </a:solidFill>
                <a:latin typeface="Arial" panose="020B0604020202020204" pitchFamily="34" charset="0"/>
              </a:defRPr>
            </a:lvl5pPr>
            <a:lvl6pPr marL="2098675" defTabSz="821055" fontAlgn="base">
              <a:spcBef>
                <a:spcPct val="0"/>
              </a:spcBef>
              <a:spcAft>
                <a:spcPct val="0"/>
              </a:spcAft>
              <a:defRPr>
                <a:solidFill>
                  <a:schemeClr val="tx1"/>
                </a:solidFill>
                <a:latin typeface="Arial" panose="020B0604020202020204" pitchFamily="34" charset="0"/>
              </a:defRPr>
            </a:lvl6pPr>
            <a:lvl7pPr marL="2555875" defTabSz="821055" fontAlgn="base">
              <a:spcBef>
                <a:spcPct val="0"/>
              </a:spcBef>
              <a:spcAft>
                <a:spcPct val="0"/>
              </a:spcAft>
              <a:defRPr>
                <a:solidFill>
                  <a:schemeClr val="tx1"/>
                </a:solidFill>
                <a:latin typeface="Arial" panose="020B0604020202020204" pitchFamily="34" charset="0"/>
              </a:defRPr>
            </a:lvl7pPr>
            <a:lvl8pPr marL="3013075" defTabSz="821055" fontAlgn="base">
              <a:spcBef>
                <a:spcPct val="0"/>
              </a:spcBef>
              <a:spcAft>
                <a:spcPct val="0"/>
              </a:spcAft>
              <a:defRPr>
                <a:solidFill>
                  <a:schemeClr val="tx1"/>
                </a:solidFill>
                <a:latin typeface="Arial" panose="020B0604020202020204" pitchFamily="34" charset="0"/>
              </a:defRPr>
            </a:lvl8pPr>
            <a:lvl9pPr marL="3470275" defTabSz="821055" fontAlgn="base">
              <a:spcBef>
                <a:spcPct val="0"/>
              </a:spcBef>
              <a:spcAft>
                <a:spcPct val="0"/>
              </a:spcAft>
              <a:defRPr>
                <a:solidFill>
                  <a:schemeClr val="tx1"/>
                </a:solidFill>
                <a:latin typeface="Arial" panose="020B0604020202020204" pitchFamily="34" charset="0"/>
              </a:defRPr>
            </a:lvl9pPr>
          </a:lstStyle>
          <a:p>
            <a:pPr eaLnBrk="0" hangingPunct="0"/>
            <a:r>
              <a:rPr lang="en-US" altLang="en-US" dirty="0">
                <a:latin typeface="Arial" panose="020B0604020202020204" pitchFamily="34" charset="0"/>
                <a:cs typeface="Arial" panose="020B0604020202020204" pitchFamily="34" charset="0"/>
              </a:rPr>
              <a:t>1651 magnetic space groups   </a:t>
            </a:r>
            <a:r>
              <a:rPr lang="en-US" altLang="en-US" b="1" dirty="0">
                <a:latin typeface="Harlow Solid Italic" panose="04030604020F02020D02" pitchFamily="82" charset="0"/>
                <a:cs typeface="Arial" panose="020B0604020202020204" pitchFamily="34" charset="0"/>
              </a:rPr>
              <a:t>continue</a:t>
            </a:r>
            <a:endParaRPr lang="en-US" altLang="en-US" b="1" dirty="0">
              <a:latin typeface="Harlow Solid Italic" panose="04030604020F02020D02" pitchFamily="82" charset="0"/>
              <a:cs typeface="Arial" panose="020B0604020202020204" pitchFamily="34" charset="0"/>
            </a:endParaRPr>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8720" y="355600"/>
            <a:ext cx="5690235" cy="6537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6733" y="-299"/>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7772" y="549568"/>
            <a:ext cx="5654693" cy="6143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3"/>
          <p:cNvSpPr txBox="1">
            <a:spLocks noChangeArrowheads="1"/>
          </p:cNvSpPr>
          <p:nvPr/>
        </p:nvSpPr>
        <p:spPr bwMode="auto">
          <a:xfrm>
            <a:off x="1676400" y="165416"/>
            <a:ext cx="4091792" cy="359858"/>
          </a:xfrm>
          <a:prstGeom prst="rect">
            <a:avLst/>
          </a:prstGeom>
          <a:solidFill>
            <a:schemeClr val="accent2">
              <a:lumMod val="20000"/>
              <a:lumOff val="80000"/>
            </a:schemeClr>
          </a:solidFill>
          <a:ln>
            <a:solidFill>
              <a:schemeClr val="tx1">
                <a:lumMod val="50000"/>
                <a:lumOff val="50000"/>
              </a:schemeClr>
            </a:solidFill>
          </a:ln>
          <a:effectLst>
            <a:outerShdw blurRad="50800" dist="38100" dir="5400000" algn="t" rotWithShape="0">
              <a:prstClr val="black">
                <a:alpha val="40000"/>
              </a:prstClr>
            </a:outerShdw>
          </a:effectLst>
        </p:spPr>
        <p:txBody>
          <a:bodyPr wrap="square" lIns="82058" tIns="41029" rIns="82058" bIns="41029">
            <a:spAutoFit/>
          </a:bodyPr>
          <a:lstStyle>
            <a:lvl1pPr defTabSz="821055">
              <a:defRPr>
                <a:solidFill>
                  <a:schemeClr val="tx1"/>
                </a:solidFill>
                <a:latin typeface="Arial" panose="020B0604020202020204" pitchFamily="34" charset="0"/>
              </a:defRPr>
            </a:lvl1pPr>
            <a:lvl2pPr marL="409575" defTabSz="821055">
              <a:defRPr>
                <a:solidFill>
                  <a:schemeClr val="tx1"/>
                </a:solidFill>
                <a:latin typeface="Arial" panose="020B0604020202020204" pitchFamily="34" charset="0"/>
              </a:defRPr>
            </a:lvl2pPr>
            <a:lvl3pPr marL="821055" defTabSz="821055">
              <a:defRPr>
                <a:solidFill>
                  <a:schemeClr val="tx1"/>
                </a:solidFill>
                <a:latin typeface="Arial" panose="020B0604020202020204" pitchFamily="34" charset="0"/>
              </a:defRPr>
            </a:lvl3pPr>
            <a:lvl4pPr marL="1230630" defTabSz="821055">
              <a:defRPr>
                <a:solidFill>
                  <a:schemeClr val="tx1"/>
                </a:solidFill>
                <a:latin typeface="Arial" panose="020B0604020202020204" pitchFamily="34" charset="0"/>
              </a:defRPr>
            </a:lvl4pPr>
            <a:lvl5pPr marL="1641475" defTabSz="821055">
              <a:defRPr>
                <a:solidFill>
                  <a:schemeClr val="tx1"/>
                </a:solidFill>
                <a:latin typeface="Arial" panose="020B0604020202020204" pitchFamily="34" charset="0"/>
              </a:defRPr>
            </a:lvl5pPr>
            <a:lvl6pPr marL="2098675" defTabSz="821055" fontAlgn="base">
              <a:spcBef>
                <a:spcPct val="0"/>
              </a:spcBef>
              <a:spcAft>
                <a:spcPct val="0"/>
              </a:spcAft>
              <a:defRPr>
                <a:solidFill>
                  <a:schemeClr val="tx1"/>
                </a:solidFill>
                <a:latin typeface="Arial" panose="020B0604020202020204" pitchFamily="34" charset="0"/>
              </a:defRPr>
            </a:lvl6pPr>
            <a:lvl7pPr marL="2555875" defTabSz="821055" fontAlgn="base">
              <a:spcBef>
                <a:spcPct val="0"/>
              </a:spcBef>
              <a:spcAft>
                <a:spcPct val="0"/>
              </a:spcAft>
              <a:defRPr>
                <a:solidFill>
                  <a:schemeClr val="tx1"/>
                </a:solidFill>
                <a:latin typeface="Arial" panose="020B0604020202020204" pitchFamily="34" charset="0"/>
              </a:defRPr>
            </a:lvl7pPr>
            <a:lvl8pPr marL="3013075" defTabSz="821055" fontAlgn="base">
              <a:spcBef>
                <a:spcPct val="0"/>
              </a:spcBef>
              <a:spcAft>
                <a:spcPct val="0"/>
              </a:spcAft>
              <a:defRPr>
                <a:solidFill>
                  <a:schemeClr val="tx1"/>
                </a:solidFill>
                <a:latin typeface="Arial" panose="020B0604020202020204" pitchFamily="34" charset="0"/>
              </a:defRPr>
            </a:lvl8pPr>
            <a:lvl9pPr marL="3470275" defTabSz="821055" fontAlgn="base">
              <a:spcBef>
                <a:spcPct val="0"/>
              </a:spcBef>
              <a:spcAft>
                <a:spcPct val="0"/>
              </a:spcAft>
              <a:defRPr>
                <a:solidFill>
                  <a:schemeClr val="tx1"/>
                </a:solidFill>
                <a:latin typeface="Arial" panose="020B0604020202020204" pitchFamily="34" charset="0"/>
              </a:defRPr>
            </a:lvl9pPr>
          </a:lstStyle>
          <a:p>
            <a:pPr eaLnBrk="0" hangingPunct="0"/>
            <a:r>
              <a:rPr lang="en-US" altLang="en-US" dirty="0">
                <a:latin typeface="Arial" panose="020B0604020202020204" pitchFamily="34" charset="0"/>
                <a:cs typeface="Arial" panose="020B0604020202020204" pitchFamily="34" charset="0"/>
              </a:rPr>
              <a:t>1651 magnetic space groups   </a:t>
            </a:r>
            <a:r>
              <a:rPr lang="en-US" altLang="en-US" b="1" dirty="0">
                <a:latin typeface="Harlow Solid Italic" panose="04030604020F02020D02" pitchFamily="82" charset="0"/>
                <a:cs typeface="Arial" panose="020B0604020202020204" pitchFamily="34" charset="0"/>
              </a:rPr>
              <a:t>continue</a:t>
            </a:r>
            <a:endParaRPr lang="en-US" altLang="en-US" b="1" dirty="0">
              <a:latin typeface="Harlow Solid Italic" panose="04030604020F02020D02" pitchFamily="82" charset="0"/>
              <a:cs typeface="Arial" panose="020B0604020202020204" pitchFamily="34" charset="0"/>
            </a:endParaRPr>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9330" y="302895"/>
            <a:ext cx="5732780" cy="6389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6733" y="-299"/>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 y="1524000"/>
            <a:ext cx="11353800" cy="2239844"/>
          </a:xfrm>
          <a:prstGeom prst="rect">
            <a:avLst/>
          </a:prstGeom>
          <a:noFill/>
        </p:spPr>
        <p:txBody>
          <a:bodyPr wrap="square">
            <a:spAutoFit/>
          </a:bodyPr>
          <a:lstStyle/>
          <a:p>
            <a:pPr>
              <a:lnSpc>
                <a:spcPct val="150000"/>
              </a:lnSpc>
            </a:pPr>
            <a:r>
              <a:rPr lang="en-US" sz="2400" b="0" i="0" u="none" strike="noStrike" baseline="0" dirty="0">
                <a:latin typeface="Arial" panose="020B0604020202020204" pitchFamily="34" charset="0"/>
                <a:cs typeface="Arial" panose="020B0604020202020204" pitchFamily="34" charset="0"/>
              </a:rPr>
              <a:t>For each Wyckoff position the triplets </a:t>
            </a:r>
            <a:r>
              <a:rPr lang="en-US" sz="2400" b="0" i="1" u="none" strike="noStrike" baseline="0" dirty="0">
                <a:latin typeface="Arial" panose="020B0604020202020204" pitchFamily="34" charset="0"/>
                <a:cs typeface="Arial" panose="020B0604020202020204" pitchFamily="34" charset="0"/>
              </a:rPr>
              <a:t>h</a:t>
            </a:r>
            <a:r>
              <a:rPr lang="en-US" sz="2400" b="0" i="0" u="none" strike="noStrike" baseline="0" dirty="0">
                <a:latin typeface="Arial" panose="020B0604020202020204" pitchFamily="34" charset="0"/>
                <a:cs typeface="Arial" panose="020B0604020202020204" pitchFamily="34" charset="0"/>
              </a:rPr>
              <a:t>, </a:t>
            </a:r>
            <a:r>
              <a:rPr lang="en-US" sz="2400" b="0" i="1" u="none" strike="noStrike" baseline="0" dirty="0">
                <a:latin typeface="Arial" panose="020B0604020202020204" pitchFamily="34" charset="0"/>
                <a:cs typeface="Arial" panose="020B0604020202020204" pitchFamily="34" charset="0"/>
              </a:rPr>
              <a:t>k</a:t>
            </a:r>
            <a:r>
              <a:rPr lang="en-US" sz="2400" b="0" i="0" u="none" strike="noStrike" baseline="0" dirty="0">
                <a:latin typeface="Arial" panose="020B0604020202020204" pitchFamily="34" charset="0"/>
                <a:cs typeface="Arial" panose="020B0604020202020204" pitchFamily="34" charset="0"/>
              </a:rPr>
              <a:t>, </a:t>
            </a:r>
            <a:r>
              <a:rPr lang="en-US" sz="2400" b="0" i="1" u="none" strike="noStrike" baseline="0" dirty="0">
                <a:latin typeface="Arial" panose="020B0604020202020204" pitchFamily="34" charset="0"/>
                <a:cs typeface="Arial" panose="020B0604020202020204" pitchFamily="34" charset="0"/>
              </a:rPr>
              <a:t>l </a:t>
            </a:r>
            <a:r>
              <a:rPr lang="en-US" sz="2400" b="0" i="0" u="none" strike="noStrike" baseline="0" dirty="0">
                <a:latin typeface="Arial" panose="020B0604020202020204" pitchFamily="34" charset="0"/>
                <a:cs typeface="Arial" panose="020B0604020202020204" pitchFamily="34" charset="0"/>
              </a:rPr>
              <a:t>are divided into two sets:</a:t>
            </a:r>
            <a:endParaRPr lang="en-US" sz="2400" b="0" i="0" u="none" strike="noStrike" baseline="0" dirty="0">
              <a:latin typeface="Arial" panose="020B0604020202020204" pitchFamily="34" charset="0"/>
              <a:cs typeface="Arial" panose="020B0604020202020204" pitchFamily="34" charset="0"/>
            </a:endParaRPr>
          </a:p>
          <a:p>
            <a:pPr algn="l">
              <a:lnSpc>
                <a:spcPct val="150000"/>
              </a:lnSpc>
            </a:pPr>
            <a:r>
              <a:rPr lang="en-US" sz="2400" b="0" i="0" u="none" strike="noStrike" baseline="0" dirty="0">
                <a:latin typeface="Arial" panose="020B0604020202020204" pitchFamily="34" charset="0"/>
                <a:cs typeface="Arial" panose="020B0604020202020204" pitchFamily="34" charset="0"/>
              </a:rPr>
              <a:t>(1) triplets for which the structure factors are systematically zero (extinctions);</a:t>
            </a:r>
            <a:endParaRPr lang="en-US" sz="2400" b="0" i="0" u="none" strike="noStrike" baseline="0" dirty="0">
              <a:latin typeface="Arial" panose="020B0604020202020204" pitchFamily="34" charset="0"/>
              <a:cs typeface="Arial" panose="020B0604020202020204" pitchFamily="34" charset="0"/>
            </a:endParaRPr>
          </a:p>
          <a:p>
            <a:pPr algn="l">
              <a:lnSpc>
                <a:spcPct val="150000"/>
              </a:lnSpc>
            </a:pPr>
            <a:r>
              <a:rPr lang="en-US" sz="2400" b="0" i="0" u="none" strike="noStrike" baseline="0" dirty="0">
                <a:latin typeface="Arial" panose="020B0604020202020204" pitchFamily="34" charset="0"/>
                <a:cs typeface="Arial" panose="020B0604020202020204" pitchFamily="34" charset="0"/>
              </a:rPr>
              <a:t>(2) triplets for which the structure factors are not systematically zero (reflections).</a:t>
            </a:r>
            <a:endParaRPr lang="en-US" sz="2400" b="0" i="0" u="none" strike="noStrike" baseline="0" dirty="0">
              <a:latin typeface="Arial" panose="020B0604020202020204" pitchFamily="34" charset="0"/>
              <a:cs typeface="Arial" panose="020B0604020202020204" pitchFamily="34" charset="0"/>
            </a:endParaRPr>
          </a:p>
          <a:p>
            <a:pPr algn="l">
              <a:lnSpc>
                <a:spcPct val="150000"/>
              </a:lnSpc>
            </a:pPr>
            <a:r>
              <a:rPr lang="en-US" sz="2400" b="0" i="0" u="none" strike="noStrike" baseline="0" dirty="0">
                <a:latin typeface="Arial" panose="020B0604020202020204" pitchFamily="34" charset="0"/>
                <a:cs typeface="Arial" panose="020B0604020202020204" pitchFamily="34" charset="0"/>
              </a:rPr>
              <a:t>Conditions that define triplets of the second set are called reflection conditions.</a:t>
            </a:r>
            <a:endParaRPr lang="en-US" sz="2400" dirty="0">
              <a:latin typeface="Arial" panose="020B0604020202020204" pitchFamily="34" charset="0"/>
              <a:cs typeface="Arial" panose="020B060402020202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M-Fig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71170" y="1217295"/>
            <a:ext cx="3409950" cy="3415665"/>
          </a:xfrm>
          <a:prstGeom prst="rect">
            <a:avLst/>
          </a:prstGeom>
          <a:noFill/>
          <a:ln w="19050">
            <a:solidFill>
              <a:srgbClr val="00B050"/>
            </a:solidFill>
          </a:ln>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280670" y="701040"/>
            <a:ext cx="3909060" cy="460375"/>
          </a:xfrm>
          <a:prstGeom prst="rect">
            <a:avLst/>
          </a:prstGeom>
          <a:noFill/>
        </p:spPr>
        <p:txBody>
          <a:bodyPr wrap="square" rtlCol="0" anchor="t">
            <a:spAutoFit/>
          </a:bodyPr>
          <a:lstStyle/>
          <a:p>
            <a:pPr algn="ctr"/>
            <a:r>
              <a:rPr lang="en-US" altLang="en-US" sz="2400" i="1" dirty="0">
                <a:sym typeface="+mn-ea"/>
              </a:rPr>
              <a:t>&lt;1-(</a:t>
            </a:r>
            <a:r>
              <a:rPr lang="en-US" altLang="en-US" sz="2400" i="1" dirty="0">
                <a:latin typeface="Symbol" panose="05050102010706020507" pitchFamily="18" charset="2"/>
                <a:sym typeface="+mn-ea"/>
              </a:rPr>
              <a:t>t</a:t>
            </a:r>
            <a:r>
              <a:rPr lang="en-US" altLang="en-US" sz="2400" i="1" dirty="0">
                <a:sym typeface="+mn-ea"/>
              </a:rPr>
              <a:t> · </a:t>
            </a:r>
            <a:r>
              <a:rPr lang="en-US" altLang="en-US" sz="2400" i="1" dirty="0">
                <a:latin typeface="Times New Roman" panose="02020603050405020304" pitchFamily="18" charset="0"/>
                <a:cs typeface="Times New Roman" panose="02020603050405020304" pitchFamily="18" charset="0"/>
                <a:sym typeface="+mn-ea"/>
              </a:rPr>
              <a:t>M</a:t>
            </a:r>
            <a:r>
              <a:rPr lang="en-US" altLang="en-US" sz="2400" i="1" dirty="0">
                <a:sym typeface="+mn-ea"/>
              </a:rPr>
              <a:t>)</a:t>
            </a:r>
            <a:r>
              <a:rPr lang="en-US" altLang="en-US" sz="2400" i="1" baseline="30000" dirty="0">
                <a:sym typeface="+mn-ea"/>
              </a:rPr>
              <a:t>2</a:t>
            </a:r>
            <a:r>
              <a:rPr lang="en-US" altLang="en-US" sz="2400" i="1" dirty="0">
                <a:sym typeface="+mn-ea"/>
              </a:rPr>
              <a:t>&gt;:</a:t>
            </a:r>
            <a:r>
              <a:rPr lang="en-US" altLang="en-US" sz="2400" dirty="0">
                <a:latin typeface="Times New Roman" panose="02020603050405020304" pitchFamily="18" charset="0"/>
                <a:cs typeface="Times New Roman" panose="02020603050405020304" pitchFamily="18" charset="0"/>
                <a:sym typeface="+mn-ea"/>
              </a:rPr>
              <a:t>orientation factor</a:t>
            </a:r>
            <a:endParaRPr lang="en-US" altLang="en-US" sz="2400" dirty="0">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280670" y="4879975"/>
            <a:ext cx="3854450" cy="1198880"/>
          </a:xfrm>
          <a:prstGeom prst="rect">
            <a:avLst/>
          </a:prstGeom>
          <a:noFill/>
        </p:spPr>
        <p:txBody>
          <a:bodyPr wrap="square" rtlCol="0">
            <a:spAutoFit/>
          </a:bodyPr>
          <a:lstStyle/>
          <a:p>
            <a:pPr algn="ctr"/>
            <a:r>
              <a:rPr lang="en-US" altLang="zh-CN" sz="2400">
                <a:latin typeface="Times New Roman" panose="02020603050405020304" pitchFamily="18" charset="0"/>
                <a:cs typeface="Times New Roman" panose="02020603050405020304" pitchFamily="18" charset="0"/>
              </a:rPr>
              <a:t>When </a:t>
            </a:r>
            <a:r>
              <a:rPr lang="en-US" altLang="zh-CN" sz="2400">
                <a:latin typeface="Symbol" panose="05050102010706020507" charset="0"/>
                <a:cs typeface="Symbol" panose="05050102010706020507" charset="0"/>
              </a:rPr>
              <a:t>a</a:t>
            </a:r>
            <a:r>
              <a:rPr lang="en-US" altLang="zh-CN" sz="2400">
                <a:latin typeface="Times New Roman" panose="02020603050405020304" pitchFamily="18" charset="0"/>
                <a:cs typeface="Times New Roman" panose="02020603050405020304" pitchFamily="18" charset="0"/>
              </a:rPr>
              <a:t> increases from 0  to 90 degree, the (</a:t>
            </a:r>
            <a:r>
              <a:rPr lang="en-US" altLang="en-US" sz="2000" b="1" dirty="0">
                <a:latin typeface="Times New Roman" panose="02020603050405020304" pitchFamily="18" charset="0"/>
                <a:cs typeface="Times New Roman" panose="02020603050405020304" pitchFamily="18" charset="0"/>
                <a:sym typeface="+mn-ea"/>
              </a:rPr>
              <a:t>|</a:t>
            </a:r>
            <a:r>
              <a:rPr lang="en-US" altLang="zh-CN" sz="2400">
                <a:latin typeface="Times New Roman" panose="02020603050405020304" pitchFamily="18" charset="0"/>
                <a:cs typeface="Times New Roman" panose="02020603050405020304" pitchFamily="18" charset="0"/>
              </a:rPr>
              <a:t>q</a:t>
            </a:r>
            <a:r>
              <a:rPr lang="en-US" altLang="en-US" sz="2000" b="1" dirty="0">
                <a:latin typeface="Times New Roman" panose="02020603050405020304" pitchFamily="18" charset="0"/>
                <a:cs typeface="Times New Roman" panose="02020603050405020304" pitchFamily="18" charset="0"/>
                <a:sym typeface="+mn-ea"/>
              </a:rPr>
              <a:t>|</a:t>
            </a:r>
            <a:r>
              <a:rPr lang="en-US" altLang="zh-CN" sz="2400">
                <a:latin typeface="Times New Roman" panose="02020603050405020304" pitchFamily="18" charset="0"/>
                <a:cs typeface="Times New Roman" panose="02020603050405020304" pitchFamily="18" charset="0"/>
              </a:rPr>
              <a:t>=sin</a:t>
            </a:r>
            <a:r>
              <a:rPr lang="en-US" altLang="zh-CN" sz="2400">
                <a:latin typeface="Symbol" panose="05050102010706020507" charset="0"/>
                <a:cs typeface="Symbol" panose="05050102010706020507" charset="0"/>
              </a:rPr>
              <a:t>a)</a:t>
            </a:r>
            <a:r>
              <a:rPr lang="en-US" altLang="zh-CN" sz="2400">
                <a:latin typeface="Times New Roman" panose="02020603050405020304" pitchFamily="18" charset="0"/>
                <a:cs typeface="Times New Roman" panose="02020603050405020304" pitchFamily="18" charset="0"/>
              </a:rPr>
              <a:t> increases from 0 to 1. </a:t>
            </a:r>
            <a:endParaRPr lang="en-US" altLang="zh-CN"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4314190" y="718820"/>
            <a:ext cx="3094355" cy="460375"/>
          </a:xfrm>
          <a:prstGeom prst="rect">
            <a:avLst/>
          </a:prstGeom>
          <a:noFill/>
        </p:spPr>
        <p:txBody>
          <a:bodyPr wrap="none" rtlCol="0" anchor="t">
            <a:spAutoFit/>
          </a:bodyPr>
          <a:lstStyle/>
          <a:p>
            <a:r>
              <a:rPr lang="en-US" altLang="en-US" sz="2400" i="1" dirty="0">
                <a:solidFill>
                  <a:srgbClr val="FF0000"/>
                </a:solidFill>
                <a:latin typeface="Times New Roman" panose="02020603050405020304" pitchFamily="18" charset="0"/>
                <a:cs typeface="Times New Roman" panose="02020603050405020304" pitchFamily="18" charset="0"/>
                <a:sym typeface="+mn-ea"/>
              </a:rPr>
              <a:t>f : magnetic form factor</a:t>
            </a:r>
            <a:endParaRPr lang="en-US" altLang="en-US" sz="2400" i="1" dirty="0">
              <a:solidFill>
                <a:srgbClr val="FF0000"/>
              </a:solidFill>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314190" y="4879975"/>
            <a:ext cx="3430905" cy="82994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Magnetic form factor is a function of (sin</a:t>
            </a:r>
            <a:r>
              <a:rPr lang="en-US" altLang="zh-CN" sz="2400">
                <a:latin typeface="Symbol" panose="05050102010706020507" charset="0"/>
                <a:cs typeface="Symbol" panose="05050102010706020507" charset="0"/>
              </a:rPr>
              <a:t>q)</a:t>
            </a:r>
            <a:r>
              <a:rPr lang="en-US" altLang="zh-CN" sz="2400">
                <a:latin typeface="Times New Roman" panose="02020603050405020304" pitchFamily="18" charset="0"/>
                <a:cs typeface="Times New Roman" panose="02020603050405020304" pitchFamily="18" charset="0"/>
              </a:rPr>
              <a:t>/</a:t>
            </a:r>
            <a:r>
              <a:rPr lang="en-US" altLang="zh-CN" sz="2400">
                <a:latin typeface="Symbol" panose="05050102010706020507" charset="0"/>
                <a:cs typeface="Symbol" panose="05050102010706020507" charset="0"/>
              </a:rPr>
              <a:t>l</a:t>
            </a:r>
            <a:r>
              <a:rPr lang="en-US" altLang="zh-CN" sz="2400">
                <a:latin typeface="Times New Roman" panose="02020603050405020304" pitchFamily="18" charset="0"/>
                <a:cs typeface="Times New Roman" panose="02020603050405020304" pitchFamily="18" charset="0"/>
              </a:rPr>
              <a:t>. </a:t>
            </a:r>
            <a:endParaRPr lang="en-US" altLang="zh-CN" sz="2400">
              <a:latin typeface="Times New Roman" panose="02020603050405020304" pitchFamily="18" charset="0"/>
              <a:cs typeface="Times New Roman" panose="02020603050405020304" pitchFamily="18" charset="0"/>
            </a:endParaRPr>
          </a:p>
        </p:txBody>
      </p:sp>
      <p:pic>
        <p:nvPicPr>
          <p:cNvPr id="6" name="图片 5" descr="屏幕截图 2024-04-17 092959"/>
          <p:cNvPicPr>
            <a:picLocks noChangeAspect="1"/>
          </p:cNvPicPr>
          <p:nvPr/>
        </p:nvPicPr>
        <p:blipFill>
          <a:blip r:embed="rId2"/>
          <a:stretch>
            <a:fillRect/>
          </a:stretch>
        </p:blipFill>
        <p:spPr>
          <a:xfrm>
            <a:off x="4190365" y="1218565"/>
            <a:ext cx="3342640" cy="3414395"/>
          </a:xfrm>
          <a:prstGeom prst="rect">
            <a:avLst/>
          </a:prstGeom>
          <a:ln w="19050">
            <a:solidFill>
              <a:srgbClr val="FF0000"/>
            </a:solidFill>
          </a:ln>
        </p:spPr>
      </p:pic>
      <p:pic>
        <p:nvPicPr>
          <p:cNvPr id="7" name="图片 6"/>
          <p:cNvPicPr>
            <a:picLocks noChangeAspect="1"/>
          </p:cNvPicPr>
          <p:nvPr/>
        </p:nvPicPr>
        <p:blipFill>
          <a:blip r:embed="rId3"/>
          <a:stretch>
            <a:fillRect/>
          </a:stretch>
        </p:blipFill>
        <p:spPr>
          <a:xfrm>
            <a:off x="7745095" y="1099820"/>
            <a:ext cx="4035425" cy="4050030"/>
          </a:xfrm>
          <a:prstGeom prst="rect">
            <a:avLst/>
          </a:prstGeom>
        </p:spPr>
      </p:pic>
      <p:pic>
        <p:nvPicPr>
          <p:cNvPr id="9" name="图片 8"/>
          <p:cNvPicPr>
            <a:picLocks noChangeAspect="1"/>
          </p:cNvPicPr>
          <p:nvPr/>
        </p:nvPicPr>
        <p:blipFill>
          <a:blip r:embed="rId4"/>
          <a:stretch>
            <a:fillRect/>
          </a:stretch>
        </p:blipFill>
        <p:spPr>
          <a:xfrm>
            <a:off x="8573770" y="1373505"/>
            <a:ext cx="1810385" cy="1792605"/>
          </a:xfrm>
          <a:prstGeom prst="rect">
            <a:avLst/>
          </a:prstGeom>
        </p:spPr>
      </p:pic>
      <p:sp>
        <p:nvSpPr>
          <p:cNvPr id="22" name="矩形 21"/>
          <p:cNvSpPr/>
          <p:nvPr/>
        </p:nvSpPr>
        <p:spPr>
          <a:xfrm>
            <a:off x="8590280" y="1377315"/>
            <a:ext cx="236855" cy="1601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785225" y="2936875"/>
            <a:ext cx="1587500" cy="2298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2540" y="2856865"/>
            <a:ext cx="376555" cy="275590"/>
          </a:xfrm>
          <a:prstGeom prst="rect">
            <a:avLst/>
          </a:prstGeom>
          <a:noFill/>
        </p:spPr>
        <p:txBody>
          <a:bodyPr wrap="none" rtlCol="0">
            <a:spAutoFit/>
          </a:bodyPr>
          <a:lstStyle/>
          <a:p>
            <a:r>
              <a:rPr lang="en-US" altLang="zh-CN" sz="1200"/>
              <a:t>1.0</a:t>
            </a:r>
            <a:endParaRPr lang="en-US" altLang="zh-CN" sz="1200"/>
          </a:p>
        </p:txBody>
      </p:sp>
      <p:sp>
        <p:nvSpPr>
          <p:cNvPr id="25" name="文本框 24"/>
          <p:cNvSpPr txBox="1"/>
          <p:nvPr/>
        </p:nvSpPr>
        <p:spPr>
          <a:xfrm>
            <a:off x="8534400" y="2478405"/>
            <a:ext cx="376555" cy="275590"/>
          </a:xfrm>
          <a:prstGeom prst="rect">
            <a:avLst/>
          </a:prstGeom>
          <a:noFill/>
        </p:spPr>
        <p:txBody>
          <a:bodyPr wrap="none" rtlCol="0">
            <a:spAutoFit/>
          </a:bodyPr>
          <a:lstStyle/>
          <a:p>
            <a:r>
              <a:rPr lang="en-US" altLang="zh-CN" sz="1200"/>
              <a:t>0.2</a:t>
            </a:r>
            <a:endParaRPr lang="en-US" altLang="zh-CN" sz="1200"/>
          </a:p>
        </p:txBody>
      </p:sp>
      <p:sp>
        <p:nvSpPr>
          <p:cNvPr id="26" name="文本框 25"/>
          <p:cNvSpPr txBox="1"/>
          <p:nvPr/>
        </p:nvSpPr>
        <p:spPr>
          <a:xfrm>
            <a:off x="8538210" y="2192655"/>
            <a:ext cx="376555" cy="275590"/>
          </a:xfrm>
          <a:prstGeom prst="rect">
            <a:avLst/>
          </a:prstGeom>
          <a:noFill/>
        </p:spPr>
        <p:txBody>
          <a:bodyPr wrap="none" rtlCol="0">
            <a:spAutoFit/>
          </a:bodyPr>
          <a:lstStyle/>
          <a:p>
            <a:r>
              <a:rPr lang="en-US" altLang="zh-CN" sz="1200"/>
              <a:t>0.4</a:t>
            </a:r>
            <a:endParaRPr lang="en-US" altLang="zh-CN" sz="1200"/>
          </a:p>
        </p:txBody>
      </p:sp>
      <p:sp>
        <p:nvSpPr>
          <p:cNvPr id="27" name="文本框 26"/>
          <p:cNvSpPr txBox="1"/>
          <p:nvPr/>
        </p:nvSpPr>
        <p:spPr>
          <a:xfrm>
            <a:off x="8535670" y="1884045"/>
            <a:ext cx="376555" cy="275590"/>
          </a:xfrm>
          <a:prstGeom prst="rect">
            <a:avLst/>
          </a:prstGeom>
          <a:noFill/>
        </p:spPr>
        <p:txBody>
          <a:bodyPr wrap="none" rtlCol="0">
            <a:spAutoFit/>
          </a:bodyPr>
          <a:lstStyle/>
          <a:p>
            <a:r>
              <a:rPr lang="en-US" altLang="zh-CN" sz="1200"/>
              <a:t>0.6</a:t>
            </a:r>
            <a:endParaRPr lang="en-US" altLang="zh-CN" sz="1200"/>
          </a:p>
        </p:txBody>
      </p:sp>
      <p:sp>
        <p:nvSpPr>
          <p:cNvPr id="28" name="文本框 27"/>
          <p:cNvSpPr txBox="1"/>
          <p:nvPr/>
        </p:nvSpPr>
        <p:spPr>
          <a:xfrm>
            <a:off x="8647430" y="2788285"/>
            <a:ext cx="260350" cy="275590"/>
          </a:xfrm>
          <a:prstGeom prst="rect">
            <a:avLst/>
          </a:prstGeom>
          <a:noFill/>
        </p:spPr>
        <p:txBody>
          <a:bodyPr wrap="none" rtlCol="0">
            <a:spAutoFit/>
          </a:bodyPr>
          <a:lstStyle/>
          <a:p>
            <a:r>
              <a:rPr lang="en-US" altLang="zh-CN" sz="1200"/>
              <a:t>0</a:t>
            </a:r>
            <a:endParaRPr lang="en-US" altLang="zh-CN" sz="1200"/>
          </a:p>
        </p:txBody>
      </p:sp>
      <p:sp>
        <p:nvSpPr>
          <p:cNvPr id="29" name="文本框 28"/>
          <p:cNvSpPr txBox="1"/>
          <p:nvPr/>
        </p:nvSpPr>
        <p:spPr>
          <a:xfrm>
            <a:off x="8539480" y="1589405"/>
            <a:ext cx="376555" cy="275590"/>
          </a:xfrm>
          <a:prstGeom prst="rect">
            <a:avLst/>
          </a:prstGeom>
          <a:noFill/>
        </p:spPr>
        <p:txBody>
          <a:bodyPr wrap="none" rtlCol="0">
            <a:spAutoFit/>
          </a:bodyPr>
          <a:lstStyle/>
          <a:p>
            <a:r>
              <a:rPr lang="en-US" altLang="zh-CN" sz="1200"/>
              <a:t>0.8</a:t>
            </a:r>
            <a:endParaRPr lang="en-US" altLang="zh-CN" sz="1200"/>
          </a:p>
        </p:txBody>
      </p:sp>
      <p:sp>
        <p:nvSpPr>
          <p:cNvPr id="30" name="文本框 29"/>
          <p:cNvSpPr txBox="1"/>
          <p:nvPr/>
        </p:nvSpPr>
        <p:spPr>
          <a:xfrm>
            <a:off x="8536940" y="1279525"/>
            <a:ext cx="376555" cy="275590"/>
          </a:xfrm>
          <a:prstGeom prst="rect">
            <a:avLst/>
          </a:prstGeom>
          <a:noFill/>
        </p:spPr>
        <p:txBody>
          <a:bodyPr wrap="none" rtlCol="0">
            <a:spAutoFit/>
          </a:bodyPr>
          <a:lstStyle/>
          <a:p>
            <a:r>
              <a:rPr lang="en-US" altLang="zh-CN" sz="1200"/>
              <a:t>1.0</a:t>
            </a:r>
            <a:endParaRPr lang="en-US" altLang="zh-CN" sz="1200"/>
          </a:p>
        </p:txBody>
      </p:sp>
      <p:sp>
        <p:nvSpPr>
          <p:cNvPr id="31" name="文本框 30"/>
          <p:cNvSpPr txBox="1"/>
          <p:nvPr/>
        </p:nvSpPr>
        <p:spPr>
          <a:xfrm>
            <a:off x="9246235" y="2862580"/>
            <a:ext cx="376555" cy="275590"/>
          </a:xfrm>
          <a:prstGeom prst="rect">
            <a:avLst/>
          </a:prstGeom>
          <a:noFill/>
        </p:spPr>
        <p:txBody>
          <a:bodyPr wrap="none" rtlCol="0">
            <a:spAutoFit/>
          </a:bodyPr>
          <a:lstStyle/>
          <a:p>
            <a:r>
              <a:rPr lang="en-US" altLang="zh-CN" sz="1200"/>
              <a:t>0.4</a:t>
            </a:r>
            <a:endParaRPr lang="en-US" altLang="zh-CN" sz="1200"/>
          </a:p>
        </p:txBody>
      </p:sp>
      <p:sp>
        <p:nvSpPr>
          <p:cNvPr id="32" name="文本框 31"/>
          <p:cNvSpPr txBox="1"/>
          <p:nvPr/>
        </p:nvSpPr>
        <p:spPr>
          <a:xfrm>
            <a:off x="9559925" y="2856230"/>
            <a:ext cx="376555" cy="275590"/>
          </a:xfrm>
          <a:prstGeom prst="rect">
            <a:avLst/>
          </a:prstGeom>
          <a:noFill/>
        </p:spPr>
        <p:txBody>
          <a:bodyPr wrap="none" rtlCol="0">
            <a:spAutoFit/>
          </a:bodyPr>
          <a:lstStyle/>
          <a:p>
            <a:r>
              <a:rPr lang="en-US" altLang="zh-CN" sz="1200"/>
              <a:t>0.6</a:t>
            </a:r>
            <a:endParaRPr lang="en-US" altLang="zh-CN" sz="1200"/>
          </a:p>
        </p:txBody>
      </p:sp>
      <p:sp>
        <p:nvSpPr>
          <p:cNvPr id="33" name="文本框 32"/>
          <p:cNvSpPr txBox="1"/>
          <p:nvPr/>
        </p:nvSpPr>
        <p:spPr>
          <a:xfrm>
            <a:off x="8709025" y="2863850"/>
            <a:ext cx="260350" cy="275590"/>
          </a:xfrm>
          <a:prstGeom prst="rect">
            <a:avLst/>
          </a:prstGeom>
          <a:noFill/>
        </p:spPr>
        <p:txBody>
          <a:bodyPr wrap="none" rtlCol="0">
            <a:spAutoFit/>
          </a:bodyPr>
          <a:lstStyle/>
          <a:p>
            <a:r>
              <a:rPr lang="en-US" altLang="zh-CN" sz="1200"/>
              <a:t>0</a:t>
            </a:r>
            <a:endParaRPr lang="en-US" altLang="zh-CN" sz="1200"/>
          </a:p>
        </p:txBody>
      </p:sp>
      <p:sp>
        <p:nvSpPr>
          <p:cNvPr id="34" name="文本框 33"/>
          <p:cNvSpPr txBox="1"/>
          <p:nvPr/>
        </p:nvSpPr>
        <p:spPr>
          <a:xfrm>
            <a:off x="8954135" y="2860675"/>
            <a:ext cx="376555" cy="275590"/>
          </a:xfrm>
          <a:prstGeom prst="rect">
            <a:avLst/>
          </a:prstGeom>
          <a:noFill/>
        </p:spPr>
        <p:txBody>
          <a:bodyPr wrap="none" rtlCol="0">
            <a:spAutoFit/>
          </a:bodyPr>
          <a:lstStyle/>
          <a:p>
            <a:r>
              <a:rPr lang="en-US" altLang="zh-CN" sz="1200"/>
              <a:t>0.2</a:t>
            </a:r>
            <a:endParaRPr lang="en-US" altLang="zh-CN" sz="1200"/>
          </a:p>
        </p:txBody>
      </p:sp>
      <p:sp>
        <p:nvSpPr>
          <p:cNvPr id="35" name="文本框 34"/>
          <p:cNvSpPr txBox="1"/>
          <p:nvPr/>
        </p:nvSpPr>
        <p:spPr>
          <a:xfrm>
            <a:off x="9848215" y="2856230"/>
            <a:ext cx="376555" cy="275590"/>
          </a:xfrm>
          <a:prstGeom prst="rect">
            <a:avLst/>
          </a:prstGeom>
          <a:noFill/>
        </p:spPr>
        <p:txBody>
          <a:bodyPr wrap="none" rtlCol="0">
            <a:spAutoFit/>
          </a:bodyPr>
          <a:lstStyle/>
          <a:p>
            <a:r>
              <a:rPr lang="en-US" altLang="zh-CN" sz="1200"/>
              <a:t>0.8</a:t>
            </a:r>
            <a:endParaRPr lang="en-US" altLang="zh-CN" sz="1200"/>
          </a:p>
        </p:txBody>
      </p:sp>
      <p:sp>
        <p:nvSpPr>
          <p:cNvPr id="36" name="文本框 35"/>
          <p:cNvSpPr txBox="1"/>
          <p:nvPr/>
        </p:nvSpPr>
        <p:spPr>
          <a:xfrm>
            <a:off x="9084310" y="3002280"/>
            <a:ext cx="1030605" cy="275590"/>
          </a:xfrm>
          <a:prstGeom prst="rect">
            <a:avLst/>
          </a:prstGeom>
          <a:noFill/>
        </p:spPr>
        <p:txBody>
          <a:bodyPr wrap="none" rtlCol="0">
            <a:spAutoFit/>
          </a:bodyPr>
          <a:lstStyle/>
          <a:p>
            <a:pPr algn="l"/>
            <a:r>
              <a:rPr lang="en-US" altLang="zh-CN" sz="1200">
                <a:latin typeface="Arial" panose="020B0604020202020204" pitchFamily="34" charset="0"/>
                <a:cs typeface="Arial" panose="020B0604020202020204" pitchFamily="34" charset="0"/>
              </a:rPr>
              <a:t>Moment (</a:t>
            </a:r>
            <a:r>
              <a:rPr lang="en-US" altLang="zh-CN" sz="1200" i="1">
                <a:latin typeface="Symbol" panose="05050102010706020507" charset="0"/>
                <a:cs typeface="Symbol" panose="05050102010706020507" charset="0"/>
                <a:sym typeface="+mn-ea"/>
              </a:rPr>
              <a:t>m</a:t>
            </a:r>
            <a:r>
              <a:rPr lang="en-US" altLang="zh-CN" sz="1200" i="1" baseline="-25000">
                <a:latin typeface="Arial" panose="020B0604020202020204" pitchFamily="34" charset="0"/>
                <a:cs typeface="Arial" panose="020B0604020202020204" pitchFamily="34" charset="0"/>
                <a:sym typeface="+mn-ea"/>
              </a:rPr>
              <a:t>B</a:t>
            </a:r>
            <a:r>
              <a:rPr lang="en-US" altLang="zh-CN" sz="1200">
                <a:latin typeface="Arial" panose="020B0604020202020204" pitchFamily="34" charset="0"/>
                <a:cs typeface="Arial" panose="020B0604020202020204" pitchFamily="34" charset="0"/>
              </a:rPr>
              <a:t>)</a:t>
            </a:r>
            <a:endParaRPr lang="zh-CN" altLang="en-US" sz="1200">
              <a:latin typeface="Arial" panose="020B0604020202020204" pitchFamily="34" charset="0"/>
              <a:cs typeface="Arial" panose="020B0604020202020204" pitchFamily="34" charset="0"/>
            </a:endParaRPr>
          </a:p>
        </p:txBody>
      </p:sp>
      <p:sp>
        <p:nvSpPr>
          <p:cNvPr id="37" name="文本框 36"/>
          <p:cNvSpPr txBox="1"/>
          <p:nvPr/>
        </p:nvSpPr>
        <p:spPr>
          <a:xfrm rot="16200000">
            <a:off x="8364855" y="2062480"/>
            <a:ext cx="336550" cy="275590"/>
          </a:xfrm>
          <a:prstGeom prst="rect">
            <a:avLst/>
          </a:prstGeom>
          <a:noFill/>
        </p:spPr>
        <p:txBody>
          <a:bodyPr wrap="none" rtlCol="0">
            <a:spAutoFit/>
          </a:bodyPr>
          <a:lstStyle/>
          <a:p>
            <a:pPr algn="l"/>
            <a:r>
              <a:rPr lang="en-US" altLang="zh-CN" sz="1200" i="1">
                <a:latin typeface="Symbol" panose="05050102010706020507" charset="0"/>
                <a:cs typeface="Symbol" panose="05050102010706020507" charset="0"/>
                <a:sym typeface="+mn-ea"/>
              </a:rPr>
              <a:t>m</a:t>
            </a:r>
            <a:r>
              <a:rPr lang="en-US" altLang="zh-CN" sz="1200" i="1" baseline="-25000">
                <a:latin typeface="Arial" panose="020B0604020202020204" pitchFamily="34" charset="0"/>
                <a:cs typeface="Arial" panose="020B0604020202020204" pitchFamily="34" charset="0"/>
                <a:sym typeface="+mn-ea"/>
              </a:rPr>
              <a:t>B</a:t>
            </a:r>
            <a:endParaRPr lang="zh-CN" altLang="en-US" sz="1200">
              <a:latin typeface="Arial" panose="020B0604020202020204" pitchFamily="34" charset="0"/>
              <a:cs typeface="Arial" panose="020B0604020202020204" pitchFamily="34" charset="0"/>
            </a:endParaRPr>
          </a:p>
        </p:txBody>
      </p:sp>
      <p:sp>
        <p:nvSpPr>
          <p:cNvPr id="38" name="文本框 37"/>
          <p:cNvSpPr txBox="1"/>
          <p:nvPr/>
        </p:nvSpPr>
        <p:spPr>
          <a:xfrm rot="16200000">
            <a:off x="8419465" y="1995805"/>
            <a:ext cx="238125" cy="210820"/>
          </a:xfrm>
          <a:prstGeom prst="rect">
            <a:avLst/>
          </a:prstGeom>
          <a:noFill/>
        </p:spPr>
        <p:txBody>
          <a:bodyPr wrap="none" rtlCol="0">
            <a:spAutoFit/>
          </a:bodyPr>
          <a:lstStyle/>
          <a:p>
            <a:r>
              <a:rPr lang="en-US" altLang="zh-CN" sz="1200" baseline="30000">
                <a:latin typeface="Arial" panose="020B0604020202020204" pitchFamily="34" charset="0"/>
                <a:cs typeface="Arial" panose="020B0604020202020204" pitchFamily="34" charset="0"/>
              </a:rPr>
              <a:t>2</a:t>
            </a:r>
            <a:endParaRPr lang="en-US" altLang="zh-CN" sz="1200" baseline="30000">
              <a:latin typeface="Arial" panose="020B0604020202020204" pitchFamily="34" charset="0"/>
              <a:cs typeface="Arial" panose="020B0604020202020204" pitchFamily="34" charset="0"/>
            </a:endParaRPr>
          </a:p>
        </p:txBody>
      </p:sp>
      <p:sp>
        <p:nvSpPr>
          <p:cNvPr id="39" name="文本框 38"/>
          <p:cNvSpPr txBox="1"/>
          <p:nvPr/>
        </p:nvSpPr>
        <p:spPr>
          <a:xfrm>
            <a:off x="8590280" y="767080"/>
            <a:ext cx="2736850" cy="460375"/>
          </a:xfrm>
          <a:prstGeom prst="rect">
            <a:avLst/>
          </a:prstGeom>
          <a:noFill/>
        </p:spPr>
        <p:txBody>
          <a:bodyPr wrap="none" rtlCol="0" anchor="t">
            <a:spAutoFit/>
          </a:bodyPr>
          <a:lstStyle/>
          <a:p>
            <a:r>
              <a:rPr lang="en-US" altLang="en-US" sz="2400" i="1" dirty="0">
                <a:solidFill>
                  <a:srgbClr val="FF0000"/>
                </a:solidFill>
                <a:latin typeface="Symbol" panose="05050102010706020507" pitchFamily="18" charset="2"/>
                <a:sym typeface="+mn-ea"/>
              </a:rPr>
              <a:t>m</a:t>
            </a:r>
            <a:r>
              <a:rPr lang="en-US" altLang="en-US" sz="2400" i="1" dirty="0">
                <a:solidFill>
                  <a:srgbClr val="FF0000"/>
                </a:solidFill>
                <a:sym typeface="+mn-ea"/>
              </a:rPr>
              <a:t> : </a:t>
            </a:r>
            <a:r>
              <a:rPr lang="en-US" altLang="en-US" sz="2400" i="1" dirty="0">
                <a:solidFill>
                  <a:srgbClr val="FF0000"/>
                </a:solidFill>
                <a:latin typeface="Times New Roman" panose="02020603050405020304" pitchFamily="18" charset="0"/>
                <a:cs typeface="Times New Roman" panose="02020603050405020304" pitchFamily="18" charset="0"/>
                <a:sym typeface="+mn-ea"/>
              </a:rPr>
              <a:t>magnetic moment</a:t>
            </a:r>
            <a:endParaRPr lang="zh-CN" altLang="en-US" sz="2400">
              <a:latin typeface="Times New Roman" panose="02020603050405020304" pitchFamily="18" charset="0"/>
              <a:cs typeface="Times New Roman" panose="02020603050405020304" pitchFamily="18" charset="0"/>
            </a:endParaRPr>
          </a:p>
        </p:txBody>
      </p:sp>
      <p:sp>
        <p:nvSpPr>
          <p:cNvPr id="40" name="文本框 39"/>
          <p:cNvSpPr txBox="1"/>
          <p:nvPr/>
        </p:nvSpPr>
        <p:spPr>
          <a:xfrm>
            <a:off x="5014595" y="5709920"/>
            <a:ext cx="5323205" cy="460375"/>
          </a:xfrm>
          <a:prstGeom prst="rect">
            <a:avLst/>
          </a:prstGeom>
          <a:noFill/>
        </p:spPr>
        <p:txBody>
          <a:bodyPr wrap="none" rtlCol="0" anchor="t">
            <a:spAutoFit/>
          </a:bodyPr>
          <a:lstStyle/>
          <a:p>
            <a:pPr algn="l"/>
            <a:r>
              <a:rPr lang="en-US" altLang="en-US" sz="2400" b="1" dirty="0">
                <a:solidFill>
                  <a:srgbClr val="FF0000"/>
                </a:solidFill>
                <a:sym typeface="+mn-ea"/>
              </a:rPr>
              <a:t> </a:t>
            </a:r>
            <a:r>
              <a:rPr lang="en-US" altLang="en-US" sz="2400" b="1" i="1" dirty="0">
                <a:solidFill>
                  <a:srgbClr val="FF0000"/>
                </a:solidFill>
                <a:latin typeface="Times New Roman" panose="02020603050405020304" pitchFamily="18" charset="0"/>
                <a:cs typeface="Times New Roman" panose="02020603050405020304" pitchFamily="18" charset="0"/>
                <a:sym typeface="+mn-ea"/>
              </a:rPr>
              <a:t>F</a:t>
            </a:r>
            <a:r>
              <a:rPr lang="en-US" altLang="en-US" sz="2400" b="1" i="1" baseline="-25000" dirty="0">
                <a:solidFill>
                  <a:srgbClr val="FF0000"/>
                </a:solidFill>
                <a:latin typeface="Times New Roman" panose="02020603050405020304" pitchFamily="18" charset="0"/>
                <a:cs typeface="Times New Roman" panose="02020603050405020304" pitchFamily="18" charset="0"/>
                <a:sym typeface="+mn-ea"/>
              </a:rPr>
              <a:t>hkl</a:t>
            </a:r>
            <a:r>
              <a:rPr lang="en-US" altLang="en-US" sz="2400" b="1" i="1" baseline="30000" dirty="0">
                <a:solidFill>
                  <a:srgbClr val="FF0000"/>
                </a:solidFill>
                <a:sym typeface="+mn-ea"/>
              </a:rPr>
              <a:t> </a:t>
            </a:r>
            <a:r>
              <a:rPr lang="en-US" altLang="en-US" sz="2400" b="1" i="1" baseline="-25000" dirty="0">
                <a:solidFill>
                  <a:srgbClr val="FF0000"/>
                </a:solidFill>
                <a:sym typeface="+mn-ea"/>
              </a:rPr>
              <a:t> </a:t>
            </a:r>
            <a:r>
              <a:rPr lang="en-US" altLang="en-US" sz="2400" b="1" dirty="0">
                <a:solidFill>
                  <a:srgbClr val="FF0000"/>
                </a:solidFill>
                <a:sym typeface="+mn-ea"/>
              </a:rPr>
              <a:t>= </a:t>
            </a:r>
            <a:r>
              <a:rPr lang="en-US" altLang="en-US" sz="2400" b="1" dirty="0">
                <a:solidFill>
                  <a:srgbClr val="FF0000"/>
                </a:solidFill>
                <a:latin typeface="Times New Roman" panose="02020603050405020304" pitchFamily="18" charset="0"/>
                <a:cs typeface="Times New Roman" panose="02020603050405020304" pitchFamily="18" charset="0"/>
                <a:sym typeface="+mn-ea"/>
              </a:rPr>
              <a:t>|</a:t>
            </a:r>
            <a:r>
              <a:rPr lang="en-US" altLang="en-US" sz="2400" b="1" dirty="0">
                <a:solidFill>
                  <a:srgbClr val="FF0000"/>
                </a:solidFill>
                <a:latin typeface="Symbol" panose="05050102010706020507" pitchFamily="18" charset="2"/>
                <a:sym typeface="+mn-ea"/>
              </a:rPr>
              <a:t>å</a:t>
            </a:r>
            <a:r>
              <a:rPr lang="en-US" altLang="en-US" sz="2400" b="1" dirty="0">
                <a:solidFill>
                  <a:srgbClr val="FF0000"/>
                </a:solidFill>
                <a:sym typeface="+mn-ea"/>
              </a:rPr>
              <a:t> </a:t>
            </a:r>
            <a:r>
              <a:rPr lang="en-US" altLang="en-US" sz="2400" b="1" i="1" dirty="0">
                <a:solidFill>
                  <a:srgbClr val="FF0000"/>
                </a:solidFill>
                <a:latin typeface="Symbol" panose="05050102010706020507" charset="0"/>
                <a:cs typeface="Symbol" panose="05050102010706020507" charset="0"/>
                <a:sym typeface="+mn-ea"/>
              </a:rPr>
              <a:t>m</a:t>
            </a:r>
            <a:r>
              <a:rPr lang="en-US" altLang="en-US" sz="2400" b="1" dirty="0">
                <a:solidFill>
                  <a:srgbClr val="FF0000"/>
                </a:solidFill>
                <a:sym typeface="+mn-ea"/>
              </a:rPr>
              <a:t> </a:t>
            </a:r>
            <a:r>
              <a:rPr lang="en-US" altLang="en-US" sz="2400" b="1" i="1" dirty="0">
                <a:solidFill>
                  <a:srgbClr val="FF0000"/>
                </a:solidFill>
                <a:latin typeface="Times New Roman" panose="02020603050405020304" pitchFamily="18" charset="0"/>
                <a:cs typeface="Times New Roman" panose="02020603050405020304" pitchFamily="18" charset="0"/>
                <a:sym typeface="+mn-ea"/>
              </a:rPr>
              <a:t>f</a:t>
            </a:r>
            <a:r>
              <a:rPr lang="en-US" altLang="en-US" sz="2400" b="1" dirty="0">
                <a:solidFill>
                  <a:srgbClr val="FF0000"/>
                </a:solidFill>
                <a:latin typeface="Times New Roman" panose="02020603050405020304" pitchFamily="18" charset="0"/>
                <a:cs typeface="Times New Roman" panose="02020603050405020304" pitchFamily="18" charset="0"/>
                <a:sym typeface="+mn-ea"/>
              </a:rPr>
              <a:t> exp[2</a:t>
            </a:r>
            <a:r>
              <a:rPr lang="en-US" altLang="en-US" sz="2400" b="1" i="1" dirty="0">
                <a:solidFill>
                  <a:srgbClr val="FF0000"/>
                </a:solidFill>
                <a:latin typeface="Symbol" panose="05050102010706020507" charset="0"/>
                <a:cs typeface="Symbol" panose="05050102010706020507" charset="0"/>
                <a:sym typeface="+mn-ea"/>
              </a:rPr>
              <a:t>p</a:t>
            </a:r>
            <a:r>
              <a:rPr lang="en-US" altLang="en-US" sz="2400" b="1" i="1" dirty="0">
                <a:solidFill>
                  <a:srgbClr val="FF0000"/>
                </a:solidFill>
                <a:latin typeface="Arial" panose="020B0604020202020204" pitchFamily="34" charset="0"/>
                <a:cs typeface="Arial" panose="020B0604020202020204" pitchFamily="34" charset="0"/>
                <a:sym typeface="+mn-ea"/>
              </a:rPr>
              <a:t> </a:t>
            </a:r>
            <a:r>
              <a:rPr lang="en-US" altLang="en-US" sz="2400" b="1" i="1" dirty="0" err="1">
                <a:solidFill>
                  <a:srgbClr val="FF0000"/>
                </a:solidFill>
                <a:latin typeface="Times New Roman" panose="02020603050405020304" pitchFamily="18" charset="0"/>
                <a:cs typeface="Times New Roman" panose="02020603050405020304" pitchFamily="18" charset="0"/>
                <a:sym typeface="+mn-ea"/>
              </a:rPr>
              <a:t>i</a:t>
            </a:r>
            <a:r>
              <a:rPr lang="en-US" altLang="en-US" sz="2400" b="1" i="1" dirty="0">
                <a:solidFill>
                  <a:srgbClr val="FF0000"/>
                </a:solidFill>
                <a:latin typeface="Times New Roman" panose="02020603050405020304" pitchFamily="18" charset="0"/>
                <a:cs typeface="Times New Roman" panose="02020603050405020304" pitchFamily="18" charset="0"/>
                <a:sym typeface="+mn-ea"/>
              </a:rPr>
              <a:t> </a:t>
            </a:r>
            <a:r>
              <a:rPr lang="en-US" altLang="en-US" sz="2400" b="1" dirty="0">
                <a:solidFill>
                  <a:srgbClr val="FF0000"/>
                </a:solidFill>
                <a:latin typeface="Times New Roman" panose="02020603050405020304" pitchFamily="18" charset="0"/>
                <a:cs typeface="Times New Roman" panose="02020603050405020304" pitchFamily="18" charset="0"/>
                <a:sym typeface="+mn-ea"/>
              </a:rPr>
              <a:t>(</a:t>
            </a:r>
            <a:r>
              <a:rPr lang="en-US" altLang="en-US" sz="2400" b="1" i="1" dirty="0" err="1">
                <a:solidFill>
                  <a:srgbClr val="FF0000"/>
                </a:solidFill>
                <a:latin typeface="Times New Roman" panose="02020603050405020304" pitchFamily="18" charset="0"/>
                <a:cs typeface="Times New Roman" panose="02020603050405020304" pitchFamily="18" charset="0"/>
                <a:sym typeface="+mn-ea"/>
              </a:rPr>
              <a:t>hx</a:t>
            </a:r>
            <a:r>
              <a:rPr lang="en-US" altLang="en-US" sz="2400" b="1" dirty="0">
                <a:solidFill>
                  <a:srgbClr val="FF0000"/>
                </a:solidFill>
                <a:latin typeface="Times New Roman" panose="02020603050405020304" pitchFamily="18" charset="0"/>
                <a:cs typeface="Times New Roman" panose="02020603050405020304" pitchFamily="18" charset="0"/>
                <a:sym typeface="+mn-ea"/>
              </a:rPr>
              <a:t> + </a:t>
            </a:r>
            <a:r>
              <a:rPr lang="en-US" altLang="en-US" sz="2400" b="1" i="1" dirty="0" err="1">
                <a:solidFill>
                  <a:srgbClr val="FF0000"/>
                </a:solidFill>
                <a:latin typeface="Times New Roman" panose="02020603050405020304" pitchFamily="18" charset="0"/>
                <a:cs typeface="Times New Roman" panose="02020603050405020304" pitchFamily="18" charset="0"/>
                <a:sym typeface="+mn-ea"/>
              </a:rPr>
              <a:t>ky</a:t>
            </a:r>
            <a:r>
              <a:rPr lang="en-US" altLang="en-US" sz="2400" b="1" dirty="0">
                <a:solidFill>
                  <a:srgbClr val="FF0000"/>
                </a:solidFill>
                <a:latin typeface="Times New Roman" panose="02020603050405020304" pitchFamily="18" charset="0"/>
                <a:cs typeface="Times New Roman" panose="02020603050405020304" pitchFamily="18" charset="0"/>
                <a:sym typeface="+mn-ea"/>
              </a:rPr>
              <a:t> + </a:t>
            </a:r>
            <a:r>
              <a:rPr lang="en-US" altLang="en-US" sz="2400" b="1" i="1" dirty="0" err="1">
                <a:solidFill>
                  <a:srgbClr val="FF0000"/>
                </a:solidFill>
                <a:latin typeface="Times New Roman" panose="02020603050405020304" pitchFamily="18" charset="0"/>
                <a:cs typeface="Times New Roman" panose="02020603050405020304" pitchFamily="18" charset="0"/>
                <a:sym typeface="+mn-ea"/>
              </a:rPr>
              <a:t>lz</a:t>
            </a:r>
            <a:r>
              <a:rPr lang="en-US" altLang="en-US" sz="2400" b="1" dirty="0">
                <a:solidFill>
                  <a:srgbClr val="FF0000"/>
                </a:solidFill>
                <a:latin typeface="Times New Roman" panose="02020603050405020304" pitchFamily="18" charset="0"/>
                <a:cs typeface="Times New Roman" panose="02020603050405020304" pitchFamily="18" charset="0"/>
                <a:sym typeface="+mn-ea"/>
              </a:rPr>
              <a:t>)]|</a:t>
            </a:r>
            <a:r>
              <a:rPr lang="en-US" altLang="en-US" sz="2400" b="1" baseline="30000" dirty="0">
                <a:solidFill>
                  <a:srgbClr val="FF0000"/>
                </a:solidFill>
                <a:latin typeface="Times New Roman" panose="02020603050405020304" pitchFamily="18" charset="0"/>
                <a:cs typeface="Times New Roman" panose="02020603050405020304" pitchFamily="18" charset="0"/>
                <a:sym typeface="+mn-ea"/>
              </a:rPr>
              <a:t>2</a:t>
            </a:r>
            <a:r>
              <a:rPr lang="en-US" altLang="en-US" sz="2400" b="1" i="1" dirty="0">
                <a:solidFill>
                  <a:srgbClr val="FF0000"/>
                </a:solidFill>
                <a:latin typeface="Times New Roman" panose="02020603050405020304" pitchFamily="18" charset="0"/>
                <a:cs typeface="Times New Roman" panose="02020603050405020304" pitchFamily="18" charset="0"/>
                <a:sym typeface="+mn-ea"/>
              </a:rPr>
              <a:t>e</a:t>
            </a:r>
            <a:r>
              <a:rPr lang="en-US" altLang="en-US" sz="2400" b="1" i="1" baseline="30000" dirty="0">
                <a:solidFill>
                  <a:srgbClr val="FF0000"/>
                </a:solidFill>
                <a:latin typeface="Times New Roman" panose="02020603050405020304" pitchFamily="18" charset="0"/>
                <a:cs typeface="Times New Roman" panose="02020603050405020304" pitchFamily="18" charset="0"/>
                <a:sym typeface="+mn-ea"/>
              </a:rPr>
              <a:t>-W</a:t>
            </a:r>
            <a:r>
              <a:rPr lang="en-US" altLang="en-US" sz="2400" b="1" i="1" dirty="0">
                <a:solidFill>
                  <a:srgbClr val="FF0000"/>
                </a:solidFill>
                <a:latin typeface="Times New Roman" panose="02020603050405020304" pitchFamily="18" charset="0"/>
                <a:cs typeface="Times New Roman" panose="02020603050405020304" pitchFamily="18" charset="0"/>
                <a:sym typeface="+mn-ea"/>
              </a:rPr>
              <a:t> </a:t>
            </a:r>
            <a:endParaRPr lang="en-US" altLang="en-US" sz="2400" b="1" i="1" dirty="0">
              <a:solidFill>
                <a:srgbClr val="FF0000"/>
              </a:solidFill>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5309870" y="5767070"/>
            <a:ext cx="403225" cy="330835"/>
          </a:xfrm>
          <a:prstGeom prst="rect">
            <a:avLst/>
          </a:prstGeom>
          <a:noFill/>
        </p:spPr>
        <p:txBody>
          <a:bodyPr wrap="square" rtlCol="0" anchor="t">
            <a:spAutoFit/>
          </a:bodyPr>
          <a:lstStyle/>
          <a:p>
            <a:r>
              <a:rPr lang="en-US" altLang="en-US" sz="2400" b="1" baseline="30000" dirty="0">
                <a:solidFill>
                  <a:srgbClr val="FF0000"/>
                </a:solidFill>
                <a:latin typeface="Times New Roman" panose="02020603050405020304" pitchFamily="18" charset="0"/>
                <a:cs typeface="Times New Roman" panose="02020603050405020304" pitchFamily="18" charset="0"/>
                <a:sym typeface="+mn-ea"/>
              </a:rPr>
              <a:t>2</a:t>
            </a:r>
            <a:endParaRPr lang="en-US" altLang="en-US" sz="2400" b="1" baseline="30000" dirty="0">
              <a:solidFill>
                <a:srgbClr val="FF0000"/>
              </a:solidFill>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0" y="0"/>
            <a:ext cx="1147445" cy="306705"/>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Introduction</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819429"/>
          </a:xfrm>
          <a:prstGeom prst="rect">
            <a:avLst/>
          </a:prstGeom>
          <a:solidFill>
            <a:srgbClr val="FDE3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0" hangingPunct="0"/>
            <a:r>
              <a:rPr lang="en-US" altLang="en-US" sz="3200" b="1" dirty="0">
                <a:solidFill>
                  <a:schemeClr val="tx1"/>
                </a:solidFill>
                <a:latin typeface="Arial" panose="020B0604020202020204" pitchFamily="34" charset="0"/>
                <a:cs typeface="Arial" panose="020B0604020202020204" pitchFamily="34" charset="0"/>
              </a:rPr>
              <a:t>1651 Magnetic Space Groups</a:t>
            </a:r>
            <a:endParaRPr lang="en-US" altLang="en-US" sz="3200" b="1" dirty="0">
              <a:solidFill>
                <a:schemeClr val="tx1"/>
              </a:solidFill>
              <a:latin typeface="Arial" panose="020B0604020202020204" pitchFamily="34" charset="0"/>
              <a:cs typeface="Arial" panose="020B0604020202020204" pitchFamily="34" charset="0"/>
            </a:endParaRPr>
          </a:p>
        </p:txBody>
      </p:sp>
      <p:sp>
        <p:nvSpPr>
          <p:cNvPr id="5" name="TextBox 4"/>
          <p:cNvSpPr txBox="1"/>
          <p:nvPr/>
        </p:nvSpPr>
        <p:spPr>
          <a:xfrm>
            <a:off x="0" y="-1"/>
            <a:ext cx="1487267" cy="307777"/>
          </a:xfrm>
          <a:prstGeom prst="rect">
            <a:avLst/>
          </a:prstGeom>
          <a:noFill/>
        </p:spPr>
        <p:txBody>
          <a:bodyPr wrap="square">
            <a:spAutoFit/>
          </a:bodyPr>
          <a:lstStyle/>
          <a:p>
            <a:r>
              <a:rPr lang="en-US" altLang="zh-CN" sz="1400" dirty="0">
                <a:solidFill>
                  <a:srgbClr val="00B0F0"/>
                </a:solidFill>
                <a:latin typeface="Arial" panose="020B0604020202020204" pitchFamily="34" charset="0"/>
                <a:cs typeface="Arial" panose="020B0604020202020204" pitchFamily="34" charset="0"/>
              </a:rPr>
              <a:t>M-space group</a:t>
            </a:r>
            <a:endParaRPr lang="en-US" sz="1400" dirty="0">
              <a:latin typeface="Arial" panose="020B0604020202020204" pitchFamily="34" charset="0"/>
              <a:cs typeface="Arial" panose="020B0604020202020204" pitchFamily="34" charset="0"/>
            </a:endParaRPr>
          </a:p>
        </p:txBody>
      </p:sp>
      <p:sp>
        <p:nvSpPr>
          <p:cNvPr id="7" name="TextBox 6"/>
          <p:cNvSpPr txBox="1"/>
          <p:nvPr/>
        </p:nvSpPr>
        <p:spPr>
          <a:xfrm>
            <a:off x="857250" y="1295400"/>
            <a:ext cx="10477500" cy="4585871"/>
          </a:xfrm>
          <a:prstGeom prst="rect">
            <a:avLst/>
          </a:prstGeom>
          <a:noFill/>
        </p:spPr>
        <p:txBody>
          <a:bodyPr wrap="square">
            <a:spAutoFit/>
          </a:bodyPr>
          <a:lstStyle/>
          <a:p>
            <a:pPr algn="ctr"/>
            <a:r>
              <a:rPr lang="en-US" sz="2800" b="1" i="0" u="none" strike="noStrike" baseline="0" dirty="0">
                <a:solidFill>
                  <a:srgbClr val="A426EA"/>
                </a:solidFill>
                <a:latin typeface="Arial" panose="020B0604020202020204" pitchFamily="34" charset="0"/>
                <a:cs typeface="Arial" panose="020B0604020202020204" pitchFamily="34" charset="0"/>
              </a:rPr>
              <a:t>1651 magnetic space groups</a:t>
            </a:r>
            <a:r>
              <a:rPr lang="en-US" sz="2800" b="1" dirty="0">
                <a:solidFill>
                  <a:srgbClr val="A426EA"/>
                </a:solidFill>
                <a:latin typeface="Arial" panose="020B0604020202020204" pitchFamily="34" charset="0"/>
                <a:cs typeface="Arial" panose="020B0604020202020204" pitchFamily="34" charset="0"/>
              </a:rPr>
              <a:t> </a:t>
            </a:r>
            <a:r>
              <a:rPr lang="en-US" sz="2800" b="1" i="0" u="none" strike="noStrike" baseline="0" dirty="0">
                <a:solidFill>
                  <a:srgbClr val="A426EA"/>
                </a:solidFill>
                <a:latin typeface="Arial" panose="020B0604020202020204" pitchFamily="34" charset="0"/>
                <a:cs typeface="Arial" panose="020B0604020202020204" pitchFamily="34" charset="0"/>
              </a:rPr>
              <a:t>divide into three types</a:t>
            </a:r>
            <a:endParaRPr lang="en-US" sz="2800" b="1" i="0" u="none" strike="noStrike" baseline="0" dirty="0">
              <a:solidFill>
                <a:srgbClr val="A426EA"/>
              </a:solidFill>
              <a:latin typeface="Arial" panose="020B0604020202020204" pitchFamily="34" charset="0"/>
              <a:cs typeface="Arial" panose="020B0604020202020204" pitchFamily="34" charset="0"/>
            </a:endParaRPr>
          </a:p>
          <a:p>
            <a:pPr algn="just"/>
            <a:endParaRPr lang="en-US" sz="2400" b="0" i="0" u="none" strike="noStrike" baseline="0" dirty="0">
              <a:latin typeface="Arial" panose="020B0604020202020204" pitchFamily="34" charset="0"/>
              <a:cs typeface="Arial" panose="020B0604020202020204" pitchFamily="34" charset="0"/>
            </a:endParaRPr>
          </a:p>
          <a:p>
            <a:pPr algn="just"/>
            <a:r>
              <a:rPr lang="en-US" sz="2000" dirty="0">
                <a:latin typeface="Arial" panose="020B0604020202020204" pitchFamily="34" charset="0"/>
                <a:cs typeface="Arial" panose="020B0604020202020204" pitchFamily="34" charset="0"/>
              </a:rPr>
              <a:t>Type I: </a:t>
            </a:r>
            <a:r>
              <a:rPr lang="en-US" sz="2000" b="0" i="0" u="none" strike="noStrike" baseline="0" dirty="0">
                <a:latin typeface="Arial" panose="020B0604020202020204" pitchFamily="34" charset="0"/>
                <a:cs typeface="Arial" panose="020B0604020202020204" pitchFamily="34" charset="0"/>
              </a:rPr>
              <a:t>230 trivial magnetic space groups that describe diamagnetic and paramagnets. Which consists of the 230 crystallographic space groups to which 1’ is added. Crystals show no magnetic order. </a:t>
            </a:r>
            <a:endParaRPr lang="en-US" sz="2000" b="0" i="0" u="none" strike="noStrike" baseline="0" dirty="0">
              <a:latin typeface="Arial" panose="020B0604020202020204" pitchFamily="34" charset="0"/>
              <a:cs typeface="Arial" panose="020B0604020202020204" pitchFamily="34" charset="0"/>
            </a:endParaRPr>
          </a:p>
          <a:p>
            <a:pPr algn="just"/>
            <a:endParaRPr lang="en-US" sz="2000" b="0" i="0" u="none" strike="noStrike" baseline="0" dirty="0">
              <a:latin typeface="Arial" panose="020B0604020202020204" pitchFamily="34" charset="0"/>
              <a:cs typeface="Arial" panose="020B0604020202020204" pitchFamily="34" charset="0"/>
            </a:endParaRPr>
          </a:p>
          <a:p>
            <a:pPr algn="just"/>
            <a:r>
              <a:rPr lang="en-US" sz="2000" b="0" i="0" u="none" strike="noStrike" baseline="0" dirty="0">
                <a:latin typeface="Arial" panose="020B0604020202020204" pitchFamily="34" charset="0"/>
                <a:cs typeface="Arial" panose="020B0604020202020204" pitchFamily="34" charset="0"/>
              </a:rPr>
              <a:t>Type II consists of the same 230 crystallographic groups which do not include 1’ in any form. The magnetic unit cell coincides with the classical one. 44 groups describe different ferromagnetic crystals and 186 are antiferromagnets.</a:t>
            </a:r>
            <a:endParaRPr lang="en-US" sz="2000" b="0" i="0" u="none" strike="noStrike" baseline="0" dirty="0">
              <a:latin typeface="Arial" panose="020B0604020202020204" pitchFamily="34" charset="0"/>
              <a:cs typeface="Arial" panose="020B0604020202020204" pitchFamily="34" charset="0"/>
            </a:endParaRPr>
          </a:p>
          <a:p>
            <a:pPr algn="just"/>
            <a:endParaRPr lang="en-US" sz="2000" dirty="0">
              <a:latin typeface="Arial" panose="020B0604020202020204" pitchFamily="34" charset="0"/>
              <a:cs typeface="Arial" panose="020B0604020202020204" pitchFamily="34" charset="0"/>
            </a:endParaRPr>
          </a:p>
          <a:p>
            <a:pPr algn="just"/>
            <a:r>
              <a:rPr lang="en-US" sz="2000" dirty="0">
                <a:latin typeface="Arial" panose="020B0604020202020204" pitchFamily="34" charset="0"/>
                <a:cs typeface="Arial" panose="020B0604020202020204" pitchFamily="34" charset="0"/>
              </a:rPr>
              <a:t>Type III: There are 1191 nontrivial magnetic space groups, </a:t>
            </a:r>
            <a:r>
              <a:rPr lang="en-US" sz="2000" b="0" i="0" u="none" strike="noStrike" baseline="0" dirty="0">
                <a:latin typeface="Arial" panose="020B0604020202020204" pitchFamily="34" charset="0"/>
                <a:cs typeface="Arial" panose="020B0604020202020204" pitchFamily="34" charset="0"/>
              </a:rPr>
              <a:t>in which 1’ enters only in combination with rotations, reflections or translations. There are 674 magnetic space groups of subtype that the 1’ is not combined with translations, and 231 of them admit ferromagnets and the 443 describe antiferromagnets.</a:t>
            </a:r>
            <a:endParaRPr lang="en-US" sz="2000" dirty="0">
              <a:latin typeface="Arial" panose="020B0604020202020204" pitchFamily="34" charset="0"/>
              <a:cs typeface="Arial" panose="020B060402020202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94970" y="6478905"/>
            <a:ext cx="11402695" cy="229870"/>
          </a:xfrm>
          <a:prstGeom prst="rect">
            <a:avLst/>
          </a:prstGeom>
        </p:spPr>
        <p:txBody>
          <a:bodyPr wrap="square">
            <a:spAutoFit/>
          </a:bodyPr>
          <a:lstStyle/>
          <a:p>
            <a:r>
              <a:rPr lang="en-US" sz="900" dirty="0">
                <a:solidFill>
                  <a:srgbClr val="FF0000"/>
                </a:solidFill>
                <a:latin typeface="Times New Roman" panose="02020603050405020304" pitchFamily="18" charset="0"/>
                <a:cs typeface="Times New Roman" panose="02020603050405020304" pitchFamily="18" charset="0"/>
              </a:rPr>
              <a:t>*A. S. </a:t>
            </a:r>
            <a:r>
              <a:rPr lang="en-US" sz="900" dirty="0" err="1">
                <a:solidFill>
                  <a:srgbClr val="FF0000"/>
                </a:solidFill>
                <a:latin typeface="Times New Roman" panose="02020603050405020304" pitchFamily="18" charset="0"/>
                <a:cs typeface="Times New Roman" panose="02020603050405020304" pitchFamily="18" charset="0"/>
              </a:rPr>
              <a:t>Borovik</a:t>
            </a:r>
            <a:r>
              <a:rPr lang="en-US" sz="900" dirty="0">
                <a:solidFill>
                  <a:srgbClr val="FF0000"/>
                </a:solidFill>
                <a:latin typeface="Times New Roman" panose="02020603050405020304" pitchFamily="18" charset="0"/>
                <a:cs typeface="Times New Roman" panose="02020603050405020304" pitchFamily="18" charset="0"/>
              </a:rPr>
              <a:t>-Romanov† and H. Grimmer. </a:t>
            </a:r>
            <a:r>
              <a:rPr lang="en-US" sz="900" i="1" dirty="0">
                <a:solidFill>
                  <a:srgbClr val="FF0000"/>
                </a:solidFill>
                <a:latin typeface="Times New Roman" panose="02020603050405020304" pitchFamily="18" charset="0"/>
                <a:cs typeface="Times New Roman" panose="02020603050405020304" pitchFamily="18" charset="0"/>
              </a:rPr>
              <a:t>Magnetic properties</a:t>
            </a:r>
            <a:r>
              <a:rPr lang="en-US" sz="900" b="1" i="1" dirty="0">
                <a:solidFill>
                  <a:srgbClr val="FF0000"/>
                </a:solidFill>
                <a:latin typeface="Times New Roman" panose="02020603050405020304" pitchFamily="18" charset="0"/>
                <a:cs typeface="Times New Roman" panose="02020603050405020304" pitchFamily="18" charset="0"/>
              </a:rPr>
              <a:t>. </a:t>
            </a:r>
            <a:r>
              <a:rPr lang="en-US" sz="900" dirty="0">
                <a:solidFill>
                  <a:srgbClr val="FF0000"/>
                </a:solidFill>
                <a:latin typeface="Times New Roman" panose="02020603050405020304" pitchFamily="18" charset="0"/>
                <a:cs typeface="Times New Roman" panose="02020603050405020304" pitchFamily="18" charset="0"/>
              </a:rPr>
              <a:t>International Tables for Crystallography</a:t>
            </a:r>
            <a:r>
              <a:rPr lang="en-US" sz="900" i="1" dirty="0">
                <a:solidFill>
                  <a:srgbClr val="FF0000"/>
                </a:solidFill>
                <a:latin typeface="Times New Roman" panose="02020603050405020304" pitchFamily="18" charset="0"/>
                <a:cs typeface="Times New Roman" panose="02020603050405020304" pitchFamily="18" charset="0"/>
              </a:rPr>
              <a:t> </a:t>
            </a:r>
            <a:r>
              <a:rPr lang="en-US" sz="900" dirty="0">
                <a:solidFill>
                  <a:srgbClr val="FF0000"/>
                </a:solidFill>
                <a:latin typeface="Times New Roman" panose="02020603050405020304" pitchFamily="18" charset="0"/>
                <a:cs typeface="Times New Roman" panose="02020603050405020304" pitchFamily="18" charset="0"/>
              </a:rPr>
              <a:t>(2006). Vol. </a:t>
            </a:r>
            <a:r>
              <a:rPr lang="en-US" sz="900" b="1" dirty="0">
                <a:solidFill>
                  <a:srgbClr val="FF0000"/>
                </a:solidFill>
                <a:latin typeface="Times New Roman" panose="02020603050405020304" pitchFamily="18" charset="0"/>
                <a:cs typeface="Times New Roman" panose="02020603050405020304" pitchFamily="18" charset="0"/>
              </a:rPr>
              <a:t>D</a:t>
            </a:r>
            <a:r>
              <a:rPr lang="en-US" sz="900" dirty="0">
                <a:solidFill>
                  <a:srgbClr val="FF0000"/>
                </a:solidFill>
                <a:latin typeface="Times New Roman" panose="02020603050405020304" pitchFamily="18" charset="0"/>
                <a:cs typeface="Times New Roman" panose="02020603050405020304" pitchFamily="18" charset="0"/>
              </a:rPr>
              <a:t>, Chapter 1.5, pp. 105–149. *Daniel B. </a:t>
            </a:r>
            <a:r>
              <a:rPr lang="en-US" sz="900" dirty="0" err="1">
                <a:solidFill>
                  <a:srgbClr val="FF0000"/>
                </a:solidFill>
                <a:latin typeface="Times New Roman" panose="02020603050405020304" pitchFamily="18" charset="0"/>
                <a:cs typeface="Times New Roman" panose="02020603050405020304" pitchFamily="18" charset="0"/>
              </a:rPr>
              <a:t>Litvin</a:t>
            </a:r>
            <a:r>
              <a:rPr lang="en-US" sz="900" dirty="0">
                <a:solidFill>
                  <a:srgbClr val="FF0000"/>
                </a:solidFill>
                <a:latin typeface="Times New Roman" panose="02020603050405020304" pitchFamily="18" charset="0"/>
                <a:cs typeface="Times New Roman" panose="02020603050405020304" pitchFamily="18" charset="0"/>
              </a:rPr>
              <a:t>. </a:t>
            </a:r>
            <a:r>
              <a:rPr lang="en-US" sz="900" i="1" dirty="0">
                <a:solidFill>
                  <a:srgbClr val="FF0000"/>
                </a:solidFill>
                <a:latin typeface="Times New Roman" panose="02020603050405020304" pitchFamily="18" charset="0"/>
                <a:cs typeface="Times New Roman" panose="02020603050405020304" pitchFamily="18" charset="0"/>
              </a:rPr>
              <a:t>Magnetic Space Group Types. (2010)  &amp;  Points Group Symmetries (2001)</a:t>
            </a:r>
            <a:endParaRPr lang="en-US" sz="900" i="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7" name="Table 6"/>
              <p:cNvGraphicFramePr>
                <a:graphicFrameLocks noGrp="1"/>
              </p:cNvGraphicFramePr>
              <p:nvPr>
                <p:custDataLst>
                  <p:tags r:id="rId1"/>
                </p:custDataLst>
              </p:nvPr>
            </p:nvGraphicFramePr>
            <p:xfrm>
              <a:off x="3525344" y="1443498"/>
              <a:ext cx="7976870" cy="3840013"/>
            </p:xfrm>
            <a:graphic>
              <a:graphicData uri="http://schemas.openxmlformats.org/drawingml/2006/table">
                <a:tbl>
                  <a:tblPr firstRow="1" firstCol="1" bandRow="1">
                    <a:tableStyleId>{5C22544A-7EE6-4342-B048-85BDC9FD1C3A}</a:tableStyleId>
                  </a:tblPr>
                  <a:tblGrid>
                    <a:gridCol w="1656256"/>
                    <a:gridCol w="1750519"/>
                    <a:gridCol w="4570095"/>
                  </a:tblGrid>
                  <a:tr h="398002">
                    <a:tc>
                      <a:txBody>
                        <a:bodyPr/>
                        <a:lstStyle/>
                        <a:p>
                          <a:pPr marL="0" marR="0" algn="ctr">
                            <a:lnSpc>
                              <a:spcPct val="115000"/>
                            </a:lnSpc>
                            <a:spcBef>
                              <a:spcPts val="0"/>
                            </a:spcBef>
                            <a:spcAft>
                              <a:spcPts val="0"/>
                            </a:spcAft>
                          </a:pPr>
                          <a:r>
                            <a:rPr lang="en-US" sz="1600" dirty="0">
                              <a:solidFill>
                                <a:srgbClr val="FFFF00"/>
                              </a:solidFill>
                              <a:effectLst/>
                            </a:rPr>
                            <a:t>Symbols of crystal families</a:t>
                          </a:r>
                          <a:endParaRPr lang="en-US" sz="1600" dirty="0">
                            <a:solidFill>
                              <a:srgbClr val="FFFF00"/>
                            </a:solidFill>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dirty="0">
                              <a:effectLst/>
                            </a:rPr>
                            <a:t>Crystal system</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dirty="0">
                              <a:effectLst/>
                            </a:rPr>
                            <a:t>Conditions imposed on cell geometry</a:t>
                          </a:r>
                          <a:endParaRPr lang="en-US" sz="1600" dirty="0">
                            <a:effectLst/>
                            <a:latin typeface="Calibri" panose="020F0502020204030204"/>
                            <a:ea typeface="宋体" panose="02010600030101010101" pitchFamily="2" charset="-122"/>
                            <a:cs typeface="Times New Roman" panose="02020603050405020304"/>
                          </a:endParaRPr>
                        </a:p>
                      </a:txBody>
                      <a:tcPr marL="68580" marR="68580" marT="0" marB="0"/>
                    </a:tc>
                  </a:tr>
                  <a:tr h="360007">
                    <a:tc>
                      <a:txBody>
                        <a:bodyPr/>
                        <a:lstStyle/>
                        <a:p>
                          <a:pPr marL="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m:rPr>
                                    <m:nor/>
                                  </m:rPr>
                                  <a:rPr lang="en-US" sz="1800" b="1" i="1" dirty="0" smtClean="0">
                                    <a:solidFill>
                                      <a:srgbClr val="FFFF00"/>
                                    </a:solidFill>
                                    <a:effectLst/>
                                    <a:latin typeface="Times New Roman" panose="02020603050405020304" pitchFamily="18" charset="0"/>
                                    <a:ea typeface="ADLaM Display" panose="02010000000000000000" pitchFamily="2" charset="0"/>
                                    <a:cs typeface="Times New Roman" panose="02020603050405020304" pitchFamily="18" charset="0"/>
                                  </a:rPr>
                                  <m:t>a</m:t>
                                </m:r>
                              </m:oMath>
                            </m:oMathPara>
                          </a14:m>
                          <a:endParaRPr lang="en-US" sz="1800" b="1" dirty="0">
                            <a:solidFill>
                              <a:srgbClr val="FFFF00"/>
                            </a:solidFill>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800" b="1" dirty="0">
                              <a:effectLst/>
                            </a:rPr>
                            <a:t>Triclinic</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dirty="0">
                              <a:effectLst/>
                            </a:rPr>
                            <a:t>None</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337778">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m</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Monoclinic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Symbol" panose="05050102010706020507" pitchFamily="18" charset="2"/>
                            </a:rPr>
                            <a:t>a = g = </a:t>
                          </a:r>
                          <a:r>
                            <a:rPr lang="en-US" sz="1600" b="1" dirty="0">
                              <a:effectLst/>
                            </a:rPr>
                            <a:t>90°  (</a:t>
                          </a:r>
                          <a:r>
                            <a:rPr lang="en-US" sz="1600" b="1" i="1" dirty="0">
                              <a:effectLst/>
                              <a:latin typeface="Times New Roman" panose="02020603050405020304" pitchFamily="18" charset="0"/>
                              <a:cs typeface="Times New Roman" panose="02020603050405020304" pitchFamily="18" charset="0"/>
                            </a:rPr>
                            <a:t>b</a:t>
                          </a:r>
                          <a:r>
                            <a:rPr lang="en-US" sz="1600" b="1" dirty="0">
                              <a:effectLst/>
                            </a:rPr>
                            <a:t> unique); </a:t>
                          </a:r>
                          <a:r>
                            <a:rPr lang="en-US" sz="1600" b="1" i="1" dirty="0">
                              <a:effectLst/>
                              <a:latin typeface="Symbol" panose="05050102010706020507" pitchFamily="18" charset="2"/>
                            </a:rPr>
                            <a:t>a =b </a:t>
                          </a:r>
                          <a:r>
                            <a:rPr lang="en-US" sz="1600" b="0" dirty="0">
                              <a:effectLst/>
                            </a:rPr>
                            <a:t>=</a:t>
                          </a:r>
                          <a:r>
                            <a:rPr lang="en-US" sz="1600" b="1" dirty="0">
                              <a:effectLst/>
                            </a:rPr>
                            <a:t>90°  (</a:t>
                          </a:r>
                          <a:r>
                            <a:rPr lang="en-US" sz="1600" b="1" i="1" dirty="0">
                              <a:effectLst/>
                              <a:latin typeface="Times New Roman" panose="02020603050405020304" pitchFamily="18" charset="0"/>
                              <a:cs typeface="Times New Roman" panose="02020603050405020304" pitchFamily="18" charset="0"/>
                            </a:rPr>
                            <a:t>c</a:t>
                          </a:r>
                          <a:r>
                            <a:rPr lang="en-US" sz="1600" b="1" dirty="0">
                              <a:effectLst/>
                            </a:rPr>
                            <a:t> unique)</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337189">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o</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Orthorhombic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Symbol" panose="05050102010706020507" pitchFamily="18" charset="2"/>
                            </a:rPr>
                            <a:t>a = b = g = </a:t>
                          </a:r>
                          <a:r>
                            <a:rPr lang="en-US" sz="1600" b="1" dirty="0">
                              <a:effectLst/>
                            </a:rPr>
                            <a:t>90°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384266">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t</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Tetragonal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a:t>
                          </a:r>
                          <a:r>
                            <a:rPr lang="en-US" sz="1600" b="1" dirty="0">
                              <a:effectLst/>
                            </a:rPr>
                            <a:t>; </a:t>
                          </a:r>
                          <a:r>
                            <a:rPr lang="en-US" sz="1600" b="1" i="1" dirty="0">
                              <a:effectLst/>
                              <a:latin typeface="Symbol" panose="05050102010706020507" pitchFamily="18" charset="2"/>
                            </a:rPr>
                            <a:t>a = b= g = </a:t>
                          </a:r>
                          <a:r>
                            <a:rPr lang="en-US" sz="1600" b="1" dirty="0">
                              <a:effectLst/>
                            </a:rPr>
                            <a:t>90°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567514">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h</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Trigonal</a:t>
                          </a:r>
                          <a:endParaRPr lang="en-US" sz="1800" b="1" dirty="0">
                            <a:effectLst/>
                          </a:endParaRPr>
                        </a:p>
                        <a:p>
                          <a:pPr marL="0" marR="0" algn="ctr">
                            <a:lnSpc>
                              <a:spcPct val="115000"/>
                            </a:lnSpc>
                            <a:spcBef>
                              <a:spcPts val="0"/>
                            </a:spcBef>
                            <a:spcAft>
                              <a:spcPts val="0"/>
                            </a:spcAft>
                          </a:pP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a:t>
                          </a:r>
                          <a:r>
                            <a:rPr lang="en-US" sz="1600" b="1" i="0" dirty="0">
                              <a:effectLst/>
                              <a:latin typeface="+mn-lt"/>
                              <a:cs typeface="+mn-cs"/>
                            </a:rPr>
                            <a:t>; </a:t>
                          </a:r>
                          <a:r>
                            <a:rPr lang="en-US" sz="1600" b="1" i="1" dirty="0">
                              <a:effectLst/>
                              <a:latin typeface="Symbol" panose="05050102010706020507" pitchFamily="18" charset="2"/>
                            </a:rPr>
                            <a:t>a = b = </a:t>
                          </a:r>
                          <a:r>
                            <a:rPr lang="en-US" sz="1600" b="1" dirty="0">
                              <a:effectLst/>
                            </a:rPr>
                            <a:t>90° ; </a:t>
                          </a:r>
                          <a:r>
                            <a:rPr lang="en-US" sz="1600" b="1" i="1" dirty="0">
                              <a:effectLst/>
                              <a:latin typeface="Symbol" panose="05050102010706020507" pitchFamily="18" charset="2"/>
                            </a:rPr>
                            <a:t>g = </a:t>
                          </a:r>
                          <a:r>
                            <a:rPr lang="en-US" sz="1600" b="1" dirty="0">
                              <a:effectLst/>
                            </a:rPr>
                            <a:t>120°  (hexagonal setting)</a:t>
                          </a:r>
                          <a:endParaRPr lang="en-US" sz="1600" b="1" dirty="0">
                            <a:effectLst/>
                          </a:endParaRPr>
                        </a:p>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a=b=c</a:t>
                          </a:r>
                          <a:r>
                            <a:rPr lang="en-US" sz="1600" b="1" i="0" dirty="0">
                              <a:effectLst/>
                              <a:latin typeface="+mn-lt"/>
                              <a:cs typeface="+mn-cs"/>
                            </a:rPr>
                            <a:t>; </a:t>
                          </a:r>
                          <a:r>
                            <a:rPr lang="en-US" sz="1600" b="1" i="1" dirty="0">
                              <a:effectLst/>
                              <a:latin typeface="Symbol" panose="05050102010706020507" pitchFamily="18" charset="2"/>
                            </a:rPr>
                            <a:t>a = b = g</a:t>
                          </a:r>
                          <a:r>
                            <a:rPr lang="en-US" sz="1600" b="1" dirty="0">
                              <a:effectLst/>
                            </a:rPr>
                            <a:t>  (rhombohedral setting)</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519063">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h</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Hexagonal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a:t>
                          </a:r>
                          <a:r>
                            <a:rPr lang="en-US" sz="1600" b="1" i="0" dirty="0">
                              <a:effectLst/>
                              <a:latin typeface="+mn-lt"/>
                              <a:cs typeface="+mn-cs"/>
                            </a:rPr>
                            <a:t>; </a:t>
                          </a:r>
                          <a:r>
                            <a:rPr lang="en-US" sz="1600" b="1" i="1" dirty="0">
                              <a:effectLst/>
                              <a:latin typeface="Symbol" panose="05050102010706020507" pitchFamily="18" charset="2"/>
                            </a:rPr>
                            <a:t>a = b = </a:t>
                          </a:r>
                          <a:r>
                            <a:rPr lang="en-US" sz="1600" b="1" dirty="0">
                              <a:effectLst/>
                            </a:rPr>
                            <a:t>90°; </a:t>
                          </a:r>
                          <a:r>
                            <a:rPr lang="en-US" sz="1600" b="1" i="1" dirty="0">
                              <a:effectLst/>
                              <a:latin typeface="Symbol" panose="05050102010706020507" pitchFamily="18" charset="2"/>
                            </a:rPr>
                            <a:t>g = </a:t>
                          </a:r>
                          <a:r>
                            <a:rPr lang="en-US" sz="1600" b="1" dirty="0">
                              <a:effectLst/>
                            </a:rPr>
                            <a:t>120°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744994">
                    <a:tc>
                      <a:txBody>
                        <a:bodyPr/>
                        <a:lstStyle/>
                        <a:p>
                          <a:pPr marL="0" marR="0" algn="ctr">
                            <a:lnSpc>
                              <a:spcPct val="115000"/>
                            </a:lnSpc>
                            <a:spcBef>
                              <a:spcPts val="0"/>
                            </a:spcBef>
                            <a:spcAft>
                              <a:spcPts val="0"/>
                            </a:spcAft>
                          </a:pPr>
                          <a:r>
                            <a:rPr lang="en-US" altLang="zh-CN" sz="1800" b="1" i="1" dirty="0">
                              <a:solidFill>
                                <a:srgbClr val="FFFF00"/>
                              </a:solidFill>
                              <a:effectLst/>
                              <a:latin typeface="Times New Roman" panose="02020603050405020304" pitchFamily="18" charset="0"/>
                              <a:cs typeface="Times New Roman" panose="02020603050405020304" pitchFamily="18" charset="0"/>
                            </a:rPr>
                            <a:t>c</a:t>
                          </a:r>
                          <a:endParaRPr lang="en-US" sz="1800" b="1" dirty="0">
                            <a:solidFill>
                              <a:srgbClr val="FFFF00"/>
                            </a:solidFill>
                            <a:effectLst/>
                            <a:latin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Cubic</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a=b=c</a:t>
                          </a:r>
                          <a:r>
                            <a:rPr lang="en-US" sz="1600" b="1" dirty="0">
                              <a:effectLst/>
                            </a:rPr>
                            <a:t>; </a:t>
                          </a:r>
                          <a:r>
                            <a:rPr lang="en-US" sz="1600" b="1" i="1" dirty="0">
                              <a:effectLst/>
                              <a:latin typeface="Symbol" panose="05050102010706020507" pitchFamily="18" charset="2"/>
                            </a:rPr>
                            <a:t>a = b = g = </a:t>
                          </a:r>
                          <a:r>
                            <a:rPr lang="en-US" sz="1600" b="1" dirty="0">
                              <a:effectLst/>
                            </a:rPr>
                            <a:t>90°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bl>
              </a:graphicData>
            </a:graphic>
          </p:graphicFrame>
        </mc:Choice>
        <mc:Fallback xmlns="">
          <p:graphicFrame>
            <p:nvGraphicFramePr>
              <p:cNvPr id="7" name="Table 6"/>
              <p:cNvGraphicFramePr>
                <a:graphicFrameLocks noGrp="1"/>
              </p:cNvGraphicFramePr>
              <p:nvPr>
                <p:custDataLst>
                  <p:tags r:id="rId2"/>
                </p:custDataLst>
              </p:nvPr>
            </p:nvGraphicFramePr>
            <p:xfrm>
              <a:off x="3525344" y="1443498"/>
              <a:ext cx="7976870" cy="3840013"/>
            </p:xfrm>
            <a:graphic>
              <a:graphicData uri="http://schemas.openxmlformats.org/drawingml/2006/table">
                <a:tbl>
                  <a:tblPr firstRow="1" firstCol="1" bandRow="1">
                    <a:tableStyleId>{5C22544A-7EE6-4342-B048-85BDC9FD1C3A}</a:tableStyleId>
                  </a:tblPr>
                  <a:tblGrid>
                    <a:gridCol w="1656256"/>
                    <a:gridCol w="1750519"/>
                    <a:gridCol w="4570095"/>
                  </a:tblGrid>
                  <a:tr h="398002">
                    <a:tc>
                      <a:txBody>
                        <a:bodyPr/>
                        <a:lstStyle/>
                        <a:p>
                          <a:pPr marL="0" marR="0" algn="ctr">
                            <a:lnSpc>
                              <a:spcPct val="115000"/>
                            </a:lnSpc>
                            <a:spcBef>
                              <a:spcPts val="0"/>
                            </a:spcBef>
                            <a:spcAft>
                              <a:spcPts val="0"/>
                            </a:spcAft>
                          </a:pPr>
                          <a:r>
                            <a:rPr lang="en-US" sz="1600" dirty="0">
                              <a:solidFill>
                                <a:srgbClr val="FFFF00"/>
                              </a:solidFill>
                              <a:effectLst/>
                            </a:rPr>
                            <a:t>Symbols of crystal families</a:t>
                          </a:r>
                          <a:endParaRPr lang="en-US" sz="1600" dirty="0">
                            <a:solidFill>
                              <a:srgbClr val="FFFF00"/>
                            </a:solidFill>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dirty="0">
                              <a:effectLst/>
                            </a:rPr>
                            <a:t>Crystal system</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dirty="0">
                              <a:effectLst/>
                            </a:rPr>
                            <a:t>Conditions imposed on cell geometry</a:t>
                          </a:r>
                          <a:endParaRPr lang="en-US" sz="1600" dirty="0">
                            <a:effectLst/>
                            <a:latin typeface="Calibri" panose="020F0502020204030204"/>
                            <a:ea typeface="宋体" panose="02010600030101010101" pitchFamily="2" charset="-122"/>
                            <a:cs typeface="Times New Roman" panose="02020603050405020304"/>
                          </a:endParaRPr>
                        </a:p>
                      </a:txBody>
                      <a:tcPr marL="68580" marR="68580" marT="0" marB="0"/>
                    </a:tc>
                  </a:tr>
                  <a:tr h="360045">
                    <a:tc>
                      <a:txBody>
                        <a:bodyPr/>
                        <a:lstStyle/>
                        <a:p>
                          <a:endParaRPr lang="zh-CN"/>
                        </a:p>
                      </a:txBody>
                      <a:tcPr marL="68580" marR="68580" marT="0" marB="0">
                        <a:blipFill>
                          <a:blip r:embed="rId3"/>
                        </a:blipFill>
                      </a:tcPr>
                    </a:tc>
                    <a:tc>
                      <a:txBody>
                        <a:bodyPr/>
                        <a:lstStyle/>
                        <a:p>
                          <a:pPr marL="0" marR="0" algn="ctr">
                            <a:lnSpc>
                              <a:spcPct val="115000"/>
                            </a:lnSpc>
                            <a:spcBef>
                              <a:spcPts val="0"/>
                            </a:spcBef>
                            <a:spcAft>
                              <a:spcPts val="0"/>
                            </a:spcAft>
                          </a:pPr>
                          <a:r>
                            <a:rPr lang="en-US" sz="1800" b="1" dirty="0">
                              <a:effectLst/>
                            </a:rPr>
                            <a:t>Triclinic</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dirty="0">
                              <a:effectLst/>
                            </a:rPr>
                            <a:t>None</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337778">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m</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Monoclinic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Symbol" panose="05050102010706020507" pitchFamily="18" charset="2"/>
                            </a:rPr>
                            <a:t>a = g = </a:t>
                          </a:r>
                          <a:r>
                            <a:rPr lang="en-US" sz="1600" b="1" dirty="0">
                              <a:effectLst/>
                            </a:rPr>
                            <a:t>90°  (</a:t>
                          </a:r>
                          <a:r>
                            <a:rPr lang="en-US" sz="1600" b="1" i="1" dirty="0">
                              <a:effectLst/>
                              <a:latin typeface="Times New Roman" panose="02020603050405020304" pitchFamily="18" charset="0"/>
                              <a:cs typeface="Times New Roman" panose="02020603050405020304" pitchFamily="18" charset="0"/>
                            </a:rPr>
                            <a:t>b</a:t>
                          </a:r>
                          <a:r>
                            <a:rPr lang="en-US" sz="1600" b="1" dirty="0">
                              <a:effectLst/>
                            </a:rPr>
                            <a:t> unique); </a:t>
                          </a:r>
                          <a:r>
                            <a:rPr lang="en-US" sz="1600" b="1" i="1" dirty="0">
                              <a:effectLst/>
                              <a:latin typeface="Symbol" panose="05050102010706020507" pitchFamily="18" charset="2"/>
                            </a:rPr>
                            <a:t>a =b </a:t>
                          </a:r>
                          <a:r>
                            <a:rPr lang="en-US" sz="1600" b="0" dirty="0">
                              <a:effectLst/>
                            </a:rPr>
                            <a:t>=</a:t>
                          </a:r>
                          <a:r>
                            <a:rPr lang="en-US" sz="1600" b="1" dirty="0">
                              <a:effectLst/>
                            </a:rPr>
                            <a:t>90°  (</a:t>
                          </a:r>
                          <a:r>
                            <a:rPr lang="en-US" sz="1600" b="1" i="1" dirty="0">
                              <a:effectLst/>
                              <a:latin typeface="Times New Roman" panose="02020603050405020304" pitchFamily="18" charset="0"/>
                              <a:cs typeface="Times New Roman" panose="02020603050405020304" pitchFamily="18" charset="0"/>
                            </a:rPr>
                            <a:t>c</a:t>
                          </a:r>
                          <a:r>
                            <a:rPr lang="en-US" sz="1600" b="1" dirty="0">
                              <a:effectLst/>
                            </a:rPr>
                            <a:t> unique)</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337189">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o</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Orthorhombic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Symbol" panose="05050102010706020507" pitchFamily="18" charset="2"/>
                            </a:rPr>
                            <a:t>a = b = g = </a:t>
                          </a:r>
                          <a:r>
                            <a:rPr lang="en-US" sz="1600" b="1" dirty="0">
                              <a:effectLst/>
                            </a:rPr>
                            <a:t>90°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384266">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t</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Tetragonal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a:t>
                          </a:r>
                          <a:r>
                            <a:rPr lang="en-US" sz="1600" b="1" dirty="0">
                              <a:effectLst/>
                            </a:rPr>
                            <a:t>; </a:t>
                          </a:r>
                          <a:r>
                            <a:rPr lang="en-US" sz="1600" b="1" i="1" dirty="0">
                              <a:effectLst/>
                              <a:latin typeface="Symbol" panose="05050102010706020507" pitchFamily="18" charset="2"/>
                            </a:rPr>
                            <a:t>a = b= g = </a:t>
                          </a:r>
                          <a:r>
                            <a:rPr lang="en-US" sz="1600" b="1" dirty="0">
                              <a:effectLst/>
                            </a:rPr>
                            <a:t>90°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567514">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h</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Trigonal</a:t>
                          </a:r>
                          <a:endParaRPr lang="en-US" sz="1800" b="1" dirty="0">
                            <a:effectLst/>
                          </a:endParaRPr>
                        </a:p>
                        <a:p>
                          <a:pPr marL="0" marR="0" algn="ctr">
                            <a:lnSpc>
                              <a:spcPct val="115000"/>
                            </a:lnSpc>
                            <a:spcBef>
                              <a:spcPts val="0"/>
                            </a:spcBef>
                            <a:spcAft>
                              <a:spcPts val="0"/>
                            </a:spcAft>
                          </a:pP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a:t>
                          </a:r>
                          <a:r>
                            <a:rPr lang="en-US" sz="1600" b="1" i="0" dirty="0">
                              <a:effectLst/>
                              <a:latin typeface="+mn-lt"/>
                              <a:cs typeface="+mn-cs"/>
                            </a:rPr>
                            <a:t>; </a:t>
                          </a:r>
                          <a:r>
                            <a:rPr lang="en-US" sz="1600" b="1" i="1" dirty="0">
                              <a:effectLst/>
                              <a:latin typeface="Symbol" panose="05050102010706020507" pitchFamily="18" charset="2"/>
                            </a:rPr>
                            <a:t>a = b = </a:t>
                          </a:r>
                          <a:r>
                            <a:rPr lang="en-US" sz="1600" b="1" dirty="0">
                              <a:effectLst/>
                            </a:rPr>
                            <a:t>90° ; </a:t>
                          </a:r>
                          <a:r>
                            <a:rPr lang="en-US" sz="1600" b="1" i="1" dirty="0">
                              <a:effectLst/>
                              <a:latin typeface="Symbol" panose="05050102010706020507" pitchFamily="18" charset="2"/>
                            </a:rPr>
                            <a:t>g = </a:t>
                          </a:r>
                          <a:r>
                            <a:rPr lang="en-US" sz="1600" b="1" dirty="0">
                              <a:effectLst/>
                            </a:rPr>
                            <a:t>120°  (hexagonal setting)</a:t>
                          </a:r>
                          <a:endParaRPr lang="en-US" sz="1600" b="1" dirty="0">
                            <a:effectLst/>
                          </a:endParaRPr>
                        </a:p>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a=b=c</a:t>
                          </a:r>
                          <a:r>
                            <a:rPr lang="en-US" sz="1600" b="1" i="0" dirty="0">
                              <a:effectLst/>
                              <a:latin typeface="+mn-lt"/>
                              <a:cs typeface="+mn-cs"/>
                            </a:rPr>
                            <a:t>; </a:t>
                          </a:r>
                          <a:r>
                            <a:rPr lang="en-US" sz="1600" b="1" i="1" dirty="0">
                              <a:effectLst/>
                              <a:latin typeface="Symbol" panose="05050102010706020507" pitchFamily="18" charset="2"/>
                            </a:rPr>
                            <a:t>a = b = g</a:t>
                          </a:r>
                          <a:r>
                            <a:rPr lang="en-US" sz="1600" b="1" dirty="0">
                              <a:effectLst/>
                            </a:rPr>
                            <a:t>  (rhombohedral setting)</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519063">
                    <a:tc>
                      <a:txBody>
                        <a:bodyPr/>
                        <a:lstStyle/>
                        <a:p>
                          <a:pPr marL="0" marR="0" algn="ctr">
                            <a:lnSpc>
                              <a:spcPct val="115000"/>
                            </a:lnSpc>
                            <a:spcBef>
                              <a:spcPts val="0"/>
                            </a:spcBef>
                            <a:spcAft>
                              <a:spcPts val="0"/>
                            </a:spcAft>
                          </a:pPr>
                          <a:r>
                            <a:rPr lang="en-US" sz="1800" b="1" i="1" dirty="0">
                              <a:solidFill>
                                <a:srgbClr val="FFFF00"/>
                              </a:solidFill>
                              <a:effectLst/>
                              <a:latin typeface="Times New Roman" panose="02020603050405020304" pitchFamily="18" charset="0"/>
                              <a:cs typeface="Times New Roman" panose="02020603050405020304" pitchFamily="18" charset="0"/>
                            </a:rPr>
                            <a:t>h</a:t>
                          </a:r>
                          <a:endParaRPr lang="en-US" sz="1800" b="1" i="1" dirty="0">
                            <a:solidFill>
                              <a:srgbClr val="FFFF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Hexagonal </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a:t>
                          </a:r>
                          <a:r>
                            <a:rPr lang="en-US" sz="1600" b="1" i="0" dirty="0">
                              <a:effectLst/>
                              <a:latin typeface="+mn-lt"/>
                              <a:cs typeface="+mn-cs"/>
                            </a:rPr>
                            <a:t>; </a:t>
                          </a:r>
                          <a:r>
                            <a:rPr lang="en-US" sz="1600" b="1" i="1" dirty="0">
                              <a:effectLst/>
                              <a:latin typeface="Symbol" panose="05050102010706020507" pitchFamily="18" charset="2"/>
                            </a:rPr>
                            <a:t>a = b = </a:t>
                          </a:r>
                          <a:r>
                            <a:rPr lang="en-US" sz="1600" b="1" dirty="0">
                              <a:effectLst/>
                            </a:rPr>
                            <a:t>90°; </a:t>
                          </a:r>
                          <a:r>
                            <a:rPr lang="en-US" sz="1600" b="1" i="1" dirty="0">
                              <a:effectLst/>
                              <a:latin typeface="Symbol" panose="05050102010706020507" pitchFamily="18" charset="2"/>
                            </a:rPr>
                            <a:t>g = </a:t>
                          </a:r>
                          <a:r>
                            <a:rPr lang="en-US" sz="1600" b="1" dirty="0">
                              <a:effectLst/>
                            </a:rPr>
                            <a:t>120°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r h="744994">
                    <a:tc>
                      <a:txBody>
                        <a:bodyPr/>
                        <a:lstStyle/>
                        <a:p>
                          <a:pPr marL="0" marR="0" algn="ctr">
                            <a:lnSpc>
                              <a:spcPct val="115000"/>
                            </a:lnSpc>
                            <a:spcBef>
                              <a:spcPts val="0"/>
                            </a:spcBef>
                            <a:spcAft>
                              <a:spcPts val="0"/>
                            </a:spcAft>
                          </a:pPr>
                          <a:r>
                            <a:rPr lang="en-US" altLang="zh-CN" sz="1800" b="1" i="1" dirty="0">
                              <a:solidFill>
                                <a:srgbClr val="FFFF00"/>
                              </a:solidFill>
                              <a:effectLst/>
                              <a:latin typeface="Times New Roman" panose="02020603050405020304" pitchFamily="18" charset="0"/>
                              <a:cs typeface="Times New Roman" panose="02020603050405020304" pitchFamily="18" charset="0"/>
                            </a:rPr>
                            <a:t>c</a:t>
                          </a:r>
                          <a:endParaRPr lang="en-US" sz="1800" b="1" dirty="0">
                            <a:solidFill>
                              <a:srgbClr val="FFFF00"/>
                            </a:solidFill>
                            <a:effectLst/>
                            <a:latin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b="1" dirty="0">
                              <a:effectLst/>
                            </a:rPr>
                            <a:t>Cubic</a:t>
                          </a:r>
                          <a:endParaRPr lang="en-US" sz="1800" b="1"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marL="0" marR="0" algn="ctr">
                            <a:lnSpc>
                              <a:spcPct val="115000"/>
                            </a:lnSpc>
                            <a:spcBef>
                              <a:spcPts val="0"/>
                            </a:spcBef>
                            <a:spcAft>
                              <a:spcPts val="0"/>
                            </a:spcAft>
                          </a:pPr>
                          <a:r>
                            <a:rPr lang="en-US" sz="1600" b="1" i="1" dirty="0">
                              <a:effectLst/>
                              <a:latin typeface="Times New Roman" panose="02020603050405020304" pitchFamily="18" charset="0"/>
                              <a:cs typeface="Times New Roman" panose="02020603050405020304" pitchFamily="18" charset="0"/>
                            </a:rPr>
                            <a:t>a=b=c</a:t>
                          </a:r>
                          <a:r>
                            <a:rPr lang="en-US" sz="1600" b="1" dirty="0">
                              <a:effectLst/>
                            </a:rPr>
                            <a:t>; </a:t>
                          </a:r>
                          <a:r>
                            <a:rPr lang="en-US" sz="1600" b="1" i="1" dirty="0">
                              <a:effectLst/>
                              <a:latin typeface="Symbol" panose="05050102010706020507" pitchFamily="18" charset="2"/>
                            </a:rPr>
                            <a:t>a = b = g = </a:t>
                          </a:r>
                          <a:r>
                            <a:rPr lang="en-US" sz="1600" b="1" dirty="0">
                              <a:effectLst/>
                            </a:rPr>
                            <a:t>90°</a:t>
                          </a:r>
                          <a:endParaRPr lang="en-US" sz="1600" b="1" dirty="0">
                            <a:effectLst/>
                            <a:latin typeface="Calibri" panose="020F0502020204030204"/>
                            <a:ea typeface="宋体" panose="02010600030101010101" pitchFamily="2" charset="-122"/>
                            <a:cs typeface="Times New Roman" panose="02020603050405020304"/>
                          </a:endParaRPr>
                        </a:p>
                      </a:txBody>
                      <a:tcPr marL="68580" marR="68580" marT="0" marB="0"/>
                    </a:tc>
                  </a:tr>
                </a:tbl>
              </a:graphicData>
            </a:graphic>
          </p:graphicFrame>
        </mc:Fallback>
      </mc:AlternateContent>
      <p:pic>
        <p:nvPicPr>
          <p:cNvPr id="4" name="Picture 8" descr="Lattic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865" y="1254934"/>
            <a:ext cx="2559050" cy="26098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1"/>
          <p:cNvSpPr txBox="1"/>
          <p:nvPr/>
        </p:nvSpPr>
        <p:spPr>
          <a:xfrm>
            <a:off x="1013460" y="4020994"/>
            <a:ext cx="1967230" cy="337185"/>
          </a:xfrm>
          <a:prstGeom prst="rect">
            <a:avLst/>
          </a:prstGeom>
          <a:solidFill>
            <a:schemeClr val="accent6">
              <a:lumMod val="20000"/>
              <a:lumOff val="80000"/>
            </a:schemeClr>
          </a:solidFill>
          <a:ln w="28575">
            <a:solidFill>
              <a:srgbClr val="00B0F0"/>
            </a:solidFill>
          </a:ln>
          <a:effectLst>
            <a:outerShdw blurRad="50800" dist="38100" dir="5400000" algn="t" rotWithShape="0">
              <a:prstClr val="black">
                <a:alpha val="40000"/>
              </a:prstClr>
            </a:outerShdw>
          </a:effectLst>
          <a:scene3d>
            <a:camera prst="orthographicFront"/>
            <a:lightRig rig="threePt" dir="t"/>
          </a:scene3d>
          <a:sp3d>
            <a:bevelT/>
          </a:sp3d>
        </p:spPr>
        <p:txBody>
          <a:bodyPr wrap="square" rtlCol="0">
            <a:spAutoFit/>
          </a:bodyPr>
          <a:lstStyle/>
          <a:p>
            <a:pPr algn="ctr"/>
            <a:r>
              <a:rPr lang="en-US" sz="1600" b="1" dirty="0">
                <a:latin typeface="Times New Roman" panose="02020603050405020304" pitchFamily="18" charset="0"/>
                <a:cs typeface="Times New Roman" panose="02020603050405020304" pitchFamily="18" charset="0"/>
              </a:rPr>
              <a:t>Unit Cell Notation</a:t>
            </a:r>
            <a:endParaRPr lang="en-US" sz="16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824865" y="4640754"/>
            <a:ext cx="2155825" cy="1198880"/>
          </a:xfrm>
          <a:prstGeom prst="rect">
            <a:avLst/>
          </a:prstGeom>
          <a:noFill/>
        </p:spPr>
        <p:txBody>
          <a:bodyPr wrap="square" rtlCol="0" anchor="t">
            <a:spAutoFit/>
          </a:bodyPr>
          <a:lstStyle/>
          <a:p>
            <a:pPr algn="just"/>
            <a:r>
              <a:rPr lang="en-US" altLang="zh-CN" b="1" dirty="0">
                <a:solidFill>
                  <a:srgbClr val="C00000"/>
                </a:solidFill>
                <a:latin typeface="Times New Roman" panose="02020603050405020304" pitchFamily="18" charset="0"/>
                <a:cs typeface="Times New Roman" panose="02020603050405020304" pitchFamily="18" charset="0"/>
                <a:sym typeface="+mn-ea"/>
              </a:rPr>
              <a:t>The unit cell is the smallest repeating unit in a crystal structure. </a:t>
            </a:r>
            <a:endParaRPr lang="en-US" altLang="zh-CN" b="1" dirty="0">
              <a:solidFill>
                <a:srgbClr val="C00000"/>
              </a:solidFill>
              <a:latin typeface="Times New Roman" panose="02020603050405020304" pitchFamily="18" charset="0"/>
              <a:cs typeface="Times New Roman" panose="02020603050405020304" pitchFamily="18" charset="0"/>
              <a:sym typeface="+mn-ea"/>
            </a:endParaRPr>
          </a:p>
        </p:txBody>
      </p:sp>
      <p:sp>
        <p:nvSpPr>
          <p:cNvPr id="3" name="Rectangle 2"/>
          <p:cNvSpPr/>
          <p:nvPr/>
        </p:nvSpPr>
        <p:spPr>
          <a:xfrm>
            <a:off x="0" y="0"/>
            <a:ext cx="12192000" cy="95532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
        <p:nvSpPr>
          <p:cNvPr id="5" name="TextBox 4"/>
          <p:cNvSpPr txBox="1"/>
          <p:nvPr/>
        </p:nvSpPr>
        <p:spPr>
          <a:xfrm>
            <a:off x="228600" y="219452"/>
            <a:ext cx="11569065" cy="584775"/>
          </a:xfrm>
          <a:prstGeom prst="rect">
            <a:avLst/>
          </a:prstGeom>
          <a:noFill/>
        </p:spPr>
        <p:txBody>
          <a:bodyPr wrap="square">
            <a:spAutoFit/>
          </a:bodyPr>
          <a:lstStyle/>
          <a:p>
            <a:pPr algn="ctr"/>
            <a:r>
              <a:rPr lang="en-US" altLang="zh-CN" sz="3200" b="1" dirty="0">
                <a:solidFill>
                  <a:srgbClr val="FF0000"/>
                </a:solidFill>
                <a:latin typeface="Arial" panose="020B0604020202020204" pitchFamily="34" charset="0"/>
                <a:cs typeface="Arial" panose="020B0604020202020204" pitchFamily="34" charset="0"/>
              </a:rPr>
              <a:t>Notations of Nuclear &amp; Magnetic Crystal Families and Cells </a:t>
            </a:r>
            <a:endParaRPr lang="en-US" sz="3200" b="1" dirty="0">
              <a:solidFill>
                <a:srgbClr val="FF0000"/>
              </a:solidFill>
              <a:latin typeface="Arial" panose="020B0604020202020204" pitchFamily="34" charset="0"/>
              <a:cs typeface="Arial" panose="020B0604020202020204" pitchFamily="34" charset="0"/>
            </a:endParaRPr>
          </a:p>
        </p:txBody>
      </p:sp>
      <p:sp>
        <p:nvSpPr>
          <p:cNvPr id="11" name="TextBox 10"/>
          <p:cNvSpPr txBox="1"/>
          <p:nvPr/>
        </p:nvSpPr>
        <p:spPr>
          <a:xfrm>
            <a:off x="3586852" y="5414502"/>
            <a:ext cx="7780283" cy="830997"/>
          </a:xfrm>
          <a:prstGeom prst="rect">
            <a:avLst/>
          </a:prstGeom>
          <a:noFill/>
        </p:spPr>
        <p:txBody>
          <a:bodyPr wrap="square">
            <a:spAutoFit/>
          </a:bodyPr>
          <a:lstStyle/>
          <a:p>
            <a:pPr marL="285750" indent="-285750">
              <a:buFont typeface="Arial" panose="020B0604020202020204" pitchFamily="34" charset="0"/>
              <a:buChar char="•"/>
            </a:pPr>
            <a:r>
              <a:rPr lang="en-US" sz="1600" b="0" i="0" u="none" strike="noStrike" baseline="0" dirty="0">
                <a:solidFill>
                  <a:srgbClr val="0070C0"/>
                </a:solidFill>
                <a:latin typeface="Arial" panose="020B0604020202020204" pitchFamily="34" charset="0"/>
                <a:cs typeface="Arial" panose="020B0604020202020204" pitchFamily="34" charset="0"/>
              </a:rPr>
              <a:t>The crystal families are symbolized by the lower-case letters </a:t>
            </a:r>
            <a:r>
              <a:rPr lang="en-US" sz="1600" b="0" i="1" u="none" strike="noStrike" baseline="0" dirty="0">
                <a:solidFill>
                  <a:srgbClr val="0070C0"/>
                </a:solidFill>
                <a:latin typeface="Arial" panose="020B0604020202020204" pitchFamily="34" charset="0"/>
                <a:cs typeface="Arial" panose="020B0604020202020204" pitchFamily="34" charset="0"/>
              </a:rPr>
              <a:t>a</a:t>
            </a:r>
            <a:r>
              <a:rPr lang="en-US" sz="1600" b="0" i="0" u="none" strike="noStrike" baseline="0" dirty="0">
                <a:solidFill>
                  <a:srgbClr val="0070C0"/>
                </a:solidFill>
                <a:latin typeface="Arial" panose="020B0604020202020204" pitchFamily="34" charset="0"/>
                <a:cs typeface="Arial" panose="020B0604020202020204" pitchFamily="34" charset="0"/>
              </a:rPr>
              <a:t>, </a:t>
            </a:r>
            <a:r>
              <a:rPr lang="pt-BR" sz="1600" b="0" i="1" u="none" strike="noStrike" baseline="0" dirty="0">
                <a:solidFill>
                  <a:srgbClr val="0070C0"/>
                </a:solidFill>
                <a:latin typeface="Arial" panose="020B0604020202020204" pitchFamily="34" charset="0"/>
                <a:cs typeface="Arial" panose="020B0604020202020204" pitchFamily="34" charset="0"/>
              </a:rPr>
              <a:t>m</a:t>
            </a:r>
            <a:r>
              <a:rPr lang="pt-BR" sz="1600" b="0" i="0" u="none" strike="noStrike" baseline="0" dirty="0">
                <a:solidFill>
                  <a:srgbClr val="0070C0"/>
                </a:solidFill>
                <a:latin typeface="Arial" panose="020B0604020202020204" pitchFamily="34" charset="0"/>
                <a:cs typeface="Arial" panose="020B0604020202020204" pitchFamily="34" charset="0"/>
              </a:rPr>
              <a:t>, </a:t>
            </a:r>
            <a:r>
              <a:rPr lang="pt-BR" sz="1600" b="0" i="1" u="none" strike="noStrike" baseline="0" dirty="0">
                <a:solidFill>
                  <a:srgbClr val="0070C0"/>
                </a:solidFill>
                <a:latin typeface="Arial" panose="020B0604020202020204" pitchFamily="34" charset="0"/>
                <a:cs typeface="Arial" panose="020B0604020202020204" pitchFamily="34" charset="0"/>
              </a:rPr>
              <a:t>o</a:t>
            </a:r>
            <a:r>
              <a:rPr lang="pt-BR" sz="1600" b="0" i="0" u="none" strike="noStrike" baseline="0" dirty="0">
                <a:solidFill>
                  <a:srgbClr val="0070C0"/>
                </a:solidFill>
                <a:latin typeface="Arial" panose="020B0604020202020204" pitchFamily="34" charset="0"/>
                <a:cs typeface="Arial" panose="020B0604020202020204" pitchFamily="34" charset="0"/>
              </a:rPr>
              <a:t>, </a:t>
            </a:r>
            <a:r>
              <a:rPr lang="pt-BR" sz="1600" b="0" i="1" u="none" strike="noStrike" baseline="0" dirty="0">
                <a:solidFill>
                  <a:srgbClr val="0070C0"/>
                </a:solidFill>
                <a:latin typeface="Arial" panose="020B0604020202020204" pitchFamily="34" charset="0"/>
                <a:cs typeface="Arial" panose="020B0604020202020204" pitchFamily="34" charset="0"/>
              </a:rPr>
              <a:t>t</a:t>
            </a:r>
            <a:r>
              <a:rPr lang="pt-BR" sz="1600" b="0" i="0" u="none" strike="noStrike" baseline="0" dirty="0">
                <a:solidFill>
                  <a:srgbClr val="0070C0"/>
                </a:solidFill>
                <a:latin typeface="Arial" panose="020B0604020202020204" pitchFamily="34" charset="0"/>
                <a:cs typeface="Arial" panose="020B0604020202020204" pitchFamily="34" charset="0"/>
              </a:rPr>
              <a:t>, </a:t>
            </a:r>
            <a:r>
              <a:rPr lang="pt-BR" sz="1600" b="0" i="1" u="none" strike="noStrike" baseline="0" dirty="0">
                <a:solidFill>
                  <a:srgbClr val="0070C0"/>
                </a:solidFill>
                <a:latin typeface="Arial" panose="020B0604020202020204" pitchFamily="34" charset="0"/>
                <a:cs typeface="Arial" panose="020B0604020202020204" pitchFamily="34" charset="0"/>
              </a:rPr>
              <a:t>h</a:t>
            </a:r>
            <a:r>
              <a:rPr lang="pt-BR" sz="1600" b="0" i="0" u="none" strike="noStrike" baseline="0" dirty="0">
                <a:solidFill>
                  <a:srgbClr val="0070C0"/>
                </a:solidFill>
                <a:latin typeface="Arial" panose="020B0604020202020204" pitchFamily="34" charset="0"/>
                <a:cs typeface="Arial" panose="020B0604020202020204" pitchFamily="34" charset="0"/>
              </a:rPr>
              <a:t>, and </a:t>
            </a:r>
            <a:r>
              <a:rPr lang="pt-BR" sz="1600" b="0" i="1" u="none" strike="noStrike" baseline="0" dirty="0">
                <a:solidFill>
                  <a:srgbClr val="0070C0"/>
                </a:solidFill>
                <a:latin typeface="Arial" panose="020B0604020202020204" pitchFamily="34" charset="0"/>
                <a:cs typeface="Arial" panose="020B0604020202020204" pitchFamily="34" charset="0"/>
              </a:rPr>
              <a:t>c</a:t>
            </a:r>
            <a:r>
              <a:rPr lang="pt-BR" sz="1600" dirty="0">
                <a:solidFill>
                  <a:srgbClr val="0070C0"/>
                </a:solidFill>
                <a:latin typeface="Arial" panose="020B0604020202020204" pitchFamily="34" charset="0"/>
                <a:cs typeface="Arial" panose="020B0604020202020204" pitchFamily="34" charset="0"/>
              </a:rPr>
              <a:t>.</a:t>
            </a:r>
            <a:r>
              <a:rPr lang="pt-BR" sz="1600" b="0" i="0" u="none" strike="noStrike" baseline="0" dirty="0">
                <a:solidFill>
                  <a:srgbClr val="0070C0"/>
                </a:solidFill>
                <a:latin typeface="Arial" panose="020B0604020202020204" pitchFamily="34" charset="0"/>
                <a:cs typeface="Arial" panose="020B0604020202020204" pitchFamily="34" charset="0"/>
              </a:rPr>
              <a:t> </a:t>
            </a:r>
            <a:endParaRPr lang="pt-BR" sz="1600" b="0" i="0" u="none" strike="noStrike" baseline="0" dirty="0">
              <a:solidFill>
                <a:srgbClr val="0070C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pt-BR" sz="1600" b="0" i="0" u="none" strike="noStrike" baseline="0" dirty="0">
                <a:solidFill>
                  <a:srgbClr val="0070C0"/>
                </a:solidFill>
                <a:latin typeface="Arial" panose="020B0604020202020204" pitchFamily="34" charset="0"/>
                <a:cs typeface="Arial" panose="020B0604020202020204" pitchFamily="34" charset="0"/>
              </a:rPr>
              <a:t> </a:t>
            </a:r>
            <a:r>
              <a:rPr lang="en-US" sz="1600" b="0" i="0" u="none" strike="noStrike" baseline="0" dirty="0">
                <a:solidFill>
                  <a:srgbClr val="0070C0"/>
                </a:solidFill>
                <a:latin typeface="Arial" panose="020B0604020202020204" pitchFamily="34" charset="0"/>
                <a:cs typeface="Arial" panose="020B0604020202020204" pitchFamily="34" charset="0"/>
              </a:rPr>
              <a:t>All ‘hexagonal’, ‘trigonal’ and ‘rhombohedral’ space groups are contained in one family, the hexagonal crystal family.</a:t>
            </a:r>
            <a:endParaRPr lang="en-US" sz="1600" dirty="0">
              <a:solidFill>
                <a:srgbClr val="0070C0"/>
              </a:solidFill>
              <a:latin typeface="Arial" panose="020B0604020202020204" pitchFamily="34" charset="0"/>
              <a:cs typeface="Arial" panose="020B060402020202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19400" y="6536363"/>
            <a:ext cx="6096000" cy="229870"/>
          </a:xfrm>
          <a:prstGeom prst="rect">
            <a:avLst/>
          </a:prstGeom>
        </p:spPr>
        <p:txBody>
          <a:bodyPr wrap="square">
            <a:spAutoFit/>
          </a:bodyPr>
          <a:lstStyle/>
          <a:p>
            <a:r>
              <a:rPr lang="en-US" sz="900" dirty="0">
                <a:latin typeface="Times New Roman" panose="02020603050405020304" pitchFamily="18" charset="0"/>
                <a:cs typeface="Times New Roman" panose="02020603050405020304" pitchFamily="18" charset="0"/>
              </a:rPr>
              <a:t>S. F. Jin, Q. Huang, Z. P. Lin, Z. L. Li, X. Z. Wu, T. P. Ying, G. Wang, and X. L. Chen. </a:t>
            </a:r>
            <a:r>
              <a:rPr lang="en-US" sz="900" dirty="0"/>
              <a:t>PHYSICAL REVIEW B </a:t>
            </a:r>
            <a:r>
              <a:rPr lang="en-US" sz="900" b="1" dirty="0"/>
              <a:t>91</a:t>
            </a:r>
            <a:r>
              <a:rPr lang="en-US" sz="900" dirty="0"/>
              <a:t>, 094420 (2015)</a:t>
            </a:r>
            <a:endParaRPr lang="en-US" sz="900" dirty="0">
              <a:latin typeface="Times New Roman" panose="02020603050405020304" pitchFamily="18" charset="0"/>
              <a:cs typeface="Times New Roman" panose="02020603050405020304" pitchFamily="18" charset="0"/>
            </a:endParaRPr>
          </a:p>
        </p:txBody>
      </p:sp>
      <p:pic>
        <p:nvPicPr>
          <p:cNvPr id="122886" name="Picture 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9115" y="1016000"/>
            <a:ext cx="3199016"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57650" y="1024890"/>
            <a:ext cx="4652010" cy="2575560"/>
          </a:xfrm>
          <a:prstGeom prst="rect">
            <a:avLst/>
          </a:prstGeom>
          <a:noFill/>
          <a:ln w="9525">
            <a:solidFill>
              <a:schemeClr val="tx1"/>
            </a:solidFill>
            <a:miter lim="800000"/>
            <a:headEnd/>
            <a:tailEnd/>
          </a:ln>
          <a:effectLst>
            <a:glow rad="63500">
              <a:schemeClr val="accent2">
                <a:satMod val="175000"/>
                <a:alpha val="40000"/>
              </a:schemeClr>
            </a:glow>
          </a:effectLst>
          <a:extLst>
            <a:ext uri="{909E8E84-426E-40DD-AFC4-6F175D3DCCD1}">
              <a14:hiddenFill xmlns:a14="http://schemas.microsoft.com/office/drawing/2010/main">
                <a:solidFill>
                  <a:schemeClr val="accent1"/>
                </a:solidFill>
              </a14:hiddenFill>
            </a:ext>
          </a:extLst>
        </p:spPr>
      </p:pic>
      <p:sp>
        <p:nvSpPr>
          <p:cNvPr id="8" name="Rectangle 7"/>
          <p:cNvSpPr/>
          <p:nvPr/>
        </p:nvSpPr>
        <p:spPr>
          <a:xfrm>
            <a:off x="996315" y="2006600"/>
            <a:ext cx="228600" cy="37338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1224915" y="2231138"/>
            <a:ext cx="2717800" cy="81978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7747" y="3898265"/>
            <a:ext cx="3048000" cy="2436000"/>
          </a:xfrm>
          <a:prstGeom prst="rect">
            <a:avLst/>
          </a:prstGeom>
          <a:noFill/>
          <a:ln w="9525">
            <a:solidFill>
              <a:schemeClr val="tx1"/>
            </a:solidFill>
            <a:miter lim="800000"/>
            <a:headEnd/>
            <a:tailEnd/>
          </a:ln>
          <a:effectLst>
            <a:glow rad="63500">
              <a:schemeClr val="accent4">
                <a:satMod val="175000"/>
                <a:alpha val="40000"/>
              </a:schemeClr>
            </a:glow>
          </a:effectLst>
          <a:extLst>
            <a:ext uri="{909E8E84-426E-40DD-AFC4-6F175D3DCCD1}">
              <a14:hiddenFill xmlns:a14="http://schemas.microsoft.com/office/drawing/2010/main">
                <a:solidFill>
                  <a:schemeClr val="accent1"/>
                </a:solidFill>
              </a14:hiddenFill>
            </a:ext>
          </a:extLst>
        </p:spPr>
      </p:pic>
      <p:sp>
        <p:nvSpPr>
          <p:cNvPr id="17" name="Rectangle 16"/>
          <p:cNvSpPr/>
          <p:nvPr/>
        </p:nvSpPr>
        <p:spPr>
          <a:xfrm>
            <a:off x="1605915" y="5207002"/>
            <a:ext cx="152400" cy="496669"/>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p:nvPr/>
        </p:nvCxnSpPr>
        <p:spPr>
          <a:xfrm flipV="1">
            <a:off x="1758315" y="4852087"/>
            <a:ext cx="2942590" cy="521970"/>
          </a:xfrm>
          <a:prstGeom prst="straightConnector1">
            <a:avLst/>
          </a:prstGeom>
          <a:ln w="127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pic>
        <p:nvPicPr>
          <p:cNvPr id="9" name="图片 8" descr="屏幕截图 2023-10-25 111231"/>
          <p:cNvPicPr>
            <a:picLocks noChangeAspect="1"/>
          </p:cNvPicPr>
          <p:nvPr/>
        </p:nvPicPr>
        <p:blipFill>
          <a:blip r:embed="rId4"/>
          <a:stretch>
            <a:fillRect/>
          </a:stretch>
        </p:blipFill>
        <p:spPr>
          <a:xfrm>
            <a:off x="9534506" y="3817620"/>
            <a:ext cx="2105043" cy="2631174"/>
          </a:xfrm>
          <a:prstGeom prst="rect">
            <a:avLst/>
          </a:prstGeom>
        </p:spPr>
      </p:pic>
      <p:sp>
        <p:nvSpPr>
          <p:cNvPr id="11" name="TextBox 3"/>
          <p:cNvSpPr txBox="1"/>
          <p:nvPr/>
        </p:nvSpPr>
        <p:spPr>
          <a:xfrm>
            <a:off x="7429463" y="3889447"/>
            <a:ext cx="2105043" cy="2462213"/>
          </a:xfrm>
          <a:prstGeom prst="rect">
            <a:avLst/>
          </a:prstGeom>
          <a:noFill/>
          <a:ln>
            <a:solidFill>
              <a:schemeClr val="accent1"/>
            </a:solidFill>
          </a:ln>
          <a:effectLst>
            <a:glow rad="63500">
              <a:schemeClr val="accent3">
                <a:satMod val="175000"/>
                <a:alpha val="40000"/>
              </a:schemeClr>
            </a:glow>
          </a:effectLst>
        </p:spPr>
        <p:txBody>
          <a:bodyPr wrap="square" rtlCol="0">
            <a:spAutoFit/>
          </a:bodyPr>
          <a:lstStyle/>
          <a:p>
            <a:pPr algn="ctr"/>
            <a:r>
              <a:rPr lang="en-US" sz="2200" b="1" dirty="0">
                <a:latin typeface="Times New Roman" panose="02020603050405020304" pitchFamily="18" charset="0"/>
                <a:cs typeface="Times New Roman" panose="02020603050405020304" pitchFamily="18" charset="0"/>
              </a:rPr>
              <a:t>AFM with </a:t>
            </a:r>
            <a:endParaRPr lang="en-US" sz="2200" b="1" dirty="0">
              <a:latin typeface="Times New Roman" panose="02020603050405020304" pitchFamily="18" charset="0"/>
              <a:cs typeface="Times New Roman" panose="02020603050405020304" pitchFamily="18" charset="0"/>
            </a:endParaRPr>
          </a:p>
          <a:p>
            <a:pPr algn="ctr"/>
            <a:r>
              <a:rPr lang="en-US" sz="2200" b="1" dirty="0">
                <a:latin typeface="Times New Roman" panose="02020603050405020304" pitchFamily="18" charset="0"/>
                <a:cs typeface="Times New Roman" panose="02020603050405020304" pitchFamily="18" charset="0"/>
              </a:rPr>
              <a:t>propagation </a:t>
            </a:r>
            <a:endParaRPr lang="en-US" sz="2200" b="1" dirty="0">
              <a:latin typeface="Times New Roman" panose="02020603050405020304" pitchFamily="18" charset="0"/>
              <a:cs typeface="Times New Roman" panose="02020603050405020304" pitchFamily="18" charset="0"/>
            </a:endParaRPr>
          </a:p>
          <a:p>
            <a:pPr algn="ctr"/>
            <a:r>
              <a:rPr lang="en-US" sz="2200" b="1" dirty="0">
                <a:latin typeface="Times New Roman" panose="02020603050405020304" pitchFamily="18" charset="0"/>
                <a:cs typeface="Times New Roman" panose="02020603050405020304" pitchFamily="18" charset="0"/>
              </a:rPr>
              <a:t>vector (</a:t>
            </a:r>
            <a:r>
              <a:rPr lang="en-US" sz="2200" b="1" i="1" dirty="0">
                <a:latin typeface="Times New Roman" panose="02020603050405020304" pitchFamily="18" charset="0"/>
                <a:cs typeface="Times New Roman" panose="02020603050405020304" pitchFamily="18" charset="0"/>
              </a:rPr>
              <a:t>u v w</a:t>
            </a:r>
            <a:r>
              <a:rPr lang="en-US" sz="2200" b="1" dirty="0">
                <a:latin typeface="Times New Roman" panose="02020603050405020304" pitchFamily="18" charset="0"/>
                <a:cs typeface="Times New Roman" panose="02020603050405020304" pitchFamily="18" charset="0"/>
              </a:rPr>
              <a:t>):</a:t>
            </a:r>
            <a:endParaRPr lang="en-US" sz="2200" b="1" dirty="0">
              <a:latin typeface="Times New Roman" panose="02020603050405020304" pitchFamily="18" charset="0"/>
              <a:cs typeface="Times New Roman" panose="02020603050405020304" pitchFamily="18" charset="0"/>
            </a:endParaRPr>
          </a:p>
          <a:p>
            <a:pPr algn="ctr"/>
            <a:r>
              <a:rPr lang="en-US" sz="2400" b="1" dirty="0">
                <a:solidFill>
                  <a:srgbClr val="FF0000"/>
                </a:solidFill>
                <a:latin typeface="Times New Roman" panose="02020603050405020304" pitchFamily="18" charset="0"/>
                <a:cs typeface="Times New Roman" panose="02020603050405020304" pitchFamily="18" charset="0"/>
              </a:rPr>
              <a:t>(½, ½, 0)</a:t>
            </a:r>
            <a:endParaRPr lang="en-US" sz="2400" b="1" dirty="0">
              <a:solidFill>
                <a:srgbClr val="FF0000"/>
              </a:solidFill>
              <a:latin typeface="Times New Roman" panose="02020603050405020304" pitchFamily="18" charset="0"/>
              <a:cs typeface="Times New Roman" panose="02020603050405020304" pitchFamily="18" charset="0"/>
            </a:endParaRPr>
          </a:p>
          <a:p>
            <a:pPr algn="ctr"/>
            <a:endParaRPr lang="en-US" b="1" dirty="0">
              <a:latin typeface="Times New Roman" panose="02020603050405020304" pitchFamily="18" charset="0"/>
              <a:cs typeface="Times New Roman" panose="02020603050405020304" pitchFamily="18" charset="0"/>
            </a:endParaRPr>
          </a:p>
          <a:p>
            <a:pPr algn="ctr"/>
            <a:r>
              <a:rPr lang="en-US" sz="2200" b="1" dirty="0">
                <a:latin typeface="Times New Roman" panose="02020603050405020304" pitchFamily="18" charset="0"/>
                <a:cs typeface="Times New Roman" panose="02020603050405020304" pitchFamily="18" charset="0"/>
              </a:rPr>
              <a:t>M-cell:</a:t>
            </a:r>
            <a:endParaRPr lang="en-US" sz="2200" b="1" dirty="0">
              <a:latin typeface="Times New Roman" panose="02020603050405020304" pitchFamily="18" charset="0"/>
              <a:cs typeface="Times New Roman" panose="02020603050405020304" pitchFamily="18" charset="0"/>
            </a:endParaRPr>
          </a:p>
          <a:p>
            <a:pPr algn="ctr"/>
            <a:r>
              <a:rPr lang="en-US" sz="2400" b="1" dirty="0">
                <a:solidFill>
                  <a:srgbClr val="FF0000"/>
                </a:solidFill>
                <a:latin typeface="Times New Roman" panose="02020603050405020304" pitchFamily="18" charset="0"/>
                <a:cs typeface="Times New Roman" panose="02020603050405020304" pitchFamily="18" charset="0"/>
              </a:rPr>
              <a:t>2</a:t>
            </a:r>
            <a:r>
              <a:rPr lang="en-US" sz="2400" b="1" i="1" dirty="0">
                <a:solidFill>
                  <a:srgbClr val="FF0000"/>
                </a:solidFill>
                <a:latin typeface="Times New Roman" panose="02020603050405020304" pitchFamily="18" charset="0"/>
                <a:cs typeface="Times New Roman" panose="02020603050405020304" pitchFamily="18" charset="0"/>
              </a:rPr>
              <a:t>a </a:t>
            </a:r>
            <a:r>
              <a:rPr lang="en-US" sz="2400" dirty="0">
                <a:solidFill>
                  <a:srgbClr val="FF0000"/>
                </a:solidFill>
                <a:latin typeface="Arial" panose="020B0604020202020204" pitchFamily="34" charset="0"/>
                <a:cs typeface="Arial" panose="020B0604020202020204" pitchFamily="34" charset="0"/>
              </a:rPr>
              <a:t>x</a:t>
            </a:r>
            <a:r>
              <a:rPr lang="en-US" sz="2400" b="1" dirty="0">
                <a:solidFill>
                  <a:srgbClr val="FF0000"/>
                </a:solidFill>
                <a:latin typeface="Arial" panose="020B0604020202020204" pitchFamily="34" charset="0"/>
                <a:cs typeface="Arial" panose="020B0604020202020204" pitchFamily="34" charset="0"/>
              </a:rPr>
              <a:t> </a:t>
            </a:r>
            <a:r>
              <a:rPr lang="en-US" sz="2400" b="1" dirty="0">
                <a:solidFill>
                  <a:srgbClr val="FF0000"/>
                </a:solidFill>
                <a:latin typeface="Times New Roman" panose="02020603050405020304" pitchFamily="18" charset="0"/>
                <a:cs typeface="Times New Roman" panose="02020603050405020304" pitchFamily="18" charset="0"/>
              </a:rPr>
              <a:t>2</a:t>
            </a:r>
            <a:r>
              <a:rPr lang="en-US" sz="2400" b="1" i="1" dirty="0">
                <a:solidFill>
                  <a:srgbClr val="FF0000"/>
                </a:solidFill>
                <a:latin typeface="Times New Roman" panose="02020603050405020304" pitchFamily="18" charset="0"/>
                <a:cs typeface="Times New Roman" panose="02020603050405020304" pitchFamily="18" charset="0"/>
              </a:rPr>
              <a:t>b </a:t>
            </a:r>
            <a:r>
              <a:rPr lang="en-US" sz="2400" dirty="0">
                <a:solidFill>
                  <a:srgbClr val="FF0000"/>
                </a:solidFill>
                <a:latin typeface="Arial" panose="020B0604020202020204" pitchFamily="34" charset="0"/>
                <a:cs typeface="Arial" panose="020B0604020202020204" pitchFamily="34" charset="0"/>
              </a:rPr>
              <a:t>x</a:t>
            </a:r>
            <a:r>
              <a:rPr lang="en-US" sz="2400" b="1" dirty="0">
                <a:solidFill>
                  <a:srgbClr val="FF0000"/>
                </a:solidFill>
                <a:latin typeface="Arial" panose="020B0604020202020204" pitchFamily="34" charset="0"/>
                <a:cs typeface="Arial" panose="020B0604020202020204" pitchFamily="34" charset="0"/>
              </a:rPr>
              <a:t> </a:t>
            </a:r>
            <a:r>
              <a:rPr lang="en-US" sz="2400" b="1" i="1" dirty="0">
                <a:solidFill>
                  <a:srgbClr val="FF0000"/>
                </a:solidFill>
                <a:latin typeface="Times New Roman" panose="02020603050405020304" pitchFamily="18" charset="0"/>
                <a:cs typeface="Times New Roman" panose="02020603050405020304" pitchFamily="18" charset="0"/>
              </a:rPr>
              <a:t>c</a:t>
            </a:r>
            <a:endParaRPr lang="en-US" sz="2400" b="1" i="1" dirty="0">
              <a:solidFill>
                <a:srgbClr val="FF00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0" y="3692"/>
            <a:ext cx="12192000" cy="87589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 6" descr="屏幕截图 2023-10-25 111120"/>
          <p:cNvPicPr>
            <a:picLocks noChangeAspect="1"/>
          </p:cNvPicPr>
          <p:nvPr/>
        </p:nvPicPr>
        <p:blipFill>
          <a:blip r:embed="rId5"/>
          <a:stretch>
            <a:fillRect/>
          </a:stretch>
        </p:blipFill>
        <p:spPr>
          <a:xfrm>
            <a:off x="8996094" y="1016000"/>
            <a:ext cx="2656791" cy="2697557"/>
          </a:xfrm>
          <a:prstGeom prst="rect">
            <a:avLst/>
          </a:prstGeom>
        </p:spPr>
      </p:pic>
      <p:sp>
        <p:nvSpPr>
          <p:cNvPr id="14" name="TextBox 13"/>
          <p:cNvSpPr txBox="1"/>
          <p:nvPr/>
        </p:nvSpPr>
        <p:spPr>
          <a:xfrm>
            <a:off x="1066800" y="228626"/>
            <a:ext cx="10279380" cy="521970"/>
          </a:xfrm>
          <a:prstGeom prst="rect">
            <a:avLst/>
          </a:prstGeom>
          <a:noFill/>
        </p:spPr>
        <p:txBody>
          <a:bodyPr wrap="square">
            <a:spAutoFit/>
          </a:bodyPr>
          <a:lstStyle/>
          <a:p>
            <a:pPr algn="ctr"/>
            <a:r>
              <a:rPr lang="en-US" sz="2800" b="1" dirty="0">
                <a:solidFill>
                  <a:srgbClr val="FF0000"/>
                </a:solidFill>
                <a:latin typeface="Arial" panose="020B0604020202020204" pitchFamily="34" charset="0"/>
                <a:cs typeface="Arial" panose="020B0604020202020204" pitchFamily="34" charset="0"/>
              </a:rPr>
              <a:t>Short-range, 2-dimension, and long-range magnetic order</a:t>
            </a:r>
            <a:endParaRPr lang="en-US" sz="2800" b="1" dirty="0">
              <a:solidFill>
                <a:srgbClr val="FF0000"/>
              </a:solidFill>
              <a:latin typeface="Arial" panose="020B0604020202020204" pitchFamily="34" charset="0"/>
              <a:cs typeface="Arial" panose="020B0604020202020204" pitchFamily="34" charset="0"/>
            </a:endParaRPr>
          </a:p>
        </p:txBody>
      </p:sp>
      <p:sp>
        <p:nvSpPr>
          <p:cNvPr id="6" name="文本框 5"/>
          <p:cNvSpPr txBox="1"/>
          <p:nvPr/>
        </p:nvSpPr>
        <p:spPr>
          <a:xfrm>
            <a:off x="0" y="-13970"/>
            <a:ext cx="1157605"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M-diffraction</a:t>
            </a:r>
            <a:endParaRPr lang="en-US" altLang="zh-CN" sz="1400">
              <a:latin typeface="Arial" panose="020B0604020202020204" pitchFamily="34" charset="0"/>
              <a:cs typeface="Arial" panose="020B0604020202020204" pitchFamily="34" charset="0"/>
            </a:endParaRPr>
          </a:p>
        </p:txBody>
      </p:sp>
      <p:pic>
        <p:nvPicPr>
          <p:cNvPr id="7" name="Picture 6">
            <a:hlinkClick r:id="rId6"/>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7440" y="286114"/>
            <a:ext cx="593476" cy="593476"/>
          </a:xfrm>
          <a:prstGeom prst="rect">
            <a:avLst/>
          </a:prstGeom>
          <a:noFill/>
          <a:ln>
            <a:noFill/>
          </a:ln>
        </p:spPr>
      </p:pic>
      <p:sp>
        <p:nvSpPr>
          <p:cNvPr id="12" name="文本框 11"/>
          <p:cNvSpPr txBox="1"/>
          <p:nvPr/>
        </p:nvSpPr>
        <p:spPr>
          <a:xfrm>
            <a:off x="4343400" y="1797685"/>
            <a:ext cx="457200" cy="368300"/>
          </a:xfrm>
          <a:prstGeom prst="rect">
            <a:avLst/>
          </a:prstGeom>
          <a:solidFill>
            <a:schemeClr val="bg1"/>
          </a:solidFill>
          <a:ln>
            <a:solidFill>
              <a:schemeClr val="bg1"/>
            </a:solidFill>
          </a:ln>
        </p:spPr>
        <p:txBody>
          <a:bodyPr wrap="square" rtlCol="0">
            <a:spAutoFit/>
          </a:bodyPr>
          <a:lstStyle/>
          <a:p>
            <a:endParaRPr lang="zh-CN" altLang="en-US"/>
          </a:p>
        </p:txBody>
      </p:sp>
      <p:sp>
        <p:nvSpPr>
          <p:cNvPr id="15" name="文本框 14"/>
          <p:cNvSpPr txBox="1"/>
          <p:nvPr/>
        </p:nvSpPr>
        <p:spPr>
          <a:xfrm>
            <a:off x="5943600" y="1797685"/>
            <a:ext cx="457200" cy="368300"/>
          </a:xfrm>
          <a:prstGeom prst="rect">
            <a:avLst/>
          </a:prstGeom>
          <a:solidFill>
            <a:schemeClr val="bg1"/>
          </a:solidFill>
          <a:ln>
            <a:solidFill>
              <a:schemeClr val="bg1"/>
            </a:solidFill>
          </a:ln>
        </p:spPr>
        <p:txBody>
          <a:bodyPr wrap="square" rtlCol="0">
            <a:spAutoFit/>
          </a:bodyPr>
          <a:lstStyle/>
          <a:p>
            <a:endParaRPr lang="zh-CN" altLang="en-US"/>
          </a:p>
        </p:txBody>
      </p:sp>
      <p:sp>
        <p:nvSpPr>
          <p:cNvPr id="16" name="文本框 15"/>
          <p:cNvSpPr txBox="1"/>
          <p:nvPr/>
        </p:nvSpPr>
        <p:spPr>
          <a:xfrm>
            <a:off x="7467600" y="1752600"/>
            <a:ext cx="457200" cy="368300"/>
          </a:xfrm>
          <a:prstGeom prst="rect">
            <a:avLst/>
          </a:prstGeom>
          <a:solidFill>
            <a:schemeClr val="bg1"/>
          </a:solidFill>
          <a:ln>
            <a:solidFill>
              <a:schemeClr val="bg1"/>
            </a:solidFill>
          </a:ln>
        </p:spPr>
        <p:txBody>
          <a:bodyPr wrap="square" rtlCol="0">
            <a:spAutoFit/>
          </a:body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1445" y="1037211"/>
            <a:ext cx="10765790" cy="5484494"/>
          </a:xfrm>
          <a:prstGeom prst="rect">
            <a:avLst/>
          </a:prstGeom>
        </p:spPr>
      </p:pic>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4322" y="2222151"/>
            <a:ext cx="1405605" cy="1375556"/>
          </a:xfrm>
          <a:prstGeom prst="rect">
            <a:avLst/>
          </a:prstGeom>
          <a:ln>
            <a:solidFill>
              <a:schemeClr val="accent1"/>
            </a:solidFill>
          </a:ln>
          <a:effectLst>
            <a:glow rad="63500">
              <a:schemeClr val="accent2">
                <a:satMod val="175000"/>
                <a:alpha val="40000"/>
              </a:schemeClr>
            </a:glow>
          </a:effectLst>
        </p:spPr>
      </p:pic>
      <p:sp>
        <p:nvSpPr>
          <p:cNvPr id="4" name="TextBox 3"/>
          <p:cNvSpPr txBox="1"/>
          <p:nvPr/>
        </p:nvSpPr>
        <p:spPr>
          <a:xfrm>
            <a:off x="3510373" y="2622100"/>
            <a:ext cx="2837636" cy="1569660"/>
          </a:xfrm>
          <a:prstGeom prst="rect">
            <a:avLst/>
          </a:prstGeom>
          <a:noFill/>
          <a:ln>
            <a:solidFill>
              <a:schemeClr val="accent1"/>
            </a:solidFill>
          </a:ln>
          <a:effectLst>
            <a:glow rad="63500">
              <a:schemeClr val="accent3">
                <a:satMod val="175000"/>
                <a:alpha val="40000"/>
              </a:schemeClr>
            </a:glow>
          </a:effectLst>
        </p:spPr>
        <p:txBody>
          <a:bodyPr wrap="none" rtlCol="0">
            <a:spAutoFit/>
          </a:bodyPr>
          <a:lstStyle/>
          <a:p>
            <a:pPr algn="ctr"/>
            <a:r>
              <a:rPr lang="en-US" sz="2400" b="1" dirty="0">
                <a:solidFill>
                  <a:srgbClr val="A426EA"/>
                </a:solidFill>
                <a:latin typeface="Arial" panose="020B0604020202020204" pitchFamily="34" charset="0"/>
                <a:cs typeface="Arial" panose="020B0604020202020204" pitchFamily="34" charset="0"/>
              </a:rPr>
              <a:t>Spin disorder</a:t>
            </a:r>
            <a:endParaRPr lang="en-US" sz="2400" b="1" dirty="0">
              <a:solidFill>
                <a:srgbClr val="A426EA"/>
              </a:solidFill>
              <a:latin typeface="Arial" panose="020B0604020202020204" pitchFamily="34" charset="0"/>
              <a:cs typeface="Arial" panose="020B0604020202020204" pitchFamily="34" charset="0"/>
            </a:endParaRPr>
          </a:p>
          <a:p>
            <a:r>
              <a:rPr lang="en-US" sz="2400" dirty="0">
                <a:solidFill>
                  <a:srgbClr val="00B0F0"/>
                </a:solidFill>
                <a:latin typeface="Arial" panose="020B0604020202020204" pitchFamily="34" charset="0"/>
                <a:cs typeface="Arial" panose="020B0604020202020204" pitchFamily="34" charset="0"/>
              </a:rPr>
              <a:t>Paramagnetic state</a:t>
            </a:r>
            <a:endParaRPr lang="en-US" sz="2400" dirty="0">
              <a:solidFill>
                <a:srgbClr val="00B0F0"/>
              </a:solidFill>
              <a:latin typeface="Arial" panose="020B0604020202020204" pitchFamily="34" charset="0"/>
              <a:cs typeface="Arial" panose="020B0604020202020204" pitchFamily="34" charset="0"/>
            </a:endParaRPr>
          </a:p>
          <a:p>
            <a:r>
              <a:rPr lang="en-US" sz="2400" dirty="0">
                <a:solidFill>
                  <a:srgbClr val="00B0F0"/>
                </a:solidFill>
                <a:latin typeface="Arial" panose="020B0604020202020204" pitchFamily="34" charset="0"/>
                <a:cs typeface="Arial" panose="020B0604020202020204" pitchFamily="34" charset="0"/>
              </a:rPr>
              <a:t>Diamagnetic state </a:t>
            </a:r>
            <a:endParaRPr lang="en-US" sz="2400" dirty="0">
              <a:solidFill>
                <a:srgbClr val="00B0F0"/>
              </a:solidFill>
              <a:latin typeface="Arial" panose="020B0604020202020204" pitchFamily="34" charset="0"/>
              <a:cs typeface="Arial" panose="020B0604020202020204" pitchFamily="34" charset="0"/>
            </a:endParaRPr>
          </a:p>
          <a:p>
            <a:r>
              <a:rPr lang="en-US" sz="2400" dirty="0">
                <a:solidFill>
                  <a:srgbClr val="00B0F0"/>
                </a:solidFill>
                <a:latin typeface="Arial" panose="020B0604020202020204" pitchFamily="34" charset="0"/>
                <a:cs typeface="Arial" panose="020B0604020202020204" pitchFamily="34" charset="0"/>
              </a:rPr>
              <a:t>No magnetic peaks</a:t>
            </a:r>
            <a:endParaRPr lang="en-US" sz="2400" dirty="0">
              <a:solidFill>
                <a:srgbClr val="00B0F0"/>
              </a:solidFill>
              <a:latin typeface="Arial" panose="020B0604020202020204" pitchFamily="34" charset="0"/>
              <a:cs typeface="Arial" panose="020B0604020202020204" pitchFamily="34" charset="0"/>
            </a:endParaRPr>
          </a:p>
        </p:txBody>
      </p:sp>
      <p:sp>
        <p:nvSpPr>
          <p:cNvPr id="6" name="文本框 5"/>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5" name="Rectangle 4"/>
          <p:cNvSpPr/>
          <p:nvPr/>
        </p:nvSpPr>
        <p:spPr>
          <a:xfrm>
            <a:off x="0" y="3692"/>
            <a:ext cx="12192000" cy="91070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219200" y="259909"/>
            <a:ext cx="10050542" cy="584775"/>
          </a:xfrm>
          <a:prstGeom prst="rect">
            <a:avLst/>
          </a:prstGeom>
          <a:noFill/>
        </p:spPr>
        <p:txBody>
          <a:bodyPr wrap="square">
            <a:spAutoFit/>
          </a:bodyPr>
          <a:lstStyle/>
          <a:p>
            <a:pPr algn="ctr"/>
            <a:r>
              <a:rPr lang="en-US" sz="3200" b="1" dirty="0">
                <a:solidFill>
                  <a:srgbClr val="FF0000"/>
                </a:solidFill>
                <a:latin typeface="Arial" panose="020B0604020202020204" pitchFamily="34" charset="0"/>
                <a:cs typeface="Arial" panose="020B0604020202020204" pitchFamily="34" charset="0"/>
              </a:rPr>
              <a:t>Spin Disorder: Paramagnetic Neutron Diffraction</a:t>
            </a:r>
            <a:endParaRPr lang="en-US" sz="3200" b="1" dirty="0">
              <a:solidFill>
                <a:srgbClr val="FF0000"/>
              </a:solidFill>
              <a:latin typeface="Arial" panose="020B0604020202020204" pitchFamily="34" charset="0"/>
              <a:cs typeface="Arial" panose="020B0604020202020204" pitchFamily="34" charset="0"/>
            </a:endParaRPr>
          </a:p>
        </p:txBody>
      </p:sp>
      <p:sp>
        <p:nvSpPr>
          <p:cNvPr id="9" name="TextBox 8"/>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pic>
        <p:nvPicPr>
          <p:cNvPr id="10" name="Picture 9">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25" y="259909"/>
            <a:ext cx="654491" cy="654491"/>
          </a:xfrm>
          <a:prstGeom prst="rect">
            <a:avLst/>
          </a:prstGeom>
          <a:noFill/>
          <a:ln>
            <a:noFill/>
          </a:ln>
        </p:spPr>
      </p:pic>
      <p:sp>
        <p:nvSpPr>
          <p:cNvPr id="7" name="TextBox 6"/>
          <p:cNvSpPr txBox="1"/>
          <p:nvPr/>
        </p:nvSpPr>
        <p:spPr>
          <a:xfrm>
            <a:off x="711445" y="1037211"/>
            <a:ext cx="1214115" cy="830997"/>
          </a:xfrm>
          <a:prstGeom prst="rect">
            <a:avLst/>
          </a:prstGeom>
          <a:solidFill>
            <a:schemeClr val="bg1"/>
          </a:solidFill>
          <a:ln>
            <a:solidFill>
              <a:schemeClr val="accent1"/>
            </a:solidFill>
          </a:ln>
        </p:spPr>
        <p:txBody>
          <a:bodyPr wrap="none" rtlCol="0">
            <a:spAutoFit/>
          </a:bodyPr>
          <a:lstStyle/>
          <a:p>
            <a:pPr algn="ctr"/>
            <a:r>
              <a:rPr lang="en-US" sz="2400" b="1" dirty="0">
                <a:solidFill>
                  <a:srgbClr val="FF00FF"/>
                </a:solidFill>
              </a:rPr>
              <a:t>LaMnO</a:t>
            </a:r>
            <a:r>
              <a:rPr lang="en-US" sz="2400" b="1" baseline="-25000" dirty="0">
                <a:solidFill>
                  <a:srgbClr val="FF00FF"/>
                </a:solidFill>
              </a:rPr>
              <a:t>3</a:t>
            </a:r>
            <a:endParaRPr lang="en-US" sz="2400" b="1" baseline="-25000" dirty="0">
              <a:solidFill>
                <a:srgbClr val="FF00FF"/>
              </a:solidFill>
            </a:endParaRPr>
          </a:p>
          <a:p>
            <a:pPr algn="ctr"/>
            <a:r>
              <a:rPr lang="en-US" sz="2400" b="1" dirty="0">
                <a:solidFill>
                  <a:srgbClr val="FF00FF"/>
                </a:solidFill>
              </a:rPr>
              <a:t>at 300 K</a:t>
            </a:r>
            <a:endParaRPr lang="en-US" sz="2400" b="1" dirty="0">
              <a:solidFill>
                <a:srgbClr val="FF00FF"/>
              </a:solidFill>
            </a:endParaRPr>
          </a:p>
        </p:txBody>
      </p:sp>
      <p:sp>
        <p:nvSpPr>
          <p:cNvPr id="11" name="TextBox 10"/>
          <p:cNvSpPr txBox="1"/>
          <p:nvPr/>
        </p:nvSpPr>
        <p:spPr>
          <a:xfrm>
            <a:off x="3481798" y="1575959"/>
            <a:ext cx="3223802" cy="923330"/>
          </a:xfrm>
          <a:prstGeom prst="rect">
            <a:avLst/>
          </a:prstGeom>
          <a:noFill/>
        </p:spPr>
        <p:txBody>
          <a:bodyPr wrap="square" rtlCol="0">
            <a:spAutoFit/>
          </a:bodyPr>
          <a:lstStyle/>
          <a:p>
            <a:pPr algn="ctr"/>
            <a:r>
              <a:rPr lang="en-US" dirty="0">
                <a:solidFill>
                  <a:srgbClr val="C00000"/>
                </a:solidFill>
              </a:rPr>
              <a:t>The disordered magnetic </a:t>
            </a:r>
            <a:r>
              <a:rPr lang="en-US" altLang="zh-CN" dirty="0">
                <a:solidFill>
                  <a:srgbClr val="C00000"/>
                </a:solidFill>
              </a:rPr>
              <a:t>diffraction</a:t>
            </a:r>
            <a:r>
              <a:rPr lang="en-US" dirty="0">
                <a:solidFill>
                  <a:srgbClr val="C00000"/>
                </a:solidFill>
              </a:rPr>
              <a:t> contribute on background. </a:t>
            </a:r>
            <a:endParaRPr lang="en-US" dirty="0">
              <a:solidFill>
                <a:srgbClr val="C00000"/>
              </a:solidFill>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9400" y="1676400"/>
            <a:ext cx="4640342" cy="3081247"/>
          </a:xfrm>
          <a:prstGeom prst="rect">
            <a:avLst/>
          </a:prstGeom>
        </p:spPr>
      </p:pic>
      <p:cxnSp>
        <p:nvCxnSpPr>
          <p:cNvPr id="14" name="直接连接符 13"/>
          <p:cNvCxnSpPr/>
          <p:nvPr/>
        </p:nvCxnSpPr>
        <p:spPr>
          <a:xfrm>
            <a:off x="7010400" y="3200400"/>
            <a:ext cx="3581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63844" y="4330005"/>
            <a:ext cx="5768975" cy="1631216"/>
          </a:xfrm>
          <a:prstGeom prst="rect">
            <a:avLst/>
          </a:prstGeom>
          <a:noFill/>
          <a:ln>
            <a:solidFill>
              <a:srgbClr val="FF00FF"/>
            </a:solidFill>
          </a:ln>
          <a:effectLst>
            <a:glow rad="63500">
              <a:schemeClr val="accent3">
                <a:satMod val="175000"/>
                <a:alpha val="40000"/>
              </a:schemeClr>
            </a:glow>
          </a:effectLst>
        </p:spPr>
        <p:txBody>
          <a:bodyPr wrap="square" rtlCol="0">
            <a:spAutoFit/>
          </a:bodyPr>
          <a:lstStyle/>
          <a:p>
            <a:pPr algn="ctr">
              <a:lnSpc>
                <a:spcPct val="100000"/>
              </a:lnSpc>
            </a:pPr>
            <a:r>
              <a:rPr lang="en-US" sz="2000" b="1" dirty="0">
                <a:latin typeface="Times New Roman" panose="02020603050405020304" pitchFamily="18" charset="0"/>
                <a:cs typeface="Times New Roman" panose="02020603050405020304" pitchFamily="18" charset="0"/>
              </a:rPr>
              <a:t>K</a:t>
            </a:r>
            <a:r>
              <a:rPr lang="en-US" sz="2000" b="1" baseline="-25000" dirty="0">
                <a:latin typeface="Times New Roman" panose="02020603050405020304" pitchFamily="18" charset="0"/>
                <a:cs typeface="Times New Roman" panose="02020603050405020304" pitchFamily="18" charset="0"/>
              </a:rPr>
              <a:t>x</a:t>
            </a:r>
            <a:r>
              <a:rPr lang="en-US" sz="2000" b="1" dirty="0">
                <a:latin typeface="Times New Roman" panose="02020603050405020304" pitchFamily="18" charset="0"/>
                <a:cs typeface="Times New Roman" panose="02020603050405020304" pitchFamily="18" charset="0"/>
              </a:rPr>
              <a:t>Fe</a:t>
            </a:r>
            <a:r>
              <a:rPr lang="en-US" sz="2000" b="1" baseline="-25000" dirty="0">
                <a:latin typeface="Times New Roman" panose="02020603050405020304" pitchFamily="18" charset="0"/>
                <a:cs typeface="Times New Roman" panose="02020603050405020304" pitchFamily="18" charset="0"/>
              </a:rPr>
              <a:t>2-y</a:t>
            </a:r>
            <a:r>
              <a:rPr lang="en-US" sz="2000" b="1" dirty="0">
                <a:latin typeface="Times New Roman" panose="02020603050405020304" pitchFamily="18" charset="0"/>
                <a:cs typeface="Times New Roman" panose="02020603050405020304" pitchFamily="18" charset="0"/>
              </a:rPr>
              <a:t>Se</a:t>
            </a:r>
            <a:r>
              <a:rPr lang="en-US" sz="2000" b="1" baseline="-25000" dirty="0">
                <a:latin typeface="Times New Roman" panose="02020603050405020304" pitchFamily="18" charset="0"/>
                <a:cs typeface="Times New Roman" panose="02020603050405020304" pitchFamily="18" charset="0"/>
              </a:rPr>
              <a:t>2 </a:t>
            </a:r>
            <a:r>
              <a:rPr lang="en-US" sz="2000" b="1" dirty="0">
                <a:latin typeface="Times New Roman" panose="02020603050405020304" pitchFamily="18" charset="0"/>
                <a:cs typeface="Times New Roman" panose="02020603050405020304" pitchFamily="18" charset="0"/>
              </a:rPr>
              <a:t>superconductor</a:t>
            </a:r>
            <a:endParaRPr lang="en-US" sz="2000" b="1" dirty="0">
              <a:latin typeface="Times New Roman" panose="02020603050405020304" pitchFamily="18" charset="0"/>
              <a:cs typeface="Times New Roman" panose="02020603050405020304" pitchFamily="18" charset="0"/>
            </a:endParaRPr>
          </a:p>
          <a:p>
            <a:pPr>
              <a:lnSpc>
                <a:spcPct val="100000"/>
              </a:lnSpc>
            </a:pPr>
            <a:r>
              <a:rPr lang="en-US" sz="2000" dirty="0">
                <a:latin typeface="Times New Roman" panose="02020603050405020304" pitchFamily="18" charset="0"/>
                <a:cs typeface="Times New Roman" panose="02020603050405020304" pitchFamily="18" charset="0"/>
              </a:rPr>
              <a:t>Structure at high-T: </a:t>
            </a:r>
            <a:r>
              <a:rPr lang="en-US" sz="2000" i="1" dirty="0">
                <a:latin typeface="Times New Roman" panose="02020603050405020304" pitchFamily="18" charset="0"/>
                <a:cs typeface="Times New Roman" panose="02020603050405020304" pitchFamily="18" charset="0"/>
              </a:rPr>
              <a:t>I</a:t>
            </a:r>
            <a:r>
              <a:rPr lang="en-US" sz="2000" dirty="0">
                <a:latin typeface="Times New Roman" panose="02020603050405020304" pitchFamily="18" charset="0"/>
                <a:cs typeface="Times New Roman" panose="02020603050405020304" pitchFamily="18" charset="0"/>
              </a:rPr>
              <a:t>4/</a:t>
            </a:r>
            <a:r>
              <a:rPr lang="en-US" sz="2000" i="1" dirty="0">
                <a:latin typeface="Times New Roman" panose="02020603050405020304" pitchFamily="18" charset="0"/>
                <a:cs typeface="Times New Roman" panose="02020603050405020304" pitchFamily="18" charset="0"/>
              </a:rPr>
              <a:t>mmm</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a=b</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sym typeface="Symbol" panose="05050102010706020507"/>
              </a:rPr>
              <a:t>c</a:t>
            </a:r>
            <a:endParaRPr lang="en-US" sz="2000" i="1" baseline="-25000" dirty="0">
              <a:latin typeface="Times New Roman" panose="02020603050405020304" pitchFamily="18" charset="0"/>
              <a:cs typeface="Times New Roman" panose="02020603050405020304" pitchFamily="18" charset="0"/>
            </a:endParaRPr>
          </a:p>
          <a:p>
            <a:pPr>
              <a:lnSpc>
                <a:spcPct val="100000"/>
              </a:lnSpc>
            </a:pPr>
            <a:r>
              <a:rPr lang="en-US" sz="2000" dirty="0">
                <a:latin typeface="Times New Roman" panose="02020603050405020304" pitchFamily="18" charset="0"/>
                <a:cs typeface="Times New Roman" panose="02020603050405020304" pitchFamily="18" charset="0"/>
              </a:rPr>
              <a:t>Sup-structure at low-T: </a:t>
            </a:r>
            <a:r>
              <a:rPr lang="en-US" sz="2000" i="1" dirty="0">
                <a:latin typeface="Times New Roman" panose="02020603050405020304" pitchFamily="18" charset="0"/>
                <a:cs typeface="Times New Roman" panose="02020603050405020304" pitchFamily="18" charset="0"/>
              </a:rPr>
              <a:t>I</a:t>
            </a:r>
            <a:r>
              <a:rPr lang="en-US" sz="2000" dirty="0">
                <a:latin typeface="Times New Roman" panose="02020603050405020304" pitchFamily="18" charset="0"/>
                <a:cs typeface="Times New Roman" panose="02020603050405020304" pitchFamily="18" charset="0"/>
              </a:rPr>
              <a:t>4/</a:t>
            </a:r>
            <a:r>
              <a:rPr lang="en-US" sz="2000" i="1" dirty="0">
                <a:latin typeface="Times New Roman" panose="02020603050405020304" pitchFamily="18" charset="0"/>
                <a:cs typeface="Times New Roman" panose="02020603050405020304" pitchFamily="18" charset="0"/>
              </a:rPr>
              <a:t>m</a:t>
            </a:r>
            <a:r>
              <a:rPr lang="en-US" sz="2000"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a</a:t>
            </a:r>
            <a:r>
              <a:rPr lang="en-US" sz="2000" i="1" baseline="-25000" dirty="0" err="1">
                <a:latin typeface="Times New Roman" panose="02020603050405020304" pitchFamily="18" charset="0"/>
                <a:cs typeface="Times New Roman" panose="02020603050405020304" pitchFamily="18" charset="0"/>
              </a:rPr>
              <a:t>S</a:t>
            </a:r>
            <a:r>
              <a:rPr lang="en-US" sz="2000" i="1"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b</a:t>
            </a:r>
            <a:r>
              <a:rPr lang="en-US" sz="2000" i="1" baseline="-25000" dirty="0" err="1">
                <a:latin typeface="Times New Roman" panose="02020603050405020304" pitchFamily="18" charset="0"/>
                <a:cs typeface="Times New Roman" panose="02020603050405020304" pitchFamily="18" charset="0"/>
              </a:rPr>
              <a:t>S</a:t>
            </a:r>
            <a:r>
              <a:rPr lang="en-US" sz="2000" i="1"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sym typeface="Symbol" panose="05050102010706020507"/>
              </a:rPr>
              <a:t>5×</a:t>
            </a:r>
            <a:r>
              <a:rPr lang="en-US" sz="2000" i="1" dirty="0">
                <a:latin typeface="Times New Roman" panose="02020603050405020304" pitchFamily="18" charset="0"/>
                <a:cs typeface="Times New Roman" panose="02020603050405020304" pitchFamily="18" charset="0"/>
                <a:sym typeface="Symbol" panose="05050102010706020507"/>
              </a:rPr>
              <a:t>a</a:t>
            </a:r>
            <a:r>
              <a:rPr lang="en-US" sz="2000" i="1" baseline="-25000" dirty="0">
                <a:latin typeface="Times New Roman" panose="02020603050405020304" pitchFamily="18" charset="0"/>
                <a:cs typeface="Times New Roman" panose="02020603050405020304" pitchFamily="18" charset="0"/>
                <a:sym typeface="Symbol" panose="05050102010706020507"/>
              </a:rPr>
              <a:t>; </a:t>
            </a:r>
            <a:r>
              <a:rPr lang="en-US" sz="2000" i="1" dirty="0" err="1">
                <a:latin typeface="Times New Roman" panose="02020603050405020304" pitchFamily="18" charset="0"/>
                <a:cs typeface="Times New Roman" panose="02020603050405020304" pitchFamily="18" charset="0"/>
              </a:rPr>
              <a:t>c</a:t>
            </a:r>
            <a:r>
              <a:rPr lang="en-US" sz="2000" i="1" baseline="-25000" dirty="0" err="1">
                <a:latin typeface="Times New Roman" panose="02020603050405020304" pitchFamily="18" charset="0"/>
                <a:cs typeface="Times New Roman" panose="02020603050405020304" pitchFamily="18" charset="0"/>
              </a:rPr>
              <a:t>S</a:t>
            </a:r>
            <a:r>
              <a:rPr lang="en-US" sz="2000" i="1"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sym typeface="Symbol" panose="05050102010706020507"/>
              </a:rPr>
              <a:t>c</a:t>
            </a:r>
            <a:endParaRPr lang="en-US" sz="2000" i="1" baseline="-25000" dirty="0">
              <a:latin typeface="Times New Roman" panose="02020603050405020304" pitchFamily="18" charset="0"/>
              <a:cs typeface="Times New Roman" panose="02020603050405020304" pitchFamily="18" charset="0"/>
              <a:sym typeface="Symbol" panose="05050102010706020507"/>
            </a:endParaRPr>
          </a:p>
          <a:p>
            <a:pPr>
              <a:lnSpc>
                <a:spcPct val="100000"/>
              </a:lnSpc>
            </a:pPr>
            <a:r>
              <a:rPr lang="en-US" sz="2000" dirty="0">
                <a:latin typeface="Times New Roman" panose="02020603050405020304" pitchFamily="18" charset="0"/>
                <a:cs typeface="Times New Roman" panose="02020603050405020304" pitchFamily="18" charset="0"/>
                <a:sym typeface="Symbol" panose="05050102010706020507"/>
              </a:rPr>
              <a:t>Magnetic space group: </a:t>
            </a:r>
            <a:r>
              <a:rPr lang="en-US" sz="2000" i="1" dirty="0">
                <a:latin typeface="Times New Roman" panose="02020603050405020304" pitchFamily="18" charset="0"/>
                <a:cs typeface="Times New Roman" panose="02020603050405020304" pitchFamily="18" charset="0"/>
                <a:sym typeface="Symbol" panose="05050102010706020507"/>
              </a:rPr>
              <a:t>I</a:t>
            </a:r>
            <a:r>
              <a:rPr lang="en-US" sz="2000" dirty="0">
                <a:latin typeface="Times New Roman" panose="02020603050405020304" pitchFamily="18" charset="0"/>
                <a:cs typeface="Times New Roman" panose="02020603050405020304" pitchFamily="18" charset="0"/>
                <a:sym typeface="Symbol" panose="05050102010706020507"/>
              </a:rPr>
              <a:t>4/</a:t>
            </a:r>
            <a:r>
              <a:rPr lang="en-US" sz="2000" i="1" dirty="0">
                <a:latin typeface="Times New Roman" panose="02020603050405020304" pitchFamily="18" charset="0"/>
                <a:cs typeface="Times New Roman" panose="02020603050405020304" pitchFamily="18" charset="0"/>
                <a:sym typeface="Symbol" panose="05050102010706020507"/>
              </a:rPr>
              <a:t>m’, </a:t>
            </a:r>
            <a:r>
              <a:rPr lang="en-US" sz="2000" i="1" dirty="0" err="1">
                <a:latin typeface="Times New Roman" panose="02020603050405020304" pitchFamily="18" charset="0"/>
                <a:cs typeface="Times New Roman" panose="02020603050405020304" pitchFamily="18" charset="0"/>
              </a:rPr>
              <a:t>a</a:t>
            </a:r>
            <a:r>
              <a:rPr lang="en-US" sz="2000" i="1" baseline="-25000" dirty="0" err="1">
                <a:latin typeface="Times New Roman" panose="02020603050405020304" pitchFamily="18" charset="0"/>
                <a:cs typeface="Times New Roman" panose="02020603050405020304" pitchFamily="18" charset="0"/>
              </a:rPr>
              <a:t>M</a:t>
            </a:r>
            <a:r>
              <a:rPr lang="en-US" sz="2000" i="1" dirty="0">
                <a:latin typeface="Times New Roman" panose="02020603050405020304" pitchFamily="18" charset="0"/>
                <a:cs typeface="Times New Roman" panose="02020603050405020304" pitchFamily="18" charset="0"/>
              </a:rPr>
              <a:t>=</a:t>
            </a:r>
            <a:r>
              <a:rPr lang="en-US" sz="2000" i="1" dirty="0" err="1">
                <a:latin typeface="Times New Roman" panose="02020603050405020304" pitchFamily="18" charset="0"/>
                <a:cs typeface="Times New Roman" panose="02020603050405020304" pitchFamily="18" charset="0"/>
              </a:rPr>
              <a:t>b</a:t>
            </a:r>
            <a:r>
              <a:rPr lang="en-US" sz="2000" i="1" baseline="-25000" dirty="0" err="1">
                <a:latin typeface="Times New Roman" panose="02020603050405020304" pitchFamily="18" charset="0"/>
                <a:cs typeface="Times New Roman" panose="02020603050405020304" pitchFamily="18" charset="0"/>
              </a:rPr>
              <a:t>M</a:t>
            </a:r>
            <a:r>
              <a:rPr lang="en-US" sz="2000" i="1"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sym typeface="Symbol" panose="05050102010706020507"/>
              </a:rPr>
              <a:t>5×</a:t>
            </a:r>
            <a:r>
              <a:rPr lang="en-US" sz="2000" i="1" dirty="0">
                <a:latin typeface="Times New Roman" panose="02020603050405020304" pitchFamily="18" charset="0"/>
                <a:cs typeface="Times New Roman" panose="02020603050405020304" pitchFamily="18" charset="0"/>
                <a:sym typeface="Symbol" panose="05050102010706020507"/>
              </a:rPr>
              <a:t>a, </a:t>
            </a:r>
            <a:r>
              <a:rPr lang="en-US" sz="2000" i="1" dirty="0" err="1">
                <a:latin typeface="Times New Roman" panose="02020603050405020304" pitchFamily="18" charset="0"/>
                <a:cs typeface="Times New Roman" panose="02020603050405020304" pitchFamily="18" charset="0"/>
              </a:rPr>
              <a:t>c</a:t>
            </a:r>
            <a:r>
              <a:rPr lang="en-US" sz="2000" i="1" baseline="-25000" dirty="0" err="1">
                <a:latin typeface="Times New Roman" panose="02020603050405020304" pitchFamily="18" charset="0"/>
                <a:cs typeface="Times New Roman" panose="02020603050405020304" pitchFamily="18" charset="0"/>
              </a:rPr>
              <a:t>M</a:t>
            </a:r>
            <a:r>
              <a:rPr lang="en-US" sz="2000" i="1" dirty="0">
                <a:latin typeface="Times New Roman" panose="02020603050405020304" pitchFamily="18" charset="0"/>
                <a:cs typeface="Times New Roman" panose="02020603050405020304" pitchFamily="18" charset="0"/>
              </a:rPr>
              <a:t>=</a:t>
            </a:r>
            <a:r>
              <a:rPr lang="en-US" sz="2000" i="1" dirty="0">
                <a:latin typeface="Times New Roman" panose="02020603050405020304" pitchFamily="18" charset="0"/>
                <a:cs typeface="Times New Roman" panose="02020603050405020304" pitchFamily="18" charset="0"/>
                <a:sym typeface="Symbol" panose="05050102010706020507"/>
              </a:rPr>
              <a:t>c </a:t>
            </a:r>
            <a:r>
              <a:rPr lang="en-US" sz="2000" dirty="0">
                <a:latin typeface="Times New Roman" panose="02020603050405020304" pitchFamily="18" charset="0"/>
                <a:cs typeface="Times New Roman" panose="02020603050405020304" pitchFamily="18" charset="0"/>
                <a:sym typeface="Symbol" panose="05050102010706020507"/>
              </a:rPr>
              <a:t>AFM with Fe moment along the </a:t>
            </a:r>
            <a:r>
              <a:rPr lang="en-US" sz="2000" i="1" dirty="0">
                <a:latin typeface="Times New Roman" panose="02020603050405020304" pitchFamily="18" charset="0"/>
                <a:cs typeface="Times New Roman" panose="02020603050405020304" pitchFamily="18" charset="0"/>
                <a:sym typeface="Symbol" panose="05050102010706020507"/>
              </a:rPr>
              <a:t>c</a:t>
            </a:r>
            <a:r>
              <a:rPr lang="en-US" sz="2000" dirty="0">
                <a:latin typeface="Times New Roman" panose="02020603050405020304" pitchFamily="18" charset="0"/>
                <a:cs typeface="Times New Roman" panose="02020603050405020304" pitchFamily="18" charset="0"/>
                <a:sym typeface="Symbol" panose="05050102010706020507"/>
              </a:rPr>
              <a:t>-axes.</a:t>
            </a:r>
            <a:endParaRPr lang="en-US" sz="20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8615" y="939800"/>
            <a:ext cx="4117975" cy="5604986"/>
          </a:xfrm>
          <a:prstGeom prst="rect">
            <a:avLst/>
          </a:prstGeom>
        </p:spPr>
      </p:pic>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9775" y="939165"/>
            <a:ext cx="4286250" cy="3239770"/>
          </a:xfrm>
          <a:prstGeom prst="rect">
            <a:avLst/>
          </a:prstGeom>
        </p:spPr>
      </p:pic>
      <p:sp>
        <p:nvSpPr>
          <p:cNvPr id="8" name="TextBox 7"/>
          <p:cNvSpPr txBox="1"/>
          <p:nvPr/>
        </p:nvSpPr>
        <p:spPr>
          <a:xfrm>
            <a:off x="2711452" y="3818890"/>
            <a:ext cx="1026243" cy="400110"/>
          </a:xfrm>
          <a:prstGeom prst="rect">
            <a:avLst/>
          </a:prstGeom>
          <a:noFill/>
        </p:spPr>
        <p:txBody>
          <a:bodyPr wrap="none" rtlCol="0">
            <a:spAutoFit/>
          </a:bodyPr>
          <a:lstStyle/>
          <a:p>
            <a:r>
              <a:rPr lang="en-US" sz="2000" i="1" dirty="0">
                <a:latin typeface="Times New Roman" panose="02020603050405020304" pitchFamily="18" charset="0"/>
                <a:cs typeface="Times New Roman" panose="02020603050405020304" pitchFamily="18" charset="0"/>
              </a:rPr>
              <a:t>I4/mmm</a:t>
            </a:r>
            <a:endParaRPr lang="en-US" sz="2000" i="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2519293" y="1395344"/>
            <a:ext cx="1678665" cy="646331"/>
          </a:xfrm>
          <a:prstGeom prst="rect">
            <a:avLst/>
          </a:prstGeom>
          <a:noFill/>
          <a:ln>
            <a:solidFill>
              <a:srgbClr val="FF00FF"/>
            </a:solidFill>
          </a:ln>
          <a:effectLst>
            <a:glow rad="63500">
              <a:schemeClr val="accent3">
                <a:satMod val="175000"/>
                <a:alpha val="40000"/>
              </a:schemeClr>
            </a:glow>
          </a:effectLst>
        </p:spPr>
        <p:txBody>
          <a:bodyPr wrap="none" rtlCol="0">
            <a:spAutoFit/>
          </a:bodyPr>
          <a:lstStyle/>
          <a:p>
            <a:r>
              <a:rPr lang="en-US" dirty="0">
                <a:latin typeface="Times New Roman" panose="02020603050405020304" pitchFamily="18" charset="0"/>
                <a:cs typeface="Times New Roman" panose="02020603050405020304" pitchFamily="18" charset="0"/>
              </a:rPr>
              <a:t>Nuclear: </a:t>
            </a:r>
            <a:r>
              <a:rPr lang="en-US" i="1" dirty="0">
                <a:latin typeface="Times New Roman" panose="02020603050405020304" pitchFamily="18" charset="0"/>
                <a:cs typeface="Times New Roman" panose="02020603050405020304" pitchFamily="18" charset="0"/>
              </a:rPr>
              <a:t>I4/m</a:t>
            </a:r>
            <a:endParaRPr lang="en-US" i="1"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Magnetic: </a:t>
            </a:r>
            <a:r>
              <a:rPr lang="en-US" i="1" dirty="0">
                <a:latin typeface="Times New Roman" panose="02020603050405020304" pitchFamily="18" charset="0"/>
                <a:cs typeface="Times New Roman" panose="02020603050405020304" pitchFamily="18" charset="0"/>
              </a:rPr>
              <a:t>I4/m’</a:t>
            </a:r>
            <a:endParaRPr lang="en-US" i="1" dirty="0">
              <a:latin typeface="Times New Roman" panose="02020603050405020304" pitchFamily="18" charset="0"/>
              <a:cs typeface="Times New Roman" panose="02020603050405020304" pitchFamily="18" charset="0"/>
            </a:endParaRPr>
          </a:p>
        </p:txBody>
      </p:sp>
      <p:pic>
        <p:nvPicPr>
          <p:cNvPr id="1027" name="Picture 3"/>
          <p:cNvPicPr>
            <a:picLocks noChangeAspect="1" noChangeArrowheads="1"/>
          </p:cNvPicPr>
          <p:nvPr/>
        </p:nvPicPr>
        <p:blipFill>
          <a:blip r:embed="rId3" cstate="print"/>
          <a:srcRect/>
          <a:stretch>
            <a:fillRect/>
          </a:stretch>
        </p:blipFill>
        <p:spPr bwMode="auto">
          <a:xfrm>
            <a:off x="9081135" y="894907"/>
            <a:ext cx="2762250" cy="2894774"/>
          </a:xfrm>
          <a:prstGeom prst="rect">
            <a:avLst/>
          </a:prstGeom>
          <a:noFill/>
          <a:ln w="9525">
            <a:noFill/>
            <a:miter lim="800000"/>
            <a:headEnd/>
            <a:tailEnd/>
          </a:ln>
        </p:spPr>
      </p:pic>
      <p:sp>
        <p:nvSpPr>
          <p:cNvPr id="5" name="文本框 4"/>
          <p:cNvSpPr txBox="1"/>
          <p:nvPr/>
        </p:nvSpPr>
        <p:spPr>
          <a:xfrm>
            <a:off x="4906326" y="5961221"/>
            <a:ext cx="6684010" cy="583565"/>
          </a:xfrm>
          <a:prstGeom prst="rect">
            <a:avLst/>
          </a:prstGeom>
          <a:noFill/>
        </p:spPr>
        <p:txBody>
          <a:bodyPr wrap="square" rtlCol="0">
            <a:spAutoFit/>
          </a:bodyPr>
          <a:lstStyle/>
          <a:p>
            <a:r>
              <a:rPr lang="en-US" altLang="zh-CN" sz="1600" b="1" dirty="0">
                <a:solidFill>
                  <a:srgbClr val="FF0000"/>
                </a:solidFill>
              </a:rPr>
              <a:t>1. Magnetic peaks can be indexed using nuclear unit cell;</a:t>
            </a:r>
            <a:endParaRPr lang="en-US" altLang="zh-CN" sz="1600" b="1" dirty="0">
              <a:solidFill>
                <a:srgbClr val="FF0000"/>
              </a:solidFill>
            </a:endParaRPr>
          </a:p>
          <a:p>
            <a:r>
              <a:rPr lang="en-US" altLang="zh-CN" sz="1600" b="1" dirty="0">
                <a:solidFill>
                  <a:srgbClr val="FF0000"/>
                </a:solidFill>
              </a:rPr>
              <a:t>2. All magnetic peaks have</a:t>
            </a:r>
            <a:r>
              <a:rPr lang="en-US" altLang="zh-CN" sz="1600" b="1" i="1" dirty="0">
                <a:solidFill>
                  <a:srgbClr val="FF0000"/>
                </a:solidFill>
                <a:latin typeface="Times New Roman" panose="02020603050405020304" pitchFamily="18" charset="0"/>
                <a:cs typeface="Times New Roman" panose="02020603050405020304" pitchFamily="18" charset="0"/>
              </a:rPr>
              <a:t> </a:t>
            </a:r>
            <a:r>
              <a:rPr lang="en-US" altLang="zh-CN" sz="1600" b="1" i="1" dirty="0" err="1">
                <a:solidFill>
                  <a:srgbClr val="FF0000"/>
                </a:solidFill>
                <a:latin typeface="Times New Roman" panose="02020603050405020304" pitchFamily="18" charset="0"/>
                <a:cs typeface="Times New Roman" panose="02020603050405020304" pitchFamily="18" charset="0"/>
              </a:rPr>
              <a:t>h</a:t>
            </a:r>
            <a:r>
              <a:rPr lang="en-US" altLang="zh-CN" sz="1600" b="1" dirty="0" err="1">
                <a:solidFill>
                  <a:srgbClr val="FF0000"/>
                </a:solidFill>
              </a:rPr>
              <a:t>+</a:t>
            </a:r>
            <a:r>
              <a:rPr lang="en-US" altLang="zh-CN" sz="1600" b="1" i="1" dirty="0" err="1">
                <a:solidFill>
                  <a:srgbClr val="FF0000"/>
                </a:solidFill>
                <a:latin typeface="Times New Roman" panose="02020603050405020304" pitchFamily="18" charset="0"/>
                <a:cs typeface="Times New Roman" panose="02020603050405020304" pitchFamily="18" charset="0"/>
              </a:rPr>
              <a:t>k</a:t>
            </a:r>
            <a:r>
              <a:rPr lang="en-US" altLang="zh-CN" sz="1600" b="1" dirty="0" err="1">
                <a:solidFill>
                  <a:srgbClr val="FF0000"/>
                </a:solidFill>
              </a:rPr>
              <a:t>+</a:t>
            </a:r>
            <a:r>
              <a:rPr lang="en-US" altLang="zh-CN" sz="1600" b="1" i="1" dirty="0" err="1">
                <a:solidFill>
                  <a:srgbClr val="FF0000"/>
                </a:solidFill>
                <a:latin typeface="Times New Roman" panose="02020603050405020304" pitchFamily="18" charset="0"/>
                <a:cs typeface="Times New Roman" panose="02020603050405020304" pitchFamily="18" charset="0"/>
              </a:rPr>
              <a:t>l</a:t>
            </a:r>
            <a:r>
              <a:rPr lang="en-US" altLang="zh-CN" sz="1600" b="1" dirty="0">
                <a:solidFill>
                  <a:srgbClr val="FF0000"/>
                </a:solidFill>
              </a:rPr>
              <a:t>=2n, indicating that M-cell has body center.</a:t>
            </a:r>
            <a:endParaRPr lang="en-US" altLang="zh-CN" sz="1600" b="1" dirty="0">
              <a:solidFill>
                <a:srgbClr val="FF0000"/>
              </a:solidFill>
            </a:endParaRPr>
          </a:p>
        </p:txBody>
      </p:sp>
      <p:sp>
        <p:nvSpPr>
          <p:cNvPr id="9" name="文本框 8"/>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2" name="文本框 1"/>
          <p:cNvSpPr txBox="1"/>
          <p:nvPr/>
        </p:nvSpPr>
        <p:spPr>
          <a:xfrm>
            <a:off x="6231255" y="2599055"/>
            <a:ext cx="1693545" cy="521970"/>
          </a:xfrm>
          <a:prstGeom prst="rect">
            <a:avLst/>
          </a:prstGeom>
          <a:noFill/>
        </p:spPr>
        <p:txBody>
          <a:bodyPr wrap="none" rtlCol="0">
            <a:spAutoFit/>
          </a:bodyPr>
          <a:lstStyle/>
          <a:p>
            <a:r>
              <a:rPr lang="en-US" altLang="zh-CN" sz="2800" i="1">
                <a:gradFill>
                  <a:gsLst>
                    <a:gs pos="50000">
                      <a:srgbClr val="EBA874"/>
                    </a:gs>
                    <a:gs pos="0">
                      <a:srgbClr val="F2C5A2"/>
                    </a:gs>
                    <a:gs pos="100000">
                      <a:srgbClr val="E48B45"/>
                    </a:gs>
                  </a:gsLst>
                  <a:lin scaled="1"/>
                </a:gradFill>
                <a:latin typeface="Times New Roman" panose="02020603050405020304" pitchFamily="18" charset="0"/>
                <a:cs typeface="Times New Roman" panose="02020603050405020304" pitchFamily="18" charset="0"/>
              </a:rPr>
              <a:t>h+k+l=2n</a:t>
            </a:r>
            <a:endParaRPr lang="en-US" altLang="zh-CN" sz="2800" i="1">
              <a:gradFill>
                <a:gsLst>
                  <a:gs pos="50000">
                    <a:srgbClr val="EBA874"/>
                  </a:gs>
                  <a:gs pos="0">
                    <a:srgbClr val="F2C5A2"/>
                  </a:gs>
                  <a:gs pos="100000">
                    <a:srgbClr val="E48B45"/>
                  </a:gs>
                </a:gsLst>
                <a:lin scaled="1"/>
              </a:gradFill>
              <a:latin typeface="Times New Roman" panose="02020603050405020304" pitchFamily="18" charset="0"/>
              <a:cs typeface="Times New Roman" panose="02020603050405020304" pitchFamily="18" charset="0"/>
            </a:endParaRPr>
          </a:p>
        </p:txBody>
      </p:sp>
      <p:sp>
        <p:nvSpPr>
          <p:cNvPr id="4" name="Rectangle 3"/>
          <p:cNvSpPr/>
          <p:nvPr/>
        </p:nvSpPr>
        <p:spPr>
          <a:xfrm>
            <a:off x="0" y="-33065"/>
            <a:ext cx="12192000" cy="84484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321136" y="96969"/>
            <a:ext cx="8095933" cy="523220"/>
          </a:xfrm>
          <a:prstGeom prst="rect">
            <a:avLst/>
          </a:prstGeom>
          <a:noFill/>
        </p:spPr>
        <p:txBody>
          <a:bodyPr wrap="square">
            <a:spAutoFit/>
          </a:bodyPr>
          <a:lstStyle/>
          <a:p>
            <a:pPr algn="ctr"/>
            <a:r>
              <a:rPr lang="en-US" sz="2800" b="1" dirty="0">
                <a:solidFill>
                  <a:srgbClr val="FF0000"/>
                </a:solidFill>
                <a:latin typeface="Arial" panose="020B0604020202020204" pitchFamily="34" charset="0"/>
                <a:cs typeface="Arial" panose="020B0604020202020204" pitchFamily="34" charset="0"/>
              </a:rPr>
              <a:t> AFM: M-cell has the same as the N-cell</a:t>
            </a:r>
            <a:endParaRPr lang="en-US" sz="2800" b="1" dirty="0">
              <a:solidFill>
                <a:srgbClr val="FF0000"/>
              </a:solidFill>
              <a:latin typeface="Arial" panose="020B0604020202020204" pitchFamily="34" charset="0"/>
              <a:cs typeface="Arial" panose="020B0604020202020204" pitchFamily="34" charset="0"/>
            </a:endParaRPr>
          </a:p>
        </p:txBody>
      </p:sp>
      <p:sp>
        <p:nvSpPr>
          <p:cNvPr id="10" name="文本框 9"/>
          <p:cNvSpPr txBox="1"/>
          <p:nvPr/>
        </p:nvSpPr>
        <p:spPr>
          <a:xfrm>
            <a:off x="0" y="-33020"/>
            <a:ext cx="656590"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M-cell</a:t>
            </a:r>
            <a:endParaRPr lang="en-US" altLang="zh-CN" sz="1400">
              <a:latin typeface="Arial" panose="020B0604020202020204" pitchFamily="34" charset="0"/>
              <a:cs typeface="Arial" panose="020B0604020202020204" pitchFamily="34" charset="0"/>
            </a:endParaRPr>
          </a:p>
        </p:txBody>
      </p:sp>
      <p:pic>
        <p:nvPicPr>
          <p:cNvPr id="13" name="Picture 12">
            <a:hlinkClick r:id="rId4"/>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397" y="251762"/>
            <a:ext cx="578516" cy="578516"/>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119"/>
            <a:ext cx="12192000" cy="105358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3200" b="1" dirty="0">
                <a:solidFill>
                  <a:srgbClr val="FF0000"/>
                </a:solidFill>
                <a:latin typeface="Arial" panose="020B0604020202020204" pitchFamily="34" charset="0"/>
                <a:cs typeface="Arial" panose="020B0604020202020204" pitchFamily="34" charset="0"/>
                <a:sym typeface="+mn-ea"/>
              </a:rPr>
              <a:t>Tamperature dependent of magnetic diffraction </a:t>
            </a:r>
            <a:endParaRPr lang="en-US" sz="3200" dirty="0"/>
          </a:p>
        </p:txBody>
      </p:sp>
      <p:sp>
        <p:nvSpPr>
          <p:cNvPr id="3" name="文本框 2"/>
          <p:cNvSpPr txBox="1"/>
          <p:nvPr/>
        </p:nvSpPr>
        <p:spPr>
          <a:xfrm>
            <a:off x="6840220" y="2106295"/>
            <a:ext cx="1122680" cy="645160"/>
          </a:xfrm>
          <a:prstGeom prst="rect">
            <a:avLst/>
          </a:prstGeom>
          <a:noFill/>
        </p:spPr>
        <p:txBody>
          <a:bodyPr wrap="none" rtlCol="0">
            <a:spAutoFit/>
          </a:bodyPr>
          <a:lstStyle/>
          <a:p>
            <a:pPr algn="ctr"/>
            <a:r>
              <a:rPr lang="en-US" altLang="zh-CN">
                <a:latin typeface="Arial" panose="020B0604020202020204" pitchFamily="34" charset="0"/>
                <a:cs typeface="Arial" panose="020B0604020202020204" pitchFamily="34" charset="0"/>
              </a:rPr>
              <a:t>GeCo</a:t>
            </a:r>
            <a:r>
              <a:rPr lang="en-US" altLang="zh-CN" baseline="-25000">
                <a:latin typeface="Arial" panose="020B0604020202020204" pitchFamily="34" charset="0"/>
                <a:cs typeface="Arial" panose="020B0604020202020204" pitchFamily="34" charset="0"/>
              </a:rPr>
              <a:t>2</a:t>
            </a:r>
            <a:r>
              <a:rPr lang="en-US" altLang="zh-CN">
                <a:latin typeface="Arial" panose="020B0604020202020204" pitchFamily="34" charset="0"/>
                <a:cs typeface="Arial" panose="020B0604020202020204" pitchFamily="34" charset="0"/>
              </a:rPr>
              <a:t>O</a:t>
            </a:r>
            <a:r>
              <a:rPr lang="en-US" altLang="zh-CN" baseline="-25000">
                <a:latin typeface="Arial" panose="020B0604020202020204" pitchFamily="34" charset="0"/>
                <a:cs typeface="Arial" panose="020B0604020202020204" pitchFamily="34" charset="0"/>
              </a:rPr>
              <a:t>4</a:t>
            </a:r>
            <a:endParaRPr lang="en-US" altLang="zh-CN">
              <a:latin typeface="Arial" panose="020B0604020202020204" pitchFamily="34" charset="0"/>
              <a:cs typeface="Arial" panose="020B0604020202020204" pitchFamily="34" charset="0"/>
            </a:endParaRPr>
          </a:p>
          <a:p>
            <a:pPr algn="ctr"/>
            <a:r>
              <a:rPr lang="en-US" altLang="zh-CN">
                <a:latin typeface="Arial" panose="020B0604020202020204" pitchFamily="34" charset="0"/>
                <a:cs typeface="Arial" panose="020B0604020202020204" pitchFamily="34" charset="0"/>
              </a:rPr>
              <a:t>at 8 K</a:t>
            </a:r>
            <a:endParaRPr lang="en-US" altLang="zh-CN">
              <a:latin typeface="Arial" panose="020B0604020202020204" pitchFamily="34" charset="0"/>
              <a:cs typeface="Arial" panose="020B0604020202020204" pitchFamily="34" charset="0"/>
            </a:endParaRPr>
          </a:p>
        </p:txBody>
      </p:sp>
      <p:sp>
        <p:nvSpPr>
          <p:cNvPr id="4" name="文本框 3"/>
          <p:cNvSpPr txBox="1"/>
          <p:nvPr/>
        </p:nvSpPr>
        <p:spPr>
          <a:xfrm>
            <a:off x="8418195" y="2277745"/>
            <a:ext cx="1504950" cy="368300"/>
          </a:xfrm>
          <a:prstGeom prst="rect">
            <a:avLst/>
          </a:prstGeom>
          <a:noFill/>
        </p:spPr>
        <p:txBody>
          <a:bodyPr wrap="none" rtlCol="0">
            <a:spAutoFit/>
          </a:bodyPr>
          <a:lstStyle/>
          <a:p>
            <a:r>
              <a:rPr lang="en-US" altLang="zh-CN">
                <a:solidFill>
                  <a:srgbClr val="FF0000"/>
                </a:solidFill>
              </a:rPr>
              <a:t>Nulear fit only</a:t>
            </a:r>
            <a:endParaRPr lang="en-US" altLang="zh-CN">
              <a:solidFill>
                <a:srgbClr val="FF0000"/>
              </a:solidFill>
            </a:endParaRPr>
          </a:p>
        </p:txBody>
      </p:sp>
      <p:pic>
        <p:nvPicPr>
          <p:cNvPr id="2" name="图片 1" descr="屏幕截图 2024-04-17 140241"/>
          <p:cNvPicPr>
            <a:picLocks noChangeAspect="1"/>
          </p:cNvPicPr>
          <p:nvPr/>
        </p:nvPicPr>
        <p:blipFill>
          <a:blip r:embed="rId1"/>
          <a:stretch>
            <a:fillRect/>
          </a:stretch>
        </p:blipFill>
        <p:spPr>
          <a:xfrm>
            <a:off x="6317615" y="1387475"/>
            <a:ext cx="5406390" cy="4270375"/>
          </a:xfrm>
          <a:prstGeom prst="rect">
            <a:avLst/>
          </a:prstGeom>
        </p:spPr>
      </p:pic>
      <p:sp>
        <p:nvSpPr>
          <p:cNvPr id="5" name="文本框 4"/>
          <p:cNvSpPr txBox="1"/>
          <p:nvPr/>
        </p:nvSpPr>
        <p:spPr>
          <a:xfrm rot="16200000">
            <a:off x="5753100" y="3333750"/>
            <a:ext cx="882015" cy="337185"/>
          </a:xfrm>
          <a:prstGeom prst="rect">
            <a:avLst/>
          </a:prstGeom>
          <a:noFill/>
        </p:spPr>
        <p:txBody>
          <a:bodyPr wrap="none" rtlCol="0">
            <a:spAutoFit/>
          </a:bodyPr>
          <a:lstStyle/>
          <a:p>
            <a:r>
              <a:rPr lang="en-US" altLang="zh-CN" sz="1600" b="1" i="1">
                <a:latin typeface="Arial" panose="020B0604020202020204" pitchFamily="34" charset="0"/>
                <a:cs typeface="Arial" panose="020B0604020202020204" pitchFamily="34" charset="0"/>
              </a:rPr>
              <a:t>Counts</a:t>
            </a:r>
            <a:endParaRPr lang="en-US" altLang="zh-CN" sz="1600" b="1" i="1">
              <a:latin typeface="Arial" panose="020B0604020202020204" pitchFamily="34" charset="0"/>
              <a:cs typeface="Arial" panose="020B0604020202020204" pitchFamily="34" charset="0"/>
            </a:endParaRPr>
          </a:p>
        </p:txBody>
      </p:sp>
      <p:sp>
        <p:nvSpPr>
          <p:cNvPr id="10" name="文本框 9"/>
          <p:cNvSpPr txBox="1"/>
          <p:nvPr/>
        </p:nvSpPr>
        <p:spPr>
          <a:xfrm>
            <a:off x="1052830" y="5715000"/>
            <a:ext cx="9911080" cy="829945"/>
          </a:xfrm>
          <a:prstGeom prst="rect">
            <a:avLst/>
          </a:prstGeom>
          <a:solidFill>
            <a:srgbClr val="FFFF00"/>
          </a:solidFill>
          <a:ln>
            <a:solidFill>
              <a:srgbClr val="FF0000"/>
            </a:solidFill>
          </a:ln>
        </p:spPr>
        <p:txBody>
          <a:bodyPr wrap="square" rtlCol="0">
            <a:spAutoFit/>
          </a:bodyPr>
          <a:lstStyle/>
          <a:p>
            <a:pPr algn="ctr"/>
            <a:r>
              <a:rPr lang="en-US" altLang="zh-CN" sz="2400" dirty="0">
                <a:latin typeface="Arial" panose="020B0604020202020204" pitchFamily="34" charset="0"/>
                <a:cs typeface="Arial" panose="020B0604020202020204" pitchFamily="34" charset="0"/>
              </a:rPr>
              <a:t>The peak intensity decreases with the </a:t>
            </a:r>
            <a:r>
              <a:rPr lang="en-US" altLang="zh-CN" sz="2400" dirty="0">
                <a:latin typeface="Arial" panose="020B0604020202020204" pitchFamily="34" charset="0"/>
                <a:cs typeface="Arial" panose="020B0604020202020204" pitchFamily="34" charset="0"/>
                <a:sym typeface="+mn-ea"/>
              </a:rPr>
              <a:t>increase of </a:t>
            </a:r>
            <a:r>
              <a:rPr lang="en-US" altLang="zh-CN" sz="2400" dirty="0">
                <a:latin typeface="Arial" panose="020B0604020202020204" pitchFamily="34" charset="0"/>
                <a:cs typeface="Arial" panose="020B0604020202020204" pitchFamily="34" charset="0"/>
              </a:rPr>
              <a:t>temperature</a:t>
            </a:r>
            <a:r>
              <a:rPr lang="zh-CN" altLang="en-US" sz="2400" dirty="0">
                <a:latin typeface="Arial" panose="020B0604020202020204" pitchFamily="34" charset="0"/>
                <a:cs typeface="Arial" panose="020B0604020202020204" pitchFamily="34" charset="0"/>
              </a:rPr>
              <a:t>，</a:t>
            </a:r>
            <a:r>
              <a:rPr lang="en-US" altLang="zh-CN" sz="2400" dirty="0">
                <a:latin typeface="Arial" panose="020B0604020202020204" pitchFamily="34" charset="0"/>
                <a:cs typeface="Arial" panose="020B0604020202020204" pitchFamily="34" charset="0"/>
              </a:rPr>
              <a:t>and the peak disappears above the magnetic order temparature ~20 K.</a:t>
            </a:r>
            <a:endParaRPr lang="en-US" altLang="zh-CN" sz="2400" dirty="0">
              <a:latin typeface="Arial" panose="020B0604020202020204" pitchFamily="34" charset="0"/>
              <a:cs typeface="Arial" panose="020B0604020202020204" pitchFamily="34" charset="0"/>
            </a:endParaRPr>
          </a:p>
        </p:txBody>
      </p:sp>
      <p:pic>
        <p:nvPicPr>
          <p:cNvPr id="11" name="图片 10" descr="屏幕截图 2024-03-29 164551"/>
          <p:cNvPicPr>
            <a:picLocks noChangeAspect="1"/>
          </p:cNvPicPr>
          <p:nvPr/>
        </p:nvPicPr>
        <p:blipFill>
          <a:blip r:embed="rId2"/>
          <a:stretch>
            <a:fillRect/>
          </a:stretch>
        </p:blipFill>
        <p:spPr>
          <a:xfrm>
            <a:off x="466090" y="1445895"/>
            <a:ext cx="5518785" cy="3973830"/>
          </a:xfrm>
          <a:prstGeom prst="rect">
            <a:avLst/>
          </a:prstGeom>
        </p:spPr>
      </p:pic>
      <p:sp>
        <p:nvSpPr>
          <p:cNvPr id="13" name="等腰三角形 12"/>
          <p:cNvSpPr/>
          <p:nvPr/>
        </p:nvSpPr>
        <p:spPr>
          <a:xfrm>
            <a:off x="7031355" y="445325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7247890" y="445325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722235" y="449897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7938770" y="4504690"/>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8196580" y="452183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8413115"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8954770"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9171305"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9549130"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9765665"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10403840"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10620375"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0143490"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10801985"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11094720"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11460480" y="4525645"/>
            <a:ext cx="123825" cy="107315"/>
          </a:xfrm>
          <a:prstGeom prst="triangle">
            <a:avLst>
              <a:gd name="adj" fmla="val 50112"/>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8036560" y="2646045"/>
            <a:ext cx="2887345" cy="368300"/>
          </a:xfrm>
          <a:prstGeom prst="rect">
            <a:avLst/>
          </a:prstGeom>
          <a:noFill/>
        </p:spPr>
        <p:txBody>
          <a:bodyPr wrap="none" rtlCol="0">
            <a:spAutoFit/>
          </a:bodyPr>
          <a:lstStyle/>
          <a:p>
            <a:pPr algn="l"/>
            <a:r>
              <a:rPr lang="en-US" altLang="zh-CN">
                <a:solidFill>
                  <a:schemeClr val="accent1"/>
                </a:solidFill>
              </a:rPr>
              <a:t>Fitted with </a:t>
            </a:r>
            <a:r>
              <a:rPr lang="en-US" altLang="zh-CN">
                <a:solidFill>
                  <a:schemeClr val="accent1"/>
                </a:solidFill>
                <a:sym typeface="+mn-ea"/>
              </a:rPr>
              <a:t>fixed </a:t>
            </a:r>
            <a:r>
              <a:rPr lang="en-US" altLang="zh-CN">
                <a:solidFill>
                  <a:schemeClr val="accent1"/>
                </a:solidFill>
              </a:rPr>
              <a:t>Background </a:t>
            </a:r>
            <a:endParaRPr lang="en-US" altLang="zh-CN">
              <a:solidFill>
                <a:schemeClr val="accent1"/>
              </a:solidFill>
            </a:endParaRPr>
          </a:p>
        </p:txBody>
      </p:sp>
      <p:cxnSp>
        <p:nvCxnSpPr>
          <p:cNvPr id="30" name="直接箭头连接符 29"/>
          <p:cNvCxnSpPr/>
          <p:nvPr/>
        </p:nvCxnSpPr>
        <p:spPr>
          <a:xfrm flipH="1">
            <a:off x="4472940" y="2802890"/>
            <a:ext cx="3071495" cy="159512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0" y="-13970"/>
            <a:ext cx="1157605"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M-diffraction</a:t>
            </a:r>
            <a:endParaRPr lang="en-US" altLang="zh-CN" sz="1400">
              <a:latin typeface="Arial" panose="020B0604020202020204" pitchFamily="34" charset="0"/>
              <a:cs typeface="Arial" panose="020B0604020202020204" pitchFamily="34" charset="0"/>
            </a:endParaRPr>
          </a:p>
        </p:txBody>
      </p:sp>
      <p:pic>
        <p:nvPicPr>
          <p:cNvPr id="8" name="Picture 7">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7401" y="999938"/>
            <a:ext cx="6662664" cy="5526742"/>
          </a:xfrm>
          <a:prstGeom prst="rect">
            <a:avLst/>
          </a:prstGeom>
          <a:ln>
            <a:solidFill>
              <a:srgbClr val="000000">
                <a:alpha val="0"/>
              </a:srgbClr>
            </a:solidFill>
          </a:ln>
        </p:spPr>
      </p:pic>
      <p:sp>
        <p:nvSpPr>
          <p:cNvPr id="7" name="TextBox 6"/>
          <p:cNvSpPr txBox="1"/>
          <p:nvPr/>
        </p:nvSpPr>
        <p:spPr>
          <a:xfrm>
            <a:off x="1710176" y="4990147"/>
            <a:ext cx="4932680" cy="306705"/>
          </a:xfrm>
          <a:prstGeom prst="rect">
            <a:avLst/>
          </a:prstGeom>
          <a:noFill/>
        </p:spPr>
        <p:txBody>
          <a:bodyPr wrap="none" rtlCol="0">
            <a:spAutoFit/>
          </a:bodyPr>
          <a:lstStyle/>
          <a:p>
            <a:r>
              <a:rPr lang="en-US" sz="1400" dirty="0">
                <a:solidFill>
                  <a:srgbClr val="FF0000"/>
                </a:solidFill>
                <a:latin typeface="Arial" panose="020B0604020202020204" pitchFamily="34" charset="0"/>
                <a:cs typeface="Arial" panose="020B0604020202020204" pitchFamily="34" charset="0"/>
              </a:rPr>
              <a:t>Magnetic peaks can be indexed by nulear unit cell constants</a:t>
            </a:r>
            <a:endParaRPr lang="en-US" sz="1400" dirty="0">
              <a:solidFill>
                <a:srgbClr val="FF0000"/>
              </a:solidFill>
              <a:latin typeface="Arial" panose="020B0604020202020204" pitchFamily="34" charset="0"/>
              <a:cs typeface="Arial" panose="020B0604020202020204" pitchFamily="34" charset="0"/>
            </a:endParaRPr>
          </a:p>
        </p:txBody>
      </p:sp>
      <p:sp>
        <p:nvSpPr>
          <p:cNvPr id="2" name="矩形 1"/>
          <p:cNvSpPr/>
          <p:nvPr/>
        </p:nvSpPr>
        <p:spPr>
          <a:xfrm>
            <a:off x="8594738" y="931701"/>
            <a:ext cx="1893467" cy="461665"/>
          </a:xfrm>
          <a:prstGeom prst="rect">
            <a:avLst/>
          </a:prstGeom>
        </p:spPr>
        <p:txBody>
          <a:bodyPr wrap="none">
            <a:spAutoFit/>
          </a:bodyPr>
          <a:lstStyle/>
          <a:p>
            <a:pPr algn="ctr"/>
            <a:r>
              <a:rPr lang="en-US" altLang="zh-CN" sz="2400" b="1" dirty="0">
                <a:solidFill>
                  <a:srgbClr val="0070C0"/>
                </a:solidFill>
                <a:latin typeface="Arial" panose="020B0604020202020204" pitchFamily="34" charset="0"/>
                <a:cs typeface="Arial" panose="020B0604020202020204" pitchFamily="34" charset="0"/>
              </a:rPr>
              <a:t>Subtraction</a:t>
            </a:r>
            <a:endParaRPr lang="en-US" altLang="zh-CN" sz="2400" b="1" dirty="0">
              <a:solidFill>
                <a:srgbClr val="0070C0"/>
              </a:solidFill>
              <a:latin typeface="Arial" panose="020B0604020202020204" pitchFamily="34" charset="0"/>
              <a:cs typeface="Arial" panose="020B0604020202020204" pitchFamily="34" charset="0"/>
            </a:endParaRPr>
          </a:p>
        </p:txBody>
      </p:sp>
      <p:sp>
        <p:nvSpPr>
          <p:cNvPr id="10" name="Rectangle 4"/>
          <p:cNvSpPr/>
          <p:nvPr/>
        </p:nvSpPr>
        <p:spPr>
          <a:xfrm>
            <a:off x="0" y="-119"/>
            <a:ext cx="12192000" cy="90544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文本框 10"/>
          <p:cNvSpPr txBox="1"/>
          <p:nvPr/>
        </p:nvSpPr>
        <p:spPr>
          <a:xfrm>
            <a:off x="2254087" y="156845"/>
            <a:ext cx="7354899" cy="584775"/>
          </a:xfrm>
          <a:prstGeom prst="rect">
            <a:avLst/>
          </a:prstGeom>
          <a:noFill/>
        </p:spPr>
        <p:txBody>
          <a:bodyPr wrap="none" rtlCol="0" anchor="t">
            <a:spAutoFit/>
          </a:bodyPr>
          <a:lstStyle/>
          <a:p>
            <a:pPr algn="ctr"/>
            <a:r>
              <a:rPr lang="en-US" sz="3200" b="1" dirty="0">
                <a:solidFill>
                  <a:srgbClr val="FF0000"/>
                </a:solidFill>
                <a:latin typeface="Arial" panose="020B0604020202020204" pitchFamily="34" charset="0"/>
                <a:cs typeface="Arial" panose="020B0604020202020204" pitchFamily="34" charset="0"/>
                <a:sym typeface="+mn-ea"/>
              </a:rPr>
              <a:t>AFM: M-cell is the same as the N-cell</a:t>
            </a:r>
            <a:endParaRPr lang="en-US" altLang="en-US" sz="3200" b="1" dirty="0">
              <a:solidFill>
                <a:srgbClr val="FF0000"/>
              </a:solidFill>
              <a:latin typeface="Arial" panose="020B0604020202020204" pitchFamily="34" charset="0"/>
              <a:cs typeface="Arial" panose="020B0604020202020204" pitchFamily="34" charset="0"/>
              <a:sym typeface="+mn-ea"/>
            </a:endParaRPr>
          </a:p>
        </p:txBody>
      </p:sp>
      <p:sp>
        <p:nvSpPr>
          <p:cNvPr id="5" name="文本框 4"/>
          <p:cNvSpPr txBox="1"/>
          <p:nvPr/>
        </p:nvSpPr>
        <p:spPr>
          <a:xfrm>
            <a:off x="1710055" y="2455545"/>
            <a:ext cx="269875" cy="460375"/>
          </a:xfrm>
          <a:prstGeom prst="rect">
            <a:avLst/>
          </a:prstGeom>
          <a:noFill/>
        </p:spPr>
        <p:txBody>
          <a:bodyPr wrap="square" rtlCol="0">
            <a:spAutoFit/>
          </a:bodyPr>
          <a:lstStyle/>
          <a:p>
            <a:r>
              <a:rPr lang="en-US" altLang="zh-CN" sz="2400" i="1">
                <a:solidFill>
                  <a:srgbClr val="A110B0"/>
                </a:solidFill>
                <a:latin typeface="Times New Roman" panose="02020603050405020304" pitchFamily="18" charset="0"/>
                <a:cs typeface="Times New Roman" panose="02020603050405020304" pitchFamily="18" charset="0"/>
              </a:rPr>
              <a:t>a</a:t>
            </a:r>
            <a:endParaRPr lang="en-US" altLang="zh-CN" sz="2400" i="1">
              <a:solidFill>
                <a:srgbClr val="A110B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1702435" y="2862580"/>
            <a:ext cx="269875" cy="460375"/>
          </a:xfrm>
          <a:prstGeom prst="rect">
            <a:avLst/>
          </a:prstGeom>
          <a:noFill/>
        </p:spPr>
        <p:txBody>
          <a:bodyPr wrap="square" rtlCol="0">
            <a:spAutoFit/>
          </a:bodyPr>
          <a:lstStyle/>
          <a:p>
            <a:r>
              <a:rPr lang="en-US" altLang="zh-CN" sz="2400" i="1">
                <a:solidFill>
                  <a:srgbClr val="A110B0"/>
                </a:solidFill>
                <a:latin typeface="Times New Roman" panose="02020603050405020304" pitchFamily="18" charset="0"/>
                <a:cs typeface="Times New Roman" panose="02020603050405020304" pitchFamily="18" charset="0"/>
              </a:rPr>
              <a:t>b</a:t>
            </a:r>
            <a:endParaRPr lang="en-US" altLang="zh-CN" sz="2400" i="1">
              <a:solidFill>
                <a:srgbClr val="A110B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705610" y="4179570"/>
            <a:ext cx="269875" cy="460375"/>
          </a:xfrm>
          <a:prstGeom prst="rect">
            <a:avLst/>
          </a:prstGeom>
          <a:noFill/>
        </p:spPr>
        <p:txBody>
          <a:bodyPr wrap="square" rtlCol="0">
            <a:spAutoFit/>
          </a:bodyPr>
          <a:lstStyle/>
          <a:p>
            <a:r>
              <a:rPr lang="en-US" altLang="zh-CN" sz="2400" i="1">
                <a:solidFill>
                  <a:srgbClr val="A110B0"/>
                </a:solidFill>
                <a:latin typeface="Times New Roman" panose="02020603050405020304" pitchFamily="18" charset="0"/>
                <a:cs typeface="Times New Roman" panose="02020603050405020304" pitchFamily="18" charset="0"/>
              </a:rPr>
              <a:t>c</a:t>
            </a:r>
            <a:endParaRPr lang="en-US" altLang="zh-CN" sz="2400" i="1">
              <a:solidFill>
                <a:srgbClr val="A110B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702435" y="5412105"/>
            <a:ext cx="269875" cy="460375"/>
          </a:xfrm>
          <a:prstGeom prst="rect">
            <a:avLst/>
          </a:prstGeom>
          <a:noFill/>
        </p:spPr>
        <p:txBody>
          <a:bodyPr wrap="square" rtlCol="0">
            <a:spAutoFit/>
          </a:bodyPr>
          <a:lstStyle/>
          <a:p>
            <a:r>
              <a:rPr lang="en-US" altLang="zh-CN" sz="2400" i="1">
                <a:solidFill>
                  <a:srgbClr val="A110B0"/>
                </a:solidFill>
                <a:latin typeface="Times New Roman" panose="02020603050405020304" pitchFamily="18" charset="0"/>
                <a:cs typeface="Times New Roman" panose="02020603050405020304" pitchFamily="18" charset="0"/>
              </a:rPr>
              <a:t>d</a:t>
            </a:r>
            <a:endParaRPr lang="en-US" altLang="zh-CN" sz="2400" i="1">
              <a:solidFill>
                <a:srgbClr val="A110B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7456805" y="1365250"/>
            <a:ext cx="4302760" cy="3138170"/>
          </a:xfrm>
          <a:prstGeom prst="rect">
            <a:avLst/>
          </a:prstGeom>
          <a:noFill/>
        </p:spPr>
        <p:txBody>
          <a:bodyPr wrap="square" rtlCol="0">
            <a:spAutoFit/>
          </a:bodyPr>
          <a:lstStyle/>
          <a:p>
            <a:pPr algn="just"/>
            <a:r>
              <a:rPr lang="en-US" altLang="zh-CN" sz="2400" b="1" i="1">
                <a:solidFill>
                  <a:srgbClr val="A110B0"/>
                </a:solidFill>
                <a:latin typeface="Times New Roman" panose="02020603050405020304" pitchFamily="18" charset="0"/>
                <a:cs typeface="Times New Roman" panose="02020603050405020304" pitchFamily="18" charset="0"/>
              </a:rPr>
              <a:t>a</a:t>
            </a:r>
            <a:r>
              <a:rPr lang="en-US" altLang="zh-CN" sz="2400" b="1">
                <a:solidFill>
                  <a:srgbClr val="A110B0"/>
                </a:solidFill>
                <a:latin typeface="Arial" panose="020B0604020202020204" pitchFamily="34" charset="0"/>
                <a:cs typeface="Arial" panose="020B0604020202020204" pitchFamily="34" charset="0"/>
              </a:rPr>
              <a:t> </a:t>
            </a:r>
            <a:r>
              <a:rPr lang="en-US" altLang="zh-CN" b="1">
                <a:solidFill>
                  <a:srgbClr val="A110B0"/>
                </a:solidFill>
                <a:latin typeface="Arial" panose="020B0604020202020204" pitchFamily="34" charset="0"/>
                <a:cs typeface="Arial" panose="020B0604020202020204" pitchFamily="34" charset="0"/>
              </a:rPr>
              <a:t>&amp;</a:t>
            </a:r>
            <a:r>
              <a:rPr lang="en-US" altLang="zh-CN" sz="2400" b="1">
                <a:solidFill>
                  <a:srgbClr val="A110B0"/>
                </a:solidFill>
                <a:latin typeface="Arial" panose="020B0604020202020204" pitchFamily="34" charset="0"/>
                <a:cs typeface="Arial" panose="020B0604020202020204" pitchFamily="34" charset="0"/>
              </a:rPr>
              <a:t> </a:t>
            </a:r>
            <a:r>
              <a:rPr lang="en-US" altLang="zh-CN" sz="2400" b="1" i="1">
                <a:solidFill>
                  <a:srgbClr val="A110B0"/>
                </a:solidFill>
                <a:latin typeface="Times New Roman" panose="02020603050405020304" pitchFamily="18" charset="0"/>
                <a:cs typeface="Times New Roman" panose="02020603050405020304" pitchFamily="18" charset="0"/>
              </a:rPr>
              <a:t>b</a:t>
            </a:r>
            <a:r>
              <a:rPr lang="en-US" altLang="zh-CN">
                <a:latin typeface="Arial" panose="020B0604020202020204" pitchFamily="34" charset="0"/>
                <a:cs typeface="Arial" panose="020B0604020202020204" pitchFamily="34" charset="0"/>
              </a:rPr>
              <a:t>: Material is paramegnetic at 300 K </a:t>
            </a:r>
            <a:r>
              <a:rPr lang="en-US">
                <a:latin typeface="Arial" panose="020B0604020202020204" pitchFamily="34" charset="0"/>
                <a:cs typeface="Arial" panose="020B0604020202020204" pitchFamily="34" charset="0"/>
              </a:rPr>
              <a:t>and 150 K, respectively.</a:t>
            </a:r>
            <a:endParaRPr lang="en-US">
              <a:latin typeface="Arial" panose="020B0604020202020204" pitchFamily="34" charset="0"/>
              <a:cs typeface="Arial" panose="020B0604020202020204" pitchFamily="34" charset="0"/>
            </a:endParaRPr>
          </a:p>
          <a:p>
            <a:pPr algn="just"/>
            <a:endParaRPr lang="en-US">
              <a:latin typeface="Arial" panose="020B0604020202020204" pitchFamily="34" charset="0"/>
              <a:cs typeface="Arial" panose="020B0604020202020204" pitchFamily="34" charset="0"/>
            </a:endParaRPr>
          </a:p>
          <a:p>
            <a:pPr algn="just"/>
            <a:r>
              <a:rPr lang="en-US" sz="2400" b="1" i="1">
                <a:solidFill>
                  <a:srgbClr val="A110B0"/>
                </a:solidFill>
                <a:latin typeface="Times New Roman" panose="02020603050405020304" pitchFamily="18" charset="0"/>
                <a:cs typeface="Times New Roman" panose="02020603050405020304" pitchFamily="18" charset="0"/>
              </a:rPr>
              <a:t>c</a:t>
            </a:r>
            <a:r>
              <a:rPr lang="en-US">
                <a:latin typeface="Arial" panose="020B0604020202020204" pitchFamily="34" charset="0"/>
                <a:cs typeface="Arial" panose="020B0604020202020204" pitchFamily="34" charset="0"/>
              </a:rPr>
              <a:t>: Some new peaks are observed at 50 K, and all new peaks can be indexed using the nulear unit cell dimension.</a:t>
            </a:r>
            <a:endParaRPr lang="en-US">
              <a:latin typeface="Arial" panose="020B0604020202020204" pitchFamily="34" charset="0"/>
              <a:cs typeface="Arial" panose="020B0604020202020204" pitchFamily="34" charset="0"/>
            </a:endParaRPr>
          </a:p>
          <a:p>
            <a:pPr algn="just"/>
            <a:endParaRPr lang="en-US">
              <a:latin typeface="Arial" panose="020B0604020202020204" pitchFamily="34" charset="0"/>
              <a:cs typeface="Arial" panose="020B0604020202020204" pitchFamily="34" charset="0"/>
            </a:endParaRPr>
          </a:p>
          <a:p>
            <a:pPr algn="just"/>
            <a:r>
              <a:rPr lang="en-US" sz="2400" b="1" i="1">
                <a:solidFill>
                  <a:srgbClr val="A110B0"/>
                </a:solidFill>
                <a:latin typeface="Times New Roman" panose="02020603050405020304" pitchFamily="18" charset="0"/>
                <a:cs typeface="Times New Roman" panose="02020603050405020304" pitchFamily="18" charset="0"/>
              </a:rPr>
              <a:t>d</a:t>
            </a:r>
            <a:r>
              <a:rPr lang="en-US">
                <a:latin typeface="Arial" panose="020B0604020202020204" pitchFamily="34" charset="0"/>
                <a:cs typeface="Arial" panose="020B0604020202020204" pitchFamily="34" charset="0"/>
              </a:rPr>
              <a:t>: A plot of difference by subtracting data at 150 K from the data at 50 K shows the orderded magnetic intensies.</a:t>
            </a:r>
            <a:endParaRPr lang="en-US">
              <a:latin typeface="Arial" panose="020B0604020202020204" pitchFamily="34" charset="0"/>
              <a:cs typeface="Arial" panose="020B0604020202020204" pitchFamily="34" charset="0"/>
            </a:endParaRPr>
          </a:p>
        </p:txBody>
      </p:sp>
      <p:pic>
        <p:nvPicPr>
          <p:cNvPr id="4"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5285" y="4598035"/>
            <a:ext cx="1522730" cy="1638935"/>
          </a:xfrm>
          <a:prstGeom prst="rect">
            <a:avLst/>
          </a:prstGeom>
          <a:solidFill>
            <a:srgbClr val="FFFF00"/>
          </a:solidFill>
          <a:ln>
            <a:noFill/>
          </a:ln>
        </p:spPr>
      </p:pic>
      <p:sp>
        <p:nvSpPr>
          <p:cNvPr id="6" name="TextBox 9"/>
          <p:cNvSpPr txBox="1"/>
          <p:nvPr/>
        </p:nvSpPr>
        <p:spPr>
          <a:xfrm>
            <a:off x="8538210" y="6236970"/>
            <a:ext cx="808355" cy="368300"/>
          </a:xfrm>
          <a:prstGeom prst="rect">
            <a:avLst/>
          </a:prstGeom>
          <a:noFill/>
        </p:spPr>
        <p:txBody>
          <a:bodyPr wrap="square" rtlCol="0">
            <a:spAutoFit/>
          </a:bodyPr>
          <a:lstStyle/>
          <a:p>
            <a:r>
              <a:rPr lang="en-US" altLang="zh-CN" dirty="0">
                <a:latin typeface="Arial" panose="020B0604020202020204" pitchFamily="34" charset="0"/>
                <a:cs typeface="Arial" panose="020B0604020202020204" pitchFamily="34" charset="0"/>
              </a:rPr>
              <a:t>AFM</a:t>
            </a:r>
            <a:endParaRPr lang="en-US" altLang="zh-CN" dirty="0">
              <a:latin typeface="Arial" panose="020B0604020202020204" pitchFamily="34" charset="0"/>
              <a:cs typeface="Arial" panose="020B0604020202020204" pitchFamily="34" charset="0"/>
            </a:endParaRPr>
          </a:p>
        </p:txBody>
      </p:sp>
      <p:sp>
        <p:nvSpPr>
          <p:cNvPr id="15" name="文本框 14"/>
          <p:cNvSpPr txBox="1"/>
          <p:nvPr/>
        </p:nvSpPr>
        <p:spPr>
          <a:xfrm>
            <a:off x="9938041" y="4483444"/>
            <a:ext cx="1106170" cy="1753235"/>
          </a:xfrm>
          <a:prstGeom prst="rect">
            <a:avLst/>
          </a:prstGeom>
          <a:noFill/>
        </p:spPr>
        <p:txBody>
          <a:bodyPr wrap="none" rtlCol="0">
            <a:spAutoFit/>
          </a:bodyPr>
          <a:lstStyle/>
          <a:p>
            <a:pPr>
              <a:lnSpc>
                <a:spcPct val="150000"/>
              </a:lnSpc>
            </a:pPr>
            <a:r>
              <a:rPr lang="en-US" altLang="zh-CN" sz="2400" b="1" i="1" dirty="0" err="1">
                <a:solidFill>
                  <a:srgbClr val="FF0000"/>
                </a:solidFill>
                <a:latin typeface="Times New Roman" panose="02020603050405020304" pitchFamily="18" charset="0"/>
                <a:cs typeface="Times New Roman" panose="02020603050405020304" pitchFamily="18" charset="0"/>
              </a:rPr>
              <a:t>a</a:t>
            </a:r>
            <a:r>
              <a:rPr lang="en-US" altLang="zh-CN" sz="2400" b="1" i="1" baseline="-25000" dirty="0" err="1">
                <a:solidFill>
                  <a:srgbClr val="FF0000"/>
                </a:solidFill>
                <a:latin typeface="Times New Roman" panose="02020603050405020304" pitchFamily="18" charset="0"/>
                <a:cs typeface="Times New Roman" panose="02020603050405020304" pitchFamily="18" charset="0"/>
              </a:rPr>
              <a:t>M</a:t>
            </a:r>
            <a:r>
              <a:rPr lang="en-US" altLang="zh-CN" sz="2400" b="1" i="1" baseline="-25000" dirty="0">
                <a:solidFill>
                  <a:srgbClr val="FF0000"/>
                </a:solidFill>
                <a:latin typeface="Times New Roman" panose="02020603050405020304" pitchFamily="18" charset="0"/>
                <a:cs typeface="Times New Roman" panose="02020603050405020304" pitchFamily="18" charset="0"/>
              </a:rPr>
              <a:t> </a:t>
            </a:r>
            <a:r>
              <a:rPr lang="en-US" altLang="zh-CN" sz="2400" b="1" i="1" dirty="0">
                <a:solidFill>
                  <a:srgbClr val="FF0000"/>
                </a:solidFill>
                <a:latin typeface="Times New Roman" panose="02020603050405020304" pitchFamily="18" charset="0"/>
                <a:cs typeface="Times New Roman" panose="02020603050405020304" pitchFamily="18" charset="0"/>
              </a:rPr>
              <a:t>= </a:t>
            </a:r>
            <a:r>
              <a:rPr lang="en-US" altLang="zh-CN" sz="2400" b="1" i="1" dirty="0" err="1">
                <a:solidFill>
                  <a:srgbClr val="FF0000"/>
                </a:solidFill>
                <a:latin typeface="Times New Roman" panose="02020603050405020304" pitchFamily="18" charset="0"/>
                <a:cs typeface="Times New Roman" panose="02020603050405020304" pitchFamily="18" charset="0"/>
              </a:rPr>
              <a:t>a</a:t>
            </a:r>
            <a:r>
              <a:rPr lang="en-US" altLang="zh-CN" sz="2400" b="1" i="1" baseline="-25000" dirty="0" err="1">
                <a:solidFill>
                  <a:srgbClr val="FF0000"/>
                </a:solidFill>
                <a:latin typeface="Times New Roman" panose="02020603050405020304" pitchFamily="18" charset="0"/>
                <a:cs typeface="Times New Roman" panose="02020603050405020304" pitchFamily="18" charset="0"/>
              </a:rPr>
              <a:t>N</a:t>
            </a:r>
            <a:endParaRPr lang="en-US" altLang="zh-CN" sz="2400" b="1" i="1" baseline="-250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en-US" altLang="zh-CN" sz="2400" b="1" i="1" dirty="0" err="1">
                <a:solidFill>
                  <a:srgbClr val="FF0000"/>
                </a:solidFill>
                <a:latin typeface="Times New Roman" panose="02020603050405020304" pitchFamily="18" charset="0"/>
                <a:cs typeface="Times New Roman" panose="02020603050405020304" pitchFamily="18" charset="0"/>
              </a:rPr>
              <a:t>b</a:t>
            </a:r>
            <a:r>
              <a:rPr lang="en-US" altLang="zh-CN" sz="2400" b="1" i="1" baseline="-25000" dirty="0" err="1">
                <a:solidFill>
                  <a:srgbClr val="FF0000"/>
                </a:solidFill>
                <a:latin typeface="Times New Roman" panose="02020603050405020304" pitchFamily="18" charset="0"/>
                <a:cs typeface="Times New Roman" panose="02020603050405020304" pitchFamily="18" charset="0"/>
              </a:rPr>
              <a:t>M</a:t>
            </a:r>
            <a:r>
              <a:rPr lang="en-US" altLang="zh-CN" sz="2400" b="1" i="1" baseline="-25000" dirty="0">
                <a:solidFill>
                  <a:srgbClr val="FF0000"/>
                </a:solidFill>
                <a:latin typeface="Times New Roman" panose="02020603050405020304" pitchFamily="18" charset="0"/>
                <a:cs typeface="Times New Roman" panose="02020603050405020304" pitchFamily="18" charset="0"/>
              </a:rPr>
              <a:t> </a:t>
            </a:r>
            <a:r>
              <a:rPr lang="en-US" altLang="zh-CN" sz="2400" b="1" i="1" dirty="0">
                <a:solidFill>
                  <a:srgbClr val="FF0000"/>
                </a:solidFill>
                <a:latin typeface="Times New Roman" panose="02020603050405020304" pitchFamily="18" charset="0"/>
                <a:cs typeface="Times New Roman" panose="02020603050405020304" pitchFamily="18" charset="0"/>
              </a:rPr>
              <a:t>= </a:t>
            </a:r>
            <a:r>
              <a:rPr lang="en-US" altLang="zh-CN" sz="2400" b="1" i="1" dirty="0" err="1">
                <a:solidFill>
                  <a:srgbClr val="FF0000"/>
                </a:solidFill>
                <a:latin typeface="Times New Roman" panose="02020603050405020304" pitchFamily="18" charset="0"/>
                <a:cs typeface="Times New Roman" panose="02020603050405020304" pitchFamily="18" charset="0"/>
              </a:rPr>
              <a:t>b</a:t>
            </a:r>
            <a:r>
              <a:rPr lang="en-US" altLang="zh-CN" sz="2400" b="1" i="1" baseline="-25000" dirty="0" err="1">
                <a:solidFill>
                  <a:srgbClr val="FF0000"/>
                </a:solidFill>
                <a:latin typeface="Times New Roman" panose="02020603050405020304" pitchFamily="18" charset="0"/>
                <a:cs typeface="Times New Roman" panose="02020603050405020304" pitchFamily="18" charset="0"/>
              </a:rPr>
              <a:t>N</a:t>
            </a:r>
            <a:endParaRPr lang="en-US" altLang="zh-CN" sz="2400" b="1" i="1" baseline="-250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en-US" altLang="zh-CN" sz="2400" b="1" i="1" dirty="0" err="1">
                <a:solidFill>
                  <a:srgbClr val="FF0000"/>
                </a:solidFill>
                <a:latin typeface="Times New Roman" panose="02020603050405020304" pitchFamily="18" charset="0"/>
                <a:cs typeface="Times New Roman" panose="02020603050405020304" pitchFamily="18" charset="0"/>
              </a:rPr>
              <a:t>c</a:t>
            </a:r>
            <a:r>
              <a:rPr lang="en-US" altLang="zh-CN" sz="2400" b="1" i="1" baseline="-25000" dirty="0" err="1">
                <a:solidFill>
                  <a:srgbClr val="FF0000"/>
                </a:solidFill>
                <a:latin typeface="Times New Roman" panose="02020603050405020304" pitchFamily="18" charset="0"/>
                <a:cs typeface="Times New Roman" panose="02020603050405020304" pitchFamily="18" charset="0"/>
              </a:rPr>
              <a:t>M</a:t>
            </a:r>
            <a:r>
              <a:rPr lang="en-US" altLang="zh-CN" sz="2400" b="1" i="1" baseline="-25000" dirty="0">
                <a:solidFill>
                  <a:srgbClr val="FF0000"/>
                </a:solidFill>
                <a:latin typeface="Times New Roman" panose="02020603050405020304" pitchFamily="18" charset="0"/>
                <a:cs typeface="Times New Roman" panose="02020603050405020304" pitchFamily="18" charset="0"/>
              </a:rPr>
              <a:t> </a:t>
            </a:r>
            <a:r>
              <a:rPr lang="en-US" altLang="zh-CN" sz="2400" b="1" i="1" dirty="0">
                <a:solidFill>
                  <a:srgbClr val="FF0000"/>
                </a:solidFill>
                <a:latin typeface="Times New Roman" panose="02020603050405020304" pitchFamily="18" charset="0"/>
                <a:cs typeface="Times New Roman" panose="02020603050405020304" pitchFamily="18" charset="0"/>
              </a:rPr>
              <a:t>= </a:t>
            </a:r>
            <a:r>
              <a:rPr lang="en-US" altLang="zh-CN" sz="2400" b="1" i="1" dirty="0" err="1">
                <a:solidFill>
                  <a:srgbClr val="FF0000"/>
                </a:solidFill>
                <a:latin typeface="Times New Roman" panose="02020603050405020304" pitchFamily="18" charset="0"/>
                <a:cs typeface="Times New Roman" panose="02020603050405020304" pitchFamily="18" charset="0"/>
              </a:rPr>
              <a:t>c</a:t>
            </a:r>
            <a:r>
              <a:rPr lang="en-US" altLang="zh-CN" sz="2400" b="1" i="1" baseline="-25000" dirty="0" err="1">
                <a:solidFill>
                  <a:srgbClr val="FF0000"/>
                </a:solidFill>
                <a:latin typeface="Times New Roman" panose="02020603050405020304" pitchFamily="18" charset="0"/>
                <a:cs typeface="Times New Roman" panose="02020603050405020304" pitchFamily="18" charset="0"/>
              </a:rPr>
              <a:t>N</a:t>
            </a:r>
            <a:endParaRPr lang="zh-CN" altLang="en-US" sz="2400" b="1" i="1" baseline="-25000"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0" y="-13970"/>
            <a:ext cx="1157605" cy="306705"/>
          </a:xfrm>
          <a:prstGeom prst="rect">
            <a:avLst/>
          </a:prstGeom>
          <a:noFill/>
        </p:spPr>
        <p:txBody>
          <a:bodyPr wrap="none" rtlCol="0">
            <a:spAutoFit/>
          </a:bodyPr>
          <a:lstStyle/>
          <a:p>
            <a:r>
              <a:rPr lang="en-US" altLang="zh-CN" sz="1400">
                <a:latin typeface="Arial" panose="020B0604020202020204" pitchFamily="34" charset="0"/>
                <a:cs typeface="Arial" panose="020B0604020202020204" pitchFamily="34" charset="0"/>
              </a:rPr>
              <a:t>M-diffraction</a:t>
            </a:r>
            <a:endParaRPr lang="en-US" altLang="zh-CN" sz="1400">
              <a:latin typeface="Arial" panose="020B0604020202020204" pitchFamily="34" charset="0"/>
              <a:cs typeface="Arial" panose="020B0604020202020204" pitchFamily="34" charset="0"/>
            </a:endParaRPr>
          </a:p>
        </p:txBody>
      </p:sp>
      <p:pic>
        <p:nvPicPr>
          <p:cNvPr id="12" name="Picture 11">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38" y="174631"/>
            <a:ext cx="730691" cy="730691"/>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48199" y="1600200"/>
            <a:ext cx="6845935" cy="4647426"/>
          </a:xfrm>
          <a:prstGeom prst="rect">
            <a:avLst/>
          </a:prstGeom>
          <a:noFill/>
        </p:spPr>
        <p:txBody>
          <a:bodyPr wrap="square" rtlCol="0">
            <a:spAutoFit/>
          </a:bodyPr>
          <a:lstStyle/>
          <a:p>
            <a:pPr algn="just"/>
            <a:r>
              <a:rPr lang="en-US" altLang="zh-CN" sz="1600" b="1" dirty="0">
                <a:solidFill>
                  <a:srgbClr val="C00000"/>
                </a:solidFill>
                <a:latin typeface="Times New Roman" panose="02020603050405020304" pitchFamily="18" charset="0"/>
                <a:cs typeface="Times New Roman" panose="02020603050405020304" pitchFamily="18" charset="0"/>
              </a:rPr>
              <a:t>The unit cell is the smallest repeating unit in the crystal structure. The magnetic unit cell may be or may not be consistent with the nuclear unit cell.  </a:t>
            </a:r>
            <a:endParaRPr lang="en-US" altLang="zh-CN" sz="1600" b="1" dirty="0">
              <a:solidFill>
                <a:srgbClr val="C00000"/>
              </a:solidFill>
              <a:latin typeface="Times New Roman" panose="02020603050405020304" pitchFamily="18" charset="0"/>
              <a:cs typeface="Times New Roman" panose="02020603050405020304" pitchFamily="18" charset="0"/>
            </a:endParaRPr>
          </a:p>
          <a:p>
            <a:pPr algn="just"/>
            <a:endParaRPr lang="en-US" altLang="zh-CN" sz="2400" b="1" dirty="0">
              <a:solidFill>
                <a:srgbClr val="00B0F0"/>
              </a:solidFill>
              <a:latin typeface="Times New Roman" panose="02020603050405020304" pitchFamily="18" charset="0"/>
              <a:cs typeface="Times New Roman" panose="02020603050405020304" pitchFamily="18" charset="0"/>
            </a:endParaRPr>
          </a:p>
          <a:p>
            <a:pPr marL="457200" indent="-457200" algn="just">
              <a:buAutoNum type="arabicParenBoth"/>
            </a:pPr>
            <a:r>
              <a:rPr lang="en-US" altLang="zh-CN" sz="2400" b="1" dirty="0">
                <a:solidFill>
                  <a:srgbClr val="00B0F0"/>
                </a:solidFill>
                <a:latin typeface="Times New Roman" panose="02020603050405020304" pitchFamily="18" charset="0"/>
                <a:cs typeface="Times New Roman" panose="02020603050405020304" pitchFamily="18" charset="0"/>
              </a:rPr>
              <a:t>The magnetic </a:t>
            </a:r>
            <a:r>
              <a:rPr lang="en-US" altLang="zh-CN" sz="2400" b="1" dirty="0">
                <a:solidFill>
                  <a:srgbClr val="00B0F0"/>
                </a:solidFill>
                <a:latin typeface="Times New Roman" panose="02020603050405020304" pitchFamily="18" charset="0"/>
                <a:cs typeface="Times New Roman" panose="02020603050405020304" pitchFamily="18" charset="0"/>
                <a:sym typeface="+mn-ea"/>
              </a:rPr>
              <a:t>unit cell of ferromagnetism is the same  as that of crystal; </a:t>
            </a:r>
            <a:endParaRPr lang="en-US" altLang="zh-CN" sz="2400" b="1" dirty="0">
              <a:solidFill>
                <a:srgbClr val="00B0F0"/>
              </a:solidFill>
              <a:latin typeface="Times New Roman" panose="02020603050405020304" pitchFamily="18" charset="0"/>
              <a:cs typeface="Times New Roman" panose="02020603050405020304" pitchFamily="18" charset="0"/>
              <a:sym typeface="+mn-ea"/>
            </a:endParaRPr>
          </a:p>
          <a:p>
            <a:pPr algn="just"/>
            <a:endParaRPr lang="en-US" altLang="zh-CN" sz="2400" b="1" dirty="0">
              <a:solidFill>
                <a:srgbClr val="0070C0"/>
              </a:solidFill>
              <a:latin typeface="Times New Roman" panose="02020603050405020304" pitchFamily="18" charset="0"/>
              <a:cs typeface="Times New Roman" panose="02020603050405020304" pitchFamily="18" charset="0"/>
              <a:sym typeface="+mn-ea"/>
            </a:endParaRPr>
          </a:p>
          <a:p>
            <a:pPr algn="just"/>
            <a:r>
              <a:rPr lang="en-US" altLang="zh-CN" sz="2400" b="1" dirty="0">
                <a:solidFill>
                  <a:srgbClr val="0070C0"/>
                </a:solidFill>
                <a:latin typeface="Times New Roman" panose="02020603050405020304" pitchFamily="18" charset="0"/>
                <a:cs typeface="Times New Roman" panose="02020603050405020304" pitchFamily="18" charset="0"/>
                <a:sym typeface="+mn-ea"/>
              </a:rPr>
              <a:t>(2) The unit cell volume for antiferromagnetic would be </a:t>
            </a:r>
            <a:r>
              <a:rPr lang="en-US" altLang="zh-CN" sz="2400" b="1" i="1" dirty="0">
                <a:solidFill>
                  <a:srgbClr val="FF0000"/>
                </a:solidFill>
                <a:latin typeface="Times New Roman" panose="02020603050405020304" pitchFamily="18" charset="0"/>
                <a:cs typeface="Times New Roman" panose="02020603050405020304" pitchFamily="18" charset="0"/>
                <a:sym typeface="+mn-ea"/>
              </a:rPr>
              <a:t>V</a:t>
            </a:r>
            <a:r>
              <a:rPr lang="en-US" altLang="zh-CN" sz="2400" b="1" i="1" baseline="-25000" dirty="0">
                <a:solidFill>
                  <a:srgbClr val="FF0000"/>
                </a:solidFill>
                <a:latin typeface="Times New Roman" panose="02020603050405020304" pitchFamily="18" charset="0"/>
                <a:cs typeface="Times New Roman" panose="02020603050405020304" pitchFamily="18" charset="0"/>
                <a:sym typeface="+mn-ea"/>
              </a:rPr>
              <a:t>M</a:t>
            </a:r>
            <a:r>
              <a:rPr lang="en-US" altLang="zh-CN" sz="2400" b="1" dirty="0">
                <a:solidFill>
                  <a:srgbClr val="FF0000"/>
                </a:solidFill>
                <a:latin typeface="Times New Roman" panose="02020603050405020304" pitchFamily="18" charset="0"/>
                <a:cs typeface="Times New Roman" panose="02020603050405020304" pitchFamily="18" charset="0"/>
                <a:sym typeface="+mn-ea"/>
              </a:rPr>
              <a:t>=n</a:t>
            </a:r>
            <a:r>
              <a:rPr lang="en-US" altLang="zh-CN" sz="2400" b="1" i="1" dirty="0">
                <a:solidFill>
                  <a:srgbClr val="FF0000"/>
                </a:solidFill>
                <a:latin typeface="Times New Roman" panose="02020603050405020304" pitchFamily="18" charset="0"/>
                <a:cs typeface="Times New Roman" panose="02020603050405020304" pitchFamily="18" charset="0"/>
                <a:sym typeface="+mn-ea"/>
              </a:rPr>
              <a:t>V</a:t>
            </a:r>
            <a:r>
              <a:rPr lang="en-US" altLang="zh-CN" sz="2400" b="1" i="1" baseline="-25000" dirty="0">
                <a:solidFill>
                  <a:srgbClr val="FF0000"/>
                </a:solidFill>
                <a:latin typeface="Times New Roman" panose="02020603050405020304" pitchFamily="18" charset="0"/>
                <a:cs typeface="Times New Roman" panose="02020603050405020304" pitchFamily="18" charset="0"/>
                <a:sym typeface="+mn-ea"/>
              </a:rPr>
              <a:t>N</a:t>
            </a:r>
            <a:r>
              <a:rPr lang="en-US" altLang="zh-CN" sz="2400" b="1" dirty="0">
                <a:solidFill>
                  <a:srgbClr val="FF0000"/>
                </a:solidFill>
                <a:latin typeface="Times New Roman" panose="02020603050405020304" pitchFamily="18" charset="0"/>
                <a:cs typeface="Times New Roman" panose="02020603050405020304" pitchFamily="18" charset="0"/>
                <a:sym typeface="+mn-ea"/>
              </a:rPr>
              <a:t>, n=1, 2, 3, 4...</a:t>
            </a:r>
            <a:r>
              <a:rPr lang="en-US" altLang="zh-CN" sz="2400" b="1" dirty="0">
                <a:solidFill>
                  <a:srgbClr val="0070C0"/>
                </a:solidFill>
                <a:latin typeface="Times New Roman" panose="02020603050405020304" pitchFamily="18" charset="0"/>
                <a:cs typeface="Times New Roman" panose="02020603050405020304" pitchFamily="18" charset="0"/>
                <a:sym typeface="+mn-ea"/>
              </a:rPr>
              <a:t>, where </a:t>
            </a:r>
            <a:r>
              <a:rPr lang="en-US" altLang="zh-CN" sz="2400" b="1" i="1" dirty="0">
                <a:solidFill>
                  <a:srgbClr val="0070C0"/>
                </a:solidFill>
                <a:latin typeface="Times New Roman" panose="02020603050405020304" pitchFamily="18" charset="0"/>
                <a:cs typeface="Times New Roman" panose="02020603050405020304" pitchFamily="18" charset="0"/>
                <a:sym typeface="+mn-ea"/>
              </a:rPr>
              <a:t>V</a:t>
            </a:r>
            <a:r>
              <a:rPr lang="en-US" altLang="zh-CN" sz="2400" b="1" i="1" baseline="-25000" dirty="0">
                <a:solidFill>
                  <a:srgbClr val="0070C0"/>
                </a:solidFill>
                <a:latin typeface="Times New Roman" panose="02020603050405020304" pitchFamily="18" charset="0"/>
                <a:cs typeface="Times New Roman" panose="02020603050405020304" pitchFamily="18" charset="0"/>
                <a:sym typeface="+mn-ea"/>
              </a:rPr>
              <a:t>M</a:t>
            </a:r>
            <a:r>
              <a:rPr lang="en-US" altLang="zh-CN" sz="2400" b="1" dirty="0">
                <a:solidFill>
                  <a:srgbClr val="0070C0"/>
                </a:solidFill>
                <a:latin typeface="Times New Roman" panose="02020603050405020304" pitchFamily="18" charset="0"/>
                <a:cs typeface="Times New Roman" panose="02020603050405020304" pitchFamily="18" charset="0"/>
                <a:sym typeface="+mn-ea"/>
              </a:rPr>
              <a:t> and </a:t>
            </a:r>
            <a:r>
              <a:rPr lang="en-US" altLang="zh-CN" sz="2400" b="1" i="1" dirty="0">
                <a:solidFill>
                  <a:srgbClr val="0070C0"/>
                </a:solidFill>
                <a:latin typeface="Times New Roman" panose="02020603050405020304" pitchFamily="18" charset="0"/>
                <a:cs typeface="Times New Roman" panose="02020603050405020304" pitchFamily="18" charset="0"/>
                <a:sym typeface="+mn-ea"/>
              </a:rPr>
              <a:t>V</a:t>
            </a:r>
            <a:r>
              <a:rPr lang="en-US" altLang="zh-CN" sz="2400" b="1" i="1" baseline="-25000" dirty="0">
                <a:solidFill>
                  <a:srgbClr val="0070C0"/>
                </a:solidFill>
                <a:latin typeface="Times New Roman" panose="02020603050405020304" pitchFamily="18" charset="0"/>
                <a:cs typeface="Times New Roman" panose="02020603050405020304" pitchFamily="18" charset="0"/>
                <a:sym typeface="+mn-ea"/>
              </a:rPr>
              <a:t>N</a:t>
            </a:r>
            <a:r>
              <a:rPr lang="en-US" altLang="zh-CN" sz="2400" b="1" dirty="0">
                <a:solidFill>
                  <a:srgbClr val="0070C0"/>
                </a:solidFill>
                <a:latin typeface="Times New Roman" panose="02020603050405020304" pitchFamily="18" charset="0"/>
                <a:cs typeface="Times New Roman" panose="02020603050405020304" pitchFamily="18" charset="0"/>
                <a:sym typeface="+mn-ea"/>
              </a:rPr>
              <a:t> is the magnetic cell and crystal cell, respectively. </a:t>
            </a:r>
            <a:endParaRPr lang="en-US" altLang="zh-CN" sz="2400" b="1" dirty="0">
              <a:solidFill>
                <a:srgbClr val="0070C0"/>
              </a:solidFill>
              <a:latin typeface="Times New Roman" panose="02020603050405020304" pitchFamily="18" charset="0"/>
              <a:cs typeface="Times New Roman" panose="02020603050405020304" pitchFamily="18" charset="0"/>
              <a:sym typeface="+mn-ea"/>
            </a:endParaRPr>
          </a:p>
          <a:p>
            <a:pPr algn="just"/>
            <a:endParaRPr lang="en-US" altLang="zh-CN" sz="2400" b="1" dirty="0">
              <a:solidFill>
                <a:srgbClr val="00B050"/>
              </a:solidFill>
              <a:latin typeface="Times New Roman" panose="02020603050405020304" pitchFamily="18" charset="0"/>
              <a:cs typeface="Times New Roman" panose="02020603050405020304" pitchFamily="18" charset="0"/>
              <a:sym typeface="+mn-ea"/>
            </a:endParaRPr>
          </a:p>
          <a:p>
            <a:pPr algn="just"/>
            <a:r>
              <a:rPr lang="en-US" altLang="zh-CN" sz="2400" b="1" dirty="0">
                <a:solidFill>
                  <a:srgbClr val="00B050"/>
                </a:solidFill>
                <a:latin typeface="Times New Roman" panose="02020603050405020304" pitchFamily="18" charset="0"/>
                <a:cs typeface="Times New Roman" panose="02020603050405020304" pitchFamily="18" charset="0"/>
                <a:sym typeface="+mn-ea"/>
              </a:rPr>
              <a:t>(3) For incommensurate magnetic, its cell volume </a:t>
            </a:r>
            <a:r>
              <a:rPr lang="en-US" altLang="zh-CN" sz="2400" b="1" i="1" dirty="0">
                <a:solidFill>
                  <a:srgbClr val="00B050"/>
                </a:solidFill>
                <a:latin typeface="Times New Roman" panose="02020603050405020304" pitchFamily="18" charset="0"/>
                <a:cs typeface="Times New Roman" panose="02020603050405020304" pitchFamily="18" charset="0"/>
                <a:sym typeface="+mn-ea"/>
              </a:rPr>
              <a:t>V</a:t>
            </a:r>
            <a:r>
              <a:rPr lang="en-US" altLang="zh-CN" sz="2400" b="1" i="1" baseline="-25000" dirty="0">
                <a:solidFill>
                  <a:srgbClr val="00B050"/>
                </a:solidFill>
                <a:latin typeface="Times New Roman" panose="02020603050405020304" pitchFamily="18" charset="0"/>
                <a:cs typeface="Times New Roman" panose="02020603050405020304" pitchFamily="18" charset="0"/>
                <a:sym typeface="+mn-ea"/>
              </a:rPr>
              <a:t>M</a:t>
            </a:r>
            <a:r>
              <a:rPr lang="en-US" altLang="zh-CN" sz="2400" b="1" dirty="0">
                <a:solidFill>
                  <a:srgbClr val="00B050"/>
                </a:solidFill>
                <a:latin typeface="Times New Roman" panose="02020603050405020304" pitchFamily="18" charset="0"/>
                <a:cs typeface="Times New Roman" panose="02020603050405020304" pitchFamily="18" charset="0"/>
                <a:sym typeface="+mn-ea"/>
              </a:rPr>
              <a:t>&gt;</a:t>
            </a:r>
            <a:r>
              <a:rPr lang="en-US" altLang="zh-CN" sz="2400" b="1" i="1" dirty="0">
                <a:solidFill>
                  <a:srgbClr val="00B050"/>
                </a:solidFill>
                <a:latin typeface="Times New Roman" panose="02020603050405020304" pitchFamily="18" charset="0"/>
                <a:cs typeface="Times New Roman" panose="02020603050405020304" pitchFamily="18" charset="0"/>
                <a:sym typeface="+mn-ea"/>
              </a:rPr>
              <a:t>V</a:t>
            </a:r>
            <a:r>
              <a:rPr lang="en-US" altLang="zh-CN" sz="2400" b="1" i="1" baseline="-25000" dirty="0">
                <a:solidFill>
                  <a:srgbClr val="00B050"/>
                </a:solidFill>
                <a:latin typeface="Times New Roman" panose="02020603050405020304" pitchFamily="18" charset="0"/>
                <a:cs typeface="Times New Roman" panose="02020603050405020304" pitchFamily="18" charset="0"/>
                <a:sym typeface="+mn-ea"/>
              </a:rPr>
              <a:t>N</a:t>
            </a:r>
            <a:r>
              <a:rPr lang="en-US" altLang="zh-CN" sz="2400" b="1" dirty="0">
                <a:solidFill>
                  <a:srgbClr val="00B050"/>
                </a:solidFill>
                <a:latin typeface="Times New Roman" panose="02020603050405020304" pitchFamily="18" charset="0"/>
                <a:cs typeface="Times New Roman" panose="02020603050405020304" pitchFamily="18" charset="0"/>
                <a:sym typeface="+mn-ea"/>
              </a:rPr>
              <a:t>, </a:t>
            </a:r>
            <a:r>
              <a:rPr lang="en-US" altLang="zh-CN" sz="2400" b="1" i="1" dirty="0">
                <a:solidFill>
                  <a:srgbClr val="00B050"/>
                </a:solidFill>
                <a:latin typeface="Times New Roman" panose="02020603050405020304" pitchFamily="18" charset="0"/>
                <a:cs typeface="Times New Roman" panose="02020603050405020304" pitchFamily="18" charset="0"/>
                <a:sym typeface="+mn-ea"/>
              </a:rPr>
              <a:t>i.e.</a:t>
            </a:r>
            <a:r>
              <a:rPr lang="en-US" altLang="zh-CN" sz="2400" b="1" dirty="0">
                <a:solidFill>
                  <a:srgbClr val="00B050"/>
                </a:solidFill>
                <a:latin typeface="Times New Roman" panose="02020603050405020304" pitchFamily="18" charset="0"/>
                <a:cs typeface="Times New Roman" panose="02020603050405020304" pitchFamily="18" charset="0"/>
                <a:sym typeface="+mn-ea"/>
              </a:rPr>
              <a:t> there is no integer multiple relationship between the two.</a:t>
            </a:r>
            <a:endParaRPr lang="en-US" altLang="zh-CN" sz="2400" b="1" dirty="0">
              <a:solidFill>
                <a:srgbClr val="00B050"/>
              </a:solidFill>
              <a:latin typeface="Times New Roman" panose="02020603050405020304" pitchFamily="18" charset="0"/>
              <a:cs typeface="Times New Roman" panose="02020603050405020304" pitchFamily="18" charset="0"/>
              <a:sym typeface="+mn-ea"/>
            </a:endParaRPr>
          </a:p>
        </p:txBody>
      </p:sp>
      <p:pic>
        <p:nvPicPr>
          <p:cNvPr id="9" name="Picture 8" descr="Lattice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7865" y="1384935"/>
            <a:ext cx="3396615" cy="346329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485900" y="4914265"/>
            <a:ext cx="1341755" cy="583565"/>
          </a:xfrm>
          <a:prstGeom prst="rect">
            <a:avLst/>
          </a:prstGeom>
          <a:solidFill>
            <a:schemeClr val="accent6">
              <a:lumMod val="20000"/>
              <a:lumOff val="80000"/>
            </a:schemeClr>
          </a:solidFill>
          <a:ln w="28575">
            <a:solidFill>
              <a:srgbClr val="00B0F0"/>
            </a:solidFill>
          </a:ln>
          <a:effectLst>
            <a:outerShdw blurRad="50800" dist="38100" dir="5400000" algn="t" rotWithShape="0">
              <a:prstClr val="black">
                <a:alpha val="40000"/>
              </a:prstClr>
            </a:outerShdw>
          </a:effectLst>
          <a:scene3d>
            <a:camera prst="orthographicFront"/>
            <a:lightRig rig="threePt" dir="t"/>
          </a:scene3d>
          <a:sp3d>
            <a:bevelT/>
          </a:sp3d>
        </p:spPr>
        <p:txBody>
          <a:bodyPr wrap="square" rtlCol="0">
            <a:spAutoFit/>
          </a:bodyPr>
          <a:lstStyle/>
          <a:p>
            <a:pPr algn="ctr"/>
            <a:r>
              <a:rPr lang="en-US" sz="1600" b="1" dirty="0">
                <a:latin typeface="Times New Roman" panose="02020603050405020304" pitchFamily="18" charset="0"/>
                <a:cs typeface="Times New Roman" panose="02020603050405020304" pitchFamily="18" charset="0"/>
              </a:rPr>
              <a:t>Cell </a:t>
            </a:r>
            <a:endParaRPr lang="en-US" sz="1600" b="1" dirty="0">
              <a:latin typeface="Times New Roman" panose="02020603050405020304" pitchFamily="18" charset="0"/>
              <a:cs typeface="Times New Roman" panose="02020603050405020304" pitchFamily="18" charset="0"/>
            </a:endParaRPr>
          </a:p>
          <a:p>
            <a:pPr algn="ctr"/>
            <a:r>
              <a:rPr lang="en-US" sz="1600" b="1" dirty="0">
                <a:latin typeface="Times New Roman" panose="02020603050405020304" pitchFamily="18" charset="0"/>
                <a:cs typeface="Times New Roman" panose="02020603050405020304" pitchFamily="18" charset="0"/>
              </a:rPr>
              <a:t>notation</a:t>
            </a:r>
            <a:endParaRPr lang="en-US" sz="1600" b="1" dirty="0">
              <a:latin typeface="Times New Roman" panose="02020603050405020304" pitchFamily="18" charset="0"/>
              <a:cs typeface="Times New Roman" panose="02020603050405020304" pitchFamily="18" charset="0"/>
            </a:endParaRPr>
          </a:p>
        </p:txBody>
      </p:sp>
      <p:sp>
        <p:nvSpPr>
          <p:cNvPr id="2" name="Rectangle 1"/>
          <p:cNvSpPr/>
          <p:nvPr/>
        </p:nvSpPr>
        <p:spPr>
          <a:xfrm>
            <a:off x="0" y="0"/>
            <a:ext cx="12192000" cy="1111885"/>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193206" y="276721"/>
            <a:ext cx="6096000" cy="584775"/>
          </a:xfrm>
          <a:prstGeom prst="rect">
            <a:avLst/>
          </a:prstGeom>
          <a:noFill/>
        </p:spPr>
        <p:txBody>
          <a:bodyPr wrap="square">
            <a:spAutoFit/>
          </a:bodyPr>
          <a:lstStyle/>
          <a:p>
            <a:r>
              <a:rPr lang="en-US" altLang="zh-CN" sz="3200" b="1" dirty="0">
                <a:solidFill>
                  <a:srgbClr val="FF0000"/>
                </a:solidFill>
                <a:latin typeface="Arial" panose="020B0604020202020204" pitchFamily="34" charset="0"/>
                <a:cs typeface="Arial" panose="020B0604020202020204" pitchFamily="34" charset="0"/>
                <a:sym typeface="+mn-ea"/>
              </a:rPr>
              <a:t>Nuclear &amp; Magnetic Unit Cell</a:t>
            </a:r>
            <a:endParaRPr lang="en-US" altLang="zh-CN" sz="3200" b="1" dirty="0">
              <a:solidFill>
                <a:srgbClr val="FF0000"/>
              </a:solidFill>
              <a:latin typeface="Arial" panose="020B0604020202020204" pitchFamily="34" charset="0"/>
              <a:cs typeface="Arial" panose="020B0604020202020204" pitchFamily="34" charset="0"/>
              <a:sym typeface="+mn-ea"/>
            </a:endParaRPr>
          </a:p>
        </p:txBody>
      </p:sp>
      <p:sp>
        <p:nvSpPr>
          <p:cNvPr id="8" name="TextBox 7"/>
          <p:cNvSpPr txBox="1"/>
          <p:nvPr/>
        </p:nvSpPr>
        <p:spPr>
          <a:xfrm>
            <a:off x="0" y="-2977"/>
            <a:ext cx="700833" cy="307777"/>
          </a:xfrm>
          <a:prstGeom prst="rect">
            <a:avLst/>
          </a:prstGeom>
          <a:noFill/>
        </p:spPr>
        <p:txBody>
          <a:bodyPr wrap="none" rtlCol="0">
            <a:spAutoFit/>
          </a:bodyPr>
          <a:lstStyle/>
          <a:p>
            <a:r>
              <a:rPr lang="en-US" altLang="zh-CN" sz="1400" dirty="0"/>
              <a:t>MSERC</a:t>
            </a:r>
            <a:endParaRPr lang="en-US" sz="14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sz="half" idx="1"/>
          </p:nvPr>
        </p:nvSpPr>
        <p:spPr/>
        <p:txBody>
          <a:bodyPr/>
          <a:lstStyle/>
          <a:p>
            <a:endParaRPr lang="zh-CN" altLang="en-US"/>
          </a:p>
        </p:txBody>
      </p:sp>
      <p:sp>
        <p:nvSpPr>
          <p:cNvPr id="14" name="内容占位符 13"/>
          <p:cNvSpPr>
            <a:spLocks noGrp="1"/>
          </p:cNvSpPr>
          <p:nvPr>
            <p:ph sz="half" idx="2"/>
          </p:nvPr>
        </p:nvSpPr>
        <p:spPr/>
        <p:txBody>
          <a:bodyPr/>
          <a:lstStyle/>
          <a:p>
            <a:endParaRPr lang="zh-CN" altLang="en-US"/>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 y="1142751"/>
            <a:ext cx="11155680" cy="5335429"/>
          </a:xfrm>
          <a:prstGeom prst="rect">
            <a:avLst/>
          </a:prstGeom>
        </p:spPr>
      </p:pic>
      <p:sp>
        <p:nvSpPr>
          <p:cNvPr id="3" name="Rectangle 2"/>
          <p:cNvSpPr/>
          <p:nvPr/>
        </p:nvSpPr>
        <p:spPr>
          <a:xfrm>
            <a:off x="3013935" y="2895351"/>
            <a:ext cx="4304179" cy="5334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174377" y="5358577"/>
            <a:ext cx="8616875" cy="5847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791201" y="1678221"/>
            <a:ext cx="2210697" cy="829945"/>
          </a:xfrm>
          <a:prstGeom prst="rect">
            <a:avLst/>
          </a:prstGeom>
          <a:noFill/>
          <a:ln>
            <a:noFill/>
          </a:ln>
          <a:effectLst>
            <a:glow rad="63500">
              <a:schemeClr val="accent2">
                <a:satMod val="175000"/>
                <a:alpha val="40000"/>
              </a:schemeClr>
            </a:glow>
          </a:effectLst>
        </p:spPr>
        <p:txBody>
          <a:bodyPr wrap="square" rtlCol="0">
            <a:spAutoFit/>
          </a:bodyPr>
          <a:lstStyle/>
          <a:p>
            <a:pPr algn="ctr"/>
            <a:r>
              <a:rPr lang="en-US" altLang="zh-CN" sz="2800" b="1" dirty="0">
                <a:solidFill>
                  <a:srgbClr val="FF0000"/>
                </a:solidFill>
              </a:rPr>
              <a:t>3</a:t>
            </a:r>
            <a:r>
              <a:rPr lang="en-US" altLang="zh-CN" sz="2800" b="1" i="1" dirty="0">
                <a:solidFill>
                  <a:srgbClr val="FF0000"/>
                </a:solidFill>
                <a:latin typeface="Times New Roman" panose="02020603050405020304" pitchFamily="18" charset="0"/>
                <a:cs typeface="Times New Roman" panose="02020603050405020304" pitchFamily="18" charset="0"/>
              </a:rPr>
              <a:t>d </a:t>
            </a:r>
            <a:r>
              <a:rPr lang="en-US" altLang="zh-CN" sz="2800" b="1" dirty="0">
                <a:solidFill>
                  <a:srgbClr val="FF0000"/>
                </a:solidFill>
                <a:latin typeface="Times New Roman" panose="02020603050405020304" pitchFamily="18" charset="0"/>
                <a:cs typeface="Times New Roman" panose="02020603050405020304" pitchFamily="18" charset="0"/>
              </a:rPr>
              <a:t>series </a:t>
            </a:r>
            <a:endParaRPr lang="en-US" altLang="zh-CN" sz="2800" b="1" dirty="0">
              <a:solidFill>
                <a:srgbClr val="FF0000"/>
              </a:solidFill>
              <a:latin typeface="Times New Roman" panose="02020603050405020304" pitchFamily="18" charset="0"/>
              <a:cs typeface="Times New Roman" panose="02020603050405020304" pitchFamily="18" charset="0"/>
            </a:endParaRPr>
          </a:p>
          <a:p>
            <a:pPr algn="ctr"/>
            <a:r>
              <a:rPr lang="en-US" altLang="zh-CN" sz="2000" b="1" dirty="0">
                <a:solidFill>
                  <a:srgbClr val="FF0000"/>
                </a:solidFill>
              </a:rPr>
              <a:t>Transition metal</a:t>
            </a:r>
            <a:endParaRPr lang="en-US" sz="2000" b="1" dirty="0">
              <a:solidFill>
                <a:srgbClr val="FF0000"/>
              </a:solidFill>
            </a:endParaRPr>
          </a:p>
        </p:txBody>
      </p:sp>
      <p:sp>
        <p:nvSpPr>
          <p:cNvPr id="9" name="TextBox 8"/>
          <p:cNvSpPr txBox="1"/>
          <p:nvPr/>
        </p:nvSpPr>
        <p:spPr>
          <a:xfrm>
            <a:off x="9994620" y="4741814"/>
            <a:ext cx="1555115" cy="829945"/>
          </a:xfrm>
          <a:prstGeom prst="rect">
            <a:avLst/>
          </a:prstGeom>
          <a:noFill/>
          <a:ln>
            <a:noFill/>
          </a:ln>
          <a:effectLst>
            <a:glow rad="63500">
              <a:schemeClr val="accent2">
                <a:satMod val="175000"/>
                <a:alpha val="40000"/>
              </a:schemeClr>
            </a:glow>
          </a:effectLst>
        </p:spPr>
        <p:txBody>
          <a:bodyPr wrap="none" rtlCol="0">
            <a:spAutoFit/>
          </a:bodyPr>
          <a:lstStyle/>
          <a:p>
            <a:pPr algn="ctr"/>
            <a:r>
              <a:rPr lang="en-US" altLang="zh-CN" sz="2800" b="1" dirty="0">
                <a:solidFill>
                  <a:srgbClr val="FF0000"/>
                </a:solidFill>
              </a:rPr>
              <a:t>4</a:t>
            </a:r>
            <a:r>
              <a:rPr lang="en-US" altLang="zh-CN" sz="2800" b="1" i="1" dirty="0">
                <a:solidFill>
                  <a:srgbClr val="FF0000"/>
                </a:solidFill>
                <a:latin typeface="Times New Roman" panose="02020603050405020304" pitchFamily="18" charset="0"/>
                <a:cs typeface="Times New Roman" panose="02020603050405020304" pitchFamily="18" charset="0"/>
              </a:rPr>
              <a:t>f</a:t>
            </a:r>
            <a:r>
              <a:rPr lang="zh-CN" altLang="en-US" sz="2800" b="1" dirty="0">
                <a:solidFill>
                  <a:srgbClr val="FF0000"/>
                </a:solidFill>
              </a:rPr>
              <a:t>  </a:t>
            </a:r>
            <a:r>
              <a:rPr lang="en-US" altLang="zh-CN" sz="2800" b="1" dirty="0">
                <a:solidFill>
                  <a:srgbClr val="FF0000"/>
                </a:solidFill>
              </a:rPr>
              <a:t>series</a:t>
            </a:r>
            <a:r>
              <a:rPr lang="en-US" altLang="zh-CN" sz="2000" b="1" dirty="0">
                <a:solidFill>
                  <a:srgbClr val="FF0000"/>
                </a:solidFill>
              </a:rPr>
              <a:t> </a:t>
            </a:r>
            <a:endParaRPr lang="en-US" altLang="zh-CN" sz="2000" b="1" dirty="0">
              <a:solidFill>
                <a:srgbClr val="FF0000"/>
              </a:solidFill>
            </a:endParaRPr>
          </a:p>
          <a:p>
            <a:pPr algn="ctr"/>
            <a:r>
              <a:rPr lang="en-US" altLang="zh-CN" sz="2000" b="1" dirty="0">
                <a:solidFill>
                  <a:srgbClr val="FF0000"/>
                </a:solidFill>
              </a:rPr>
              <a:t>Rear-earth</a:t>
            </a:r>
            <a:endParaRPr lang="en-US" sz="2000" b="1" dirty="0">
              <a:solidFill>
                <a:srgbClr val="FF0000"/>
              </a:solidFill>
            </a:endParaRPr>
          </a:p>
        </p:txBody>
      </p:sp>
      <p:cxnSp>
        <p:nvCxnSpPr>
          <p:cNvPr id="12" name="Straight Arrow Connector 11"/>
          <p:cNvCxnSpPr/>
          <p:nvPr/>
        </p:nvCxnSpPr>
        <p:spPr>
          <a:xfrm flipH="1">
            <a:off x="6400800" y="2481160"/>
            <a:ext cx="152400" cy="35404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866341" y="3442712"/>
            <a:ext cx="589280" cy="583565"/>
          </a:xfrm>
          <a:prstGeom prst="rect">
            <a:avLst/>
          </a:prstGeom>
          <a:noFill/>
          <a:ln>
            <a:noFill/>
          </a:ln>
          <a:effectLst>
            <a:glow rad="63500">
              <a:schemeClr val="accent2">
                <a:satMod val="175000"/>
                <a:alpha val="40000"/>
              </a:schemeClr>
            </a:glow>
          </a:effectLst>
        </p:spPr>
        <p:txBody>
          <a:bodyPr wrap="none" rtlCol="0">
            <a:spAutoFit/>
          </a:bodyPr>
          <a:lstStyle/>
          <a:p>
            <a:r>
              <a:rPr lang="en-US" altLang="zh-CN" sz="3200" b="1" i="1" dirty="0">
                <a:solidFill>
                  <a:srgbClr val="0070C0"/>
                </a:solidFill>
                <a:latin typeface="Times New Roman" panose="02020603050405020304" pitchFamily="18" charset="0"/>
                <a:cs typeface="Times New Roman" panose="02020603050405020304" pitchFamily="18" charset="0"/>
              </a:rPr>
              <a:t>4d</a:t>
            </a:r>
            <a:endParaRPr lang="en-US" sz="3200" b="1" dirty="0">
              <a:solidFill>
                <a:srgbClr val="0070C0"/>
              </a:solidFill>
            </a:endParaRPr>
          </a:p>
        </p:txBody>
      </p:sp>
      <p:sp>
        <p:nvSpPr>
          <p:cNvPr id="20" name="TextBox 19"/>
          <p:cNvSpPr txBox="1"/>
          <p:nvPr/>
        </p:nvSpPr>
        <p:spPr>
          <a:xfrm>
            <a:off x="4882900" y="3992909"/>
            <a:ext cx="589280" cy="583565"/>
          </a:xfrm>
          <a:prstGeom prst="rect">
            <a:avLst/>
          </a:prstGeom>
          <a:noFill/>
          <a:ln>
            <a:noFill/>
          </a:ln>
          <a:effectLst>
            <a:glow rad="63500">
              <a:schemeClr val="accent2">
                <a:satMod val="175000"/>
                <a:alpha val="40000"/>
              </a:schemeClr>
            </a:glow>
          </a:effectLst>
        </p:spPr>
        <p:txBody>
          <a:bodyPr wrap="none" rtlCol="0">
            <a:spAutoFit/>
          </a:bodyPr>
          <a:lstStyle/>
          <a:p>
            <a:r>
              <a:rPr lang="en-US" altLang="zh-CN" sz="3200" b="1" i="1" dirty="0">
                <a:solidFill>
                  <a:srgbClr val="0070C0"/>
                </a:solidFill>
                <a:latin typeface="Times New Roman" panose="02020603050405020304" pitchFamily="18" charset="0"/>
                <a:cs typeface="Times New Roman" panose="02020603050405020304" pitchFamily="18" charset="0"/>
              </a:rPr>
              <a:t>5d</a:t>
            </a:r>
            <a:endParaRPr lang="en-US" sz="3200" b="1" dirty="0">
              <a:solidFill>
                <a:srgbClr val="0070C0"/>
              </a:solidFill>
            </a:endParaRPr>
          </a:p>
        </p:txBody>
      </p:sp>
      <p:sp>
        <p:nvSpPr>
          <p:cNvPr id="21" name="TextBox 20"/>
          <p:cNvSpPr txBox="1"/>
          <p:nvPr/>
        </p:nvSpPr>
        <p:spPr>
          <a:xfrm>
            <a:off x="9866556" y="5868432"/>
            <a:ext cx="521335" cy="583565"/>
          </a:xfrm>
          <a:prstGeom prst="rect">
            <a:avLst/>
          </a:prstGeom>
          <a:noFill/>
          <a:ln>
            <a:noFill/>
          </a:ln>
          <a:effectLst>
            <a:glow rad="63500">
              <a:schemeClr val="accent2">
                <a:satMod val="175000"/>
                <a:alpha val="40000"/>
              </a:schemeClr>
            </a:glow>
          </a:effectLst>
        </p:spPr>
        <p:txBody>
          <a:bodyPr wrap="none" rtlCol="0">
            <a:spAutoFit/>
          </a:bodyPr>
          <a:lstStyle/>
          <a:p>
            <a:r>
              <a:rPr lang="en-US" altLang="zh-CN" sz="3200" b="1" i="1" dirty="0">
                <a:solidFill>
                  <a:srgbClr val="FF00FF"/>
                </a:solidFill>
                <a:latin typeface="Times New Roman" panose="02020603050405020304" pitchFamily="18" charset="0"/>
                <a:cs typeface="Times New Roman" panose="02020603050405020304" pitchFamily="18" charset="0"/>
              </a:rPr>
              <a:t>5f</a:t>
            </a:r>
            <a:endParaRPr lang="en-US" sz="3200" b="1" dirty="0">
              <a:solidFill>
                <a:srgbClr val="FF00FF"/>
              </a:solidFill>
            </a:endParaRPr>
          </a:p>
        </p:txBody>
      </p:sp>
      <p:cxnSp>
        <p:nvCxnSpPr>
          <p:cNvPr id="10" name="Straight Arrow Connector 9"/>
          <p:cNvCxnSpPr/>
          <p:nvPr/>
        </p:nvCxnSpPr>
        <p:spPr>
          <a:xfrm flipH="1">
            <a:off x="9766793" y="5110893"/>
            <a:ext cx="295326" cy="26928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882" y="-57150"/>
            <a:ext cx="12184117" cy="69982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0B050"/>
                </a:solidFill>
                <a:latin typeface="Arial" panose="020B0604020202020204" pitchFamily="34" charset="0"/>
                <a:cs typeface="Arial" panose="020B0604020202020204" pitchFamily="34" charset="0"/>
              </a:rPr>
              <a:t>Periodic</a:t>
            </a:r>
            <a:r>
              <a:rPr lang="en-US" sz="3200" dirty="0">
                <a:solidFill>
                  <a:srgbClr val="00B050"/>
                </a:solidFill>
                <a:latin typeface="Arial" panose="020B0604020202020204" pitchFamily="34" charset="0"/>
                <a:cs typeface="Arial" panose="020B0604020202020204" pitchFamily="34" charset="0"/>
              </a:rPr>
              <a:t> </a:t>
            </a:r>
            <a:r>
              <a:rPr lang="en-US" sz="3200" b="1" dirty="0">
                <a:solidFill>
                  <a:srgbClr val="00B050"/>
                </a:solidFill>
                <a:latin typeface="Arial" panose="020B0604020202020204" pitchFamily="34" charset="0"/>
                <a:cs typeface="Arial" panose="020B0604020202020204" pitchFamily="34" charset="0"/>
              </a:rPr>
              <a:t>Table</a:t>
            </a:r>
            <a:endParaRPr lang="en-US" sz="3200" b="1" dirty="0">
              <a:solidFill>
                <a:srgbClr val="00B050"/>
              </a:solidFill>
              <a:latin typeface="Arial" panose="020B0604020202020204" pitchFamily="34" charset="0"/>
              <a:cs typeface="Arial" panose="020B0604020202020204" pitchFamily="34" charset="0"/>
            </a:endParaRPr>
          </a:p>
        </p:txBody>
      </p:sp>
      <p:sp>
        <p:nvSpPr>
          <p:cNvPr id="6" name="文本框 10"/>
          <p:cNvSpPr txBox="1"/>
          <p:nvPr/>
        </p:nvSpPr>
        <p:spPr>
          <a:xfrm>
            <a:off x="0" y="0"/>
            <a:ext cx="626745" cy="306705"/>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7" name="TextBox 6"/>
          <p:cNvSpPr txBox="1"/>
          <p:nvPr/>
        </p:nvSpPr>
        <p:spPr>
          <a:xfrm>
            <a:off x="1249212" y="704399"/>
            <a:ext cx="9542015" cy="737235"/>
          </a:xfrm>
          <a:prstGeom prst="rect">
            <a:avLst/>
          </a:prstGeom>
          <a:noFill/>
        </p:spPr>
        <p:txBody>
          <a:bodyPr wrap="square" rtlCol="0">
            <a:spAutoFit/>
          </a:bodyPr>
          <a:lstStyle/>
          <a:p>
            <a:pPr algn="just"/>
            <a:r>
              <a:rPr lang="en-US" sz="1400" dirty="0">
                <a:solidFill>
                  <a:srgbClr val="A426EA"/>
                </a:solidFill>
              </a:rPr>
              <a:t>In principle, all elements are magnets, but only elements </a:t>
            </a:r>
            <a:r>
              <a:rPr lang="en-US" sz="1400" dirty="0">
                <a:solidFill>
                  <a:srgbClr val="A426EA"/>
                </a:solidFill>
                <a:sym typeface="+mn-ea"/>
              </a:rPr>
              <a:t>those </a:t>
            </a:r>
            <a:r>
              <a:rPr lang="en-US" sz="1400" dirty="0">
                <a:solidFill>
                  <a:srgbClr val="A426EA"/>
                </a:solidFill>
              </a:rPr>
              <a:t>having unpaired electrons may appear macroscopic magnets when the spin and orbital of </a:t>
            </a:r>
            <a:r>
              <a:rPr lang="en-US" sz="1400" dirty="0">
                <a:solidFill>
                  <a:srgbClr val="A426EA"/>
                </a:solidFill>
                <a:sym typeface="+mn-ea"/>
              </a:rPr>
              <a:t>unpaired electrons </a:t>
            </a:r>
            <a:r>
              <a:rPr lang="en-US" sz="1400" dirty="0">
                <a:solidFill>
                  <a:srgbClr val="A426EA"/>
                </a:solidFill>
              </a:rPr>
              <a:t>are in some way ordered, such as </a:t>
            </a:r>
            <a:r>
              <a:rPr lang="en-US" sz="1400" dirty="0">
                <a:solidFill>
                  <a:srgbClr val="A426EA"/>
                </a:solidFill>
                <a:sym typeface="+mn-ea"/>
              </a:rPr>
              <a:t>elements having </a:t>
            </a:r>
            <a:r>
              <a:rPr lang="en-US" sz="1400" dirty="0">
                <a:solidFill>
                  <a:srgbClr val="A426EA"/>
                </a:solidFill>
              </a:rPr>
              <a:t>3</a:t>
            </a:r>
            <a:r>
              <a:rPr lang="en-US" sz="1400" i="1" dirty="0">
                <a:solidFill>
                  <a:srgbClr val="A426EA"/>
                </a:solidFill>
              </a:rPr>
              <a:t>d</a:t>
            </a:r>
            <a:r>
              <a:rPr lang="en-US" sz="1400" dirty="0">
                <a:solidFill>
                  <a:srgbClr val="A426EA"/>
                </a:solidFill>
              </a:rPr>
              <a:t>, 4</a:t>
            </a:r>
            <a:r>
              <a:rPr lang="en-US" sz="1400" i="1" dirty="0">
                <a:solidFill>
                  <a:srgbClr val="A426EA"/>
                </a:solidFill>
              </a:rPr>
              <a:t>d</a:t>
            </a:r>
            <a:r>
              <a:rPr lang="en-US" sz="1400" dirty="0">
                <a:solidFill>
                  <a:srgbClr val="A426EA"/>
                </a:solidFill>
              </a:rPr>
              <a:t>,5</a:t>
            </a:r>
            <a:r>
              <a:rPr lang="en-US" sz="1400" i="1" dirty="0">
                <a:solidFill>
                  <a:srgbClr val="A426EA"/>
                </a:solidFill>
              </a:rPr>
              <a:t>d</a:t>
            </a:r>
            <a:r>
              <a:rPr lang="en-US" sz="1400" dirty="0">
                <a:solidFill>
                  <a:srgbClr val="A426EA"/>
                </a:solidFill>
              </a:rPr>
              <a:t> 4</a:t>
            </a:r>
            <a:r>
              <a:rPr lang="en-US" sz="1400" i="1" dirty="0">
                <a:solidFill>
                  <a:srgbClr val="A426EA"/>
                </a:solidFill>
              </a:rPr>
              <a:t>f</a:t>
            </a:r>
            <a:r>
              <a:rPr lang="en-US" sz="1400" dirty="0">
                <a:solidFill>
                  <a:srgbClr val="A426EA"/>
                </a:solidFill>
              </a:rPr>
              <a:t>, and 5</a:t>
            </a:r>
            <a:r>
              <a:rPr lang="en-US" sz="1400" i="1" dirty="0">
                <a:solidFill>
                  <a:srgbClr val="A426EA"/>
                </a:solidFill>
              </a:rPr>
              <a:t>f</a:t>
            </a:r>
            <a:r>
              <a:rPr lang="en-US" sz="1400" dirty="0">
                <a:solidFill>
                  <a:srgbClr val="A426EA"/>
                </a:solidFill>
              </a:rPr>
              <a:t> unpaired electrons. The</a:t>
            </a:r>
            <a:r>
              <a:rPr lang="en-US" altLang="zh-CN" sz="1400" dirty="0">
                <a:solidFill>
                  <a:srgbClr val="A426EA"/>
                </a:solidFill>
              </a:rPr>
              <a:t> </a:t>
            </a:r>
            <a:r>
              <a:rPr lang="en-US" sz="1400" dirty="0">
                <a:solidFill>
                  <a:srgbClr val="A426EA"/>
                </a:solidFill>
              </a:rPr>
              <a:t>3</a:t>
            </a:r>
            <a:r>
              <a:rPr lang="en-US" sz="1400" i="1" dirty="0">
                <a:solidFill>
                  <a:srgbClr val="A426EA"/>
                </a:solidFill>
              </a:rPr>
              <a:t>d </a:t>
            </a:r>
            <a:r>
              <a:rPr lang="en-US" sz="1400" dirty="0">
                <a:solidFill>
                  <a:srgbClr val="A426EA"/>
                </a:solidFill>
              </a:rPr>
              <a:t>trasition</a:t>
            </a:r>
            <a:r>
              <a:rPr lang="en-US" sz="1400" dirty="0">
                <a:solidFill>
                  <a:srgbClr val="A426EA"/>
                </a:solidFill>
                <a:sym typeface="+mn-ea"/>
              </a:rPr>
              <a:t> metal </a:t>
            </a:r>
            <a:r>
              <a:rPr lang="en-US" sz="1400" dirty="0">
                <a:solidFill>
                  <a:srgbClr val="A426EA"/>
                </a:solidFill>
              </a:rPr>
              <a:t>and 4</a:t>
            </a:r>
            <a:r>
              <a:rPr lang="en-US" sz="1400" i="1" dirty="0">
                <a:solidFill>
                  <a:srgbClr val="A426EA"/>
                </a:solidFill>
              </a:rPr>
              <a:t>f</a:t>
            </a:r>
            <a:r>
              <a:rPr lang="en-US" sz="1400" dirty="0">
                <a:solidFill>
                  <a:srgbClr val="A426EA"/>
                </a:solidFill>
              </a:rPr>
              <a:t> rear-earth elements, alloys, and compounds have been investigated the most.</a:t>
            </a:r>
            <a:endParaRPr lang="en-US" sz="1400" dirty="0">
              <a:solidFill>
                <a:srgbClr val="A426EA"/>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02055" y="1176020"/>
            <a:ext cx="9800590" cy="398780"/>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sz="2000" b="1" dirty="0">
                <a:solidFill>
                  <a:srgbClr val="009A46"/>
                </a:solidFill>
                <a:latin typeface="Times New Roman" panose="02020603050405020304" pitchFamily="18" charset="0"/>
                <a:cs typeface="Times New Roman" panose="02020603050405020304" pitchFamily="18" charset="0"/>
              </a:rPr>
              <a:t>Transition metals: 3</a:t>
            </a:r>
            <a:r>
              <a:rPr lang="en-US" sz="2000" b="1" i="1" dirty="0">
                <a:solidFill>
                  <a:srgbClr val="009A46"/>
                </a:solidFill>
                <a:latin typeface="Times New Roman" panose="02020603050405020304" pitchFamily="18" charset="0"/>
                <a:cs typeface="Times New Roman" panose="02020603050405020304" pitchFamily="18" charset="0"/>
              </a:rPr>
              <a:t>d</a:t>
            </a:r>
            <a:r>
              <a:rPr lang="en-US" sz="2000" b="1" dirty="0">
                <a:solidFill>
                  <a:srgbClr val="009A46"/>
                </a:solidFill>
                <a:latin typeface="Times New Roman" panose="02020603050405020304" pitchFamily="18" charset="0"/>
                <a:cs typeface="Times New Roman" panose="02020603050405020304" pitchFamily="18" charset="0"/>
              </a:rPr>
              <a:t>, 4</a:t>
            </a:r>
            <a:r>
              <a:rPr lang="en-US" sz="2000" b="1" i="1" dirty="0">
                <a:solidFill>
                  <a:srgbClr val="009A46"/>
                </a:solidFill>
                <a:latin typeface="Times New Roman" panose="02020603050405020304" pitchFamily="18" charset="0"/>
                <a:cs typeface="Times New Roman" panose="02020603050405020304" pitchFamily="18" charset="0"/>
              </a:rPr>
              <a:t>d</a:t>
            </a:r>
            <a:r>
              <a:rPr lang="en-US" sz="2000" b="1" dirty="0">
                <a:solidFill>
                  <a:srgbClr val="009A46"/>
                </a:solidFill>
                <a:latin typeface="Times New Roman" panose="02020603050405020304" pitchFamily="18" charset="0"/>
                <a:cs typeface="Times New Roman" panose="02020603050405020304" pitchFamily="18" charset="0"/>
              </a:rPr>
              <a:t>, series, </a:t>
            </a:r>
            <a:r>
              <a:rPr lang="en-US" sz="2000" b="1" dirty="0">
                <a:solidFill>
                  <a:srgbClr val="0070C0"/>
                </a:solidFill>
                <a:latin typeface="Times New Roman" panose="02020603050405020304" pitchFamily="18" charset="0"/>
                <a:cs typeface="Times New Roman" panose="02020603050405020304" pitchFamily="18" charset="0"/>
              </a:rPr>
              <a:t>Rare earth: 4</a:t>
            </a:r>
            <a:r>
              <a:rPr lang="en-US" sz="2000" b="1" i="1" dirty="0">
                <a:solidFill>
                  <a:srgbClr val="0070C0"/>
                </a:solidFill>
                <a:latin typeface="Times New Roman" panose="02020603050405020304" pitchFamily="18" charset="0"/>
                <a:cs typeface="Times New Roman" panose="02020603050405020304" pitchFamily="18" charset="0"/>
              </a:rPr>
              <a:t>f</a:t>
            </a:r>
            <a:r>
              <a:rPr lang="en-US" sz="2000" b="1" dirty="0">
                <a:solidFill>
                  <a:srgbClr val="0070C0"/>
                </a:solidFill>
                <a:latin typeface="Times New Roman" panose="02020603050405020304" pitchFamily="18" charset="0"/>
                <a:cs typeface="Times New Roman" panose="02020603050405020304" pitchFamily="18" charset="0"/>
              </a:rPr>
              <a:t> series </a:t>
            </a:r>
            <a:r>
              <a:rPr lang="en-US" altLang="zh-CN" sz="2000" b="1" dirty="0">
                <a:solidFill>
                  <a:srgbClr val="0070C0"/>
                </a:solidFill>
                <a:latin typeface="Times New Roman" panose="02020603050405020304" pitchFamily="18" charset="0"/>
                <a:cs typeface="Times New Roman" panose="02020603050405020304" pitchFamily="18" charset="0"/>
              </a:rPr>
              <a:t>; </a:t>
            </a:r>
            <a:r>
              <a:rPr lang="en-US" sz="2000" b="1" dirty="0">
                <a:solidFill>
                  <a:srgbClr val="C00000"/>
                </a:solidFill>
                <a:latin typeface="Times New Roman" panose="02020603050405020304" pitchFamily="18" charset="0"/>
                <a:cs typeface="Times New Roman" panose="02020603050405020304" pitchFamily="18" charset="0"/>
              </a:rPr>
              <a:t> Radioactive rare earth: 5</a:t>
            </a:r>
            <a:r>
              <a:rPr lang="en-US" sz="2000" b="1" i="1" dirty="0">
                <a:solidFill>
                  <a:srgbClr val="C00000"/>
                </a:solidFill>
                <a:latin typeface="Times New Roman" panose="02020603050405020304" pitchFamily="18" charset="0"/>
                <a:cs typeface="Times New Roman" panose="02020603050405020304" pitchFamily="18" charset="0"/>
              </a:rPr>
              <a:t>f</a:t>
            </a:r>
            <a:r>
              <a:rPr lang="en-US" sz="2000" b="1" dirty="0">
                <a:solidFill>
                  <a:srgbClr val="C00000"/>
                </a:solidFill>
                <a:latin typeface="Times New Roman" panose="02020603050405020304" pitchFamily="18" charset="0"/>
                <a:cs typeface="Times New Roman" panose="02020603050405020304" pitchFamily="18" charset="0"/>
              </a:rPr>
              <a:t> series </a:t>
            </a:r>
            <a:endParaRPr lang="en-US" sz="2000" b="1" dirty="0">
              <a:solidFill>
                <a:srgbClr val="0070C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2990850" y="1994535"/>
            <a:ext cx="6223000" cy="398780"/>
          </a:xfrm>
          <a:prstGeom prst="rect">
            <a:avLst/>
          </a:prstGeom>
          <a:solidFill>
            <a:srgbClr val="FFFFBD"/>
          </a:solidFill>
          <a:ln>
            <a:solidFill>
              <a:schemeClr val="tx1"/>
            </a:solidFill>
          </a:ln>
        </p:spPr>
        <p:txBody>
          <a:bodyPr wrap="square" rtlCol="0">
            <a:spAutoFit/>
          </a:bodyPr>
          <a:lstStyle/>
          <a:p>
            <a:pPr algn="ctr"/>
            <a:r>
              <a:rPr lang="en-US" sz="2000" b="1" dirty="0">
                <a:solidFill>
                  <a:srgbClr val="00B0F0"/>
                </a:solidFill>
                <a:latin typeface="Times New Roman" panose="02020603050405020304" pitchFamily="18" charset="0"/>
                <a:cs typeface="Times New Roman" panose="02020603050405020304" pitchFamily="18" charset="0"/>
              </a:rPr>
              <a:t>Ferromagnetic,</a:t>
            </a:r>
            <a:r>
              <a:rPr lang="en-US" altLang="zh-CN" sz="2000" b="1" dirty="0">
                <a:solidFill>
                  <a:srgbClr val="00B0F0"/>
                </a:solidFill>
                <a:latin typeface="Times New Roman" panose="02020603050405020304" pitchFamily="18" charset="0"/>
                <a:cs typeface="Times New Roman" panose="02020603050405020304" pitchFamily="18" charset="0"/>
              </a:rPr>
              <a:t> </a:t>
            </a:r>
            <a:r>
              <a:rPr lang="en-US" sz="2000" b="1" dirty="0">
                <a:solidFill>
                  <a:srgbClr val="00B0F0"/>
                </a:solidFill>
                <a:latin typeface="Times New Roman" panose="02020603050405020304" pitchFamily="18" charset="0"/>
                <a:cs typeface="Times New Roman" panose="02020603050405020304" pitchFamily="18" charset="0"/>
              </a:rPr>
              <a:t>Ferrimagnetic, Antiferromagnetic</a:t>
            </a:r>
            <a:r>
              <a:rPr lang="en-US" altLang="zh-CN" sz="2000" b="1" dirty="0">
                <a:solidFill>
                  <a:srgbClr val="00B0F0"/>
                </a:solidFill>
                <a:latin typeface="Times New Roman" panose="02020603050405020304" pitchFamily="18" charset="0"/>
                <a:cs typeface="Times New Roman" panose="02020603050405020304" pitchFamily="18" charset="0"/>
              </a:rPr>
              <a:t>, </a:t>
            </a:r>
            <a:endParaRPr lang="en-US" sz="2000" b="1" dirty="0">
              <a:solidFill>
                <a:srgbClr val="00B0F0"/>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5476875" y="861060"/>
            <a:ext cx="939165" cy="306705"/>
          </a:xfrm>
          <a:prstGeom prst="rect">
            <a:avLst/>
          </a:prstGeom>
        </p:spPr>
        <p:txBody>
          <a:bodyPr wrap="square">
            <a:spAutoFit/>
          </a:bodyPr>
          <a:lstStyle/>
          <a:p>
            <a:pPr algn="ctr"/>
            <a:r>
              <a:rPr lang="en-US" sz="1400" b="1" dirty="0">
                <a:solidFill>
                  <a:srgbClr val="A426EA"/>
                </a:solidFill>
                <a:latin typeface="Times New Roman" panose="02020603050405020304" pitchFamily="18" charset="0"/>
                <a:cs typeface="Times New Roman" panose="02020603050405020304" pitchFamily="18" charset="0"/>
              </a:rPr>
              <a:t>Elements</a:t>
            </a:r>
            <a:endParaRPr lang="en-US" sz="1400" b="1" dirty="0">
              <a:solidFill>
                <a:srgbClr val="A426EA"/>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5066030" y="1584960"/>
            <a:ext cx="1671955" cy="306705"/>
          </a:xfrm>
          <a:prstGeom prst="rect">
            <a:avLst/>
          </a:prstGeom>
        </p:spPr>
        <p:txBody>
          <a:bodyPr wrap="square">
            <a:spAutoFit/>
          </a:bodyPr>
          <a:lstStyle/>
          <a:p>
            <a:pPr algn="ctr"/>
            <a:r>
              <a:rPr lang="en-US" altLang="zh-CN" sz="1400" b="1" dirty="0">
                <a:solidFill>
                  <a:srgbClr val="A426EA"/>
                </a:solidFill>
                <a:latin typeface="Times New Roman" panose="02020603050405020304" pitchFamily="18" charset="0"/>
                <a:cs typeface="Times New Roman" panose="02020603050405020304" pitchFamily="18" charset="0"/>
              </a:rPr>
              <a:t>Type of </a:t>
            </a:r>
            <a:r>
              <a:rPr lang="en-US" sz="1400" b="1" dirty="0">
                <a:solidFill>
                  <a:srgbClr val="A426EA"/>
                </a:solidFill>
                <a:latin typeface="Times New Roman" panose="02020603050405020304" pitchFamily="18" charset="0"/>
                <a:cs typeface="Times New Roman" panose="02020603050405020304" pitchFamily="18" charset="0"/>
              </a:rPr>
              <a:t>magnetism </a:t>
            </a:r>
            <a:endParaRPr lang="en-US" sz="1400" b="1" dirty="0">
              <a:solidFill>
                <a:srgbClr val="A426EA"/>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2675255" y="2721610"/>
            <a:ext cx="7154545" cy="398780"/>
          </a:xfrm>
          <a:prstGeom prst="rect">
            <a:avLst/>
          </a:prstGeom>
          <a:solidFill>
            <a:schemeClr val="accent3">
              <a:lumMod val="20000"/>
              <a:lumOff val="80000"/>
            </a:schemeClr>
          </a:solidFill>
          <a:ln>
            <a:solidFill>
              <a:schemeClr val="tx1"/>
            </a:solidFill>
          </a:ln>
        </p:spPr>
        <p:txBody>
          <a:bodyPr wrap="square" rtlCol="0">
            <a:spAutoFit/>
          </a:bodyPr>
          <a:lstStyle/>
          <a:p>
            <a:pPr algn="ctr"/>
            <a:r>
              <a:rPr lang="zh-CN" altLang="en-US" sz="2000" b="1"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Inorganic and Organic compounds, Metals, and Alloys, </a:t>
            </a:r>
            <a:r>
              <a:rPr lang="en-US" sz="2000" b="1" i="1" dirty="0">
                <a:latin typeface="Times New Roman" panose="02020603050405020304" pitchFamily="18" charset="0"/>
                <a:cs typeface="Times New Roman" panose="02020603050405020304" pitchFamily="18" charset="0"/>
              </a:rPr>
              <a:t>etc.</a:t>
            </a:r>
            <a:endParaRPr lang="en-US" sz="2000" b="1" i="1" dirty="0">
              <a:latin typeface="Times New Roman" panose="02020603050405020304" pitchFamily="18" charset="0"/>
              <a:cs typeface="Times New Roman" panose="02020603050405020304" pitchFamily="18" charset="0"/>
            </a:endParaRPr>
          </a:p>
        </p:txBody>
      </p:sp>
      <p:sp>
        <p:nvSpPr>
          <p:cNvPr id="33" name="Rectangle 32"/>
          <p:cNvSpPr/>
          <p:nvPr/>
        </p:nvSpPr>
        <p:spPr>
          <a:xfrm>
            <a:off x="5448300" y="2384425"/>
            <a:ext cx="990600" cy="306705"/>
          </a:xfrm>
          <a:prstGeom prst="rect">
            <a:avLst/>
          </a:prstGeom>
        </p:spPr>
        <p:txBody>
          <a:bodyPr wrap="square">
            <a:spAutoFit/>
          </a:bodyPr>
          <a:lstStyle/>
          <a:p>
            <a:pPr algn="ctr"/>
            <a:r>
              <a:rPr lang="en-US" altLang="zh-CN" sz="1400" b="1" dirty="0">
                <a:solidFill>
                  <a:srgbClr val="A426EA"/>
                </a:solidFill>
                <a:latin typeface="Times New Roman" panose="02020603050405020304" pitchFamily="18" charset="0"/>
                <a:cs typeface="Times New Roman" panose="02020603050405020304" pitchFamily="18" charset="0"/>
              </a:rPr>
              <a:t>Discipline</a:t>
            </a:r>
            <a:endParaRPr lang="en-US" sz="1400" b="1" dirty="0">
              <a:solidFill>
                <a:srgbClr val="A426EA"/>
              </a:solidFill>
              <a:latin typeface="Times New Roman" panose="02020603050405020304" pitchFamily="18" charset="0"/>
              <a:cs typeface="Times New Roman" panose="02020603050405020304" pitchFamily="18" charset="0"/>
            </a:endParaRPr>
          </a:p>
        </p:txBody>
      </p:sp>
      <p:sp>
        <p:nvSpPr>
          <p:cNvPr id="36" name="Rectangle 35"/>
          <p:cNvSpPr/>
          <p:nvPr/>
        </p:nvSpPr>
        <p:spPr>
          <a:xfrm>
            <a:off x="5094605" y="3127375"/>
            <a:ext cx="1692910" cy="306705"/>
          </a:xfrm>
          <a:prstGeom prst="rect">
            <a:avLst/>
          </a:prstGeom>
        </p:spPr>
        <p:txBody>
          <a:bodyPr wrap="square">
            <a:spAutoFit/>
          </a:bodyPr>
          <a:lstStyle/>
          <a:p>
            <a:pPr algn="ctr"/>
            <a:r>
              <a:rPr lang="zh-CN" altLang="en-US" sz="1400" b="1" dirty="0">
                <a:solidFill>
                  <a:srgbClr val="A426EA"/>
                </a:solidFill>
                <a:latin typeface="Times New Roman" panose="02020603050405020304" pitchFamily="18" charset="0"/>
                <a:cs typeface="Times New Roman" panose="02020603050405020304" pitchFamily="18" charset="0"/>
              </a:rPr>
              <a:t> </a:t>
            </a:r>
            <a:r>
              <a:rPr lang="en-US" sz="1400" b="1" dirty="0">
                <a:solidFill>
                  <a:srgbClr val="A426EA"/>
                </a:solidFill>
                <a:latin typeface="Times New Roman" panose="02020603050405020304" pitchFamily="18" charset="0"/>
                <a:cs typeface="Times New Roman" panose="02020603050405020304" pitchFamily="18" charset="0"/>
              </a:rPr>
              <a:t>Physical property</a:t>
            </a:r>
            <a:endParaRPr lang="en-US" sz="1400" b="1" dirty="0">
              <a:solidFill>
                <a:srgbClr val="A426EA"/>
              </a:solidFill>
              <a:latin typeface="Times New Roman" panose="02020603050405020304" pitchFamily="18" charset="0"/>
              <a:cs typeface="Times New Roman" panose="02020603050405020304" pitchFamily="18" charset="0"/>
            </a:endParaRPr>
          </a:p>
        </p:txBody>
      </p:sp>
      <p:sp>
        <p:nvSpPr>
          <p:cNvPr id="37" name="TextBox 36"/>
          <p:cNvSpPr txBox="1"/>
          <p:nvPr/>
        </p:nvSpPr>
        <p:spPr>
          <a:xfrm>
            <a:off x="762000" y="3467100"/>
            <a:ext cx="4332605" cy="1322070"/>
          </a:xfrm>
          <a:prstGeom prst="rect">
            <a:avLst/>
          </a:prstGeom>
          <a:solidFill>
            <a:schemeClr val="accent6">
              <a:lumMod val="20000"/>
              <a:lumOff val="80000"/>
            </a:schemeClr>
          </a:solidFill>
          <a:ln>
            <a:solidFill>
              <a:schemeClr val="tx1"/>
            </a:solidFill>
          </a:ln>
        </p:spPr>
        <p:txBody>
          <a:bodyPr wrap="square" rtlCol="0">
            <a:spAutoFit/>
          </a:bodyPr>
          <a:lstStyle/>
          <a:p>
            <a:pPr algn="ctr"/>
            <a:r>
              <a:rPr lang="zh-CN" altLang="en-US" sz="2000" b="1" dirty="0">
                <a:solidFill>
                  <a:srgbClr val="FF0000"/>
                </a:solidFill>
                <a:latin typeface="Times New Roman" panose="02020603050405020304" pitchFamily="18" charset="0"/>
                <a:cs typeface="Times New Roman" panose="02020603050405020304" pitchFamily="18" charset="0"/>
              </a:rPr>
              <a:t> </a:t>
            </a:r>
            <a:r>
              <a:rPr lang="en-US" sz="2000" b="1" dirty="0">
                <a:solidFill>
                  <a:schemeClr val="tx1"/>
                </a:solidFill>
                <a:latin typeface="Times New Roman" panose="02020603050405020304" pitchFamily="18" charset="0"/>
                <a:cs typeface="Times New Roman" panose="02020603050405020304" pitchFamily="18" charset="0"/>
              </a:rPr>
              <a:t>Magnetostatic</a:t>
            </a:r>
            <a:endParaRPr lang="en-US" sz="2000" b="1" dirty="0">
              <a:solidFill>
                <a:srgbClr val="FF0000"/>
              </a:solidFill>
              <a:latin typeface="Times New Roman" panose="02020603050405020304" pitchFamily="18" charset="0"/>
              <a:cs typeface="Times New Roman" panose="02020603050405020304" pitchFamily="18" charset="0"/>
            </a:endParaRPr>
          </a:p>
          <a:p>
            <a:pPr algn="ctr"/>
            <a:r>
              <a:rPr lang="en-US" altLang="zh-CN" sz="2000" b="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rPr>
              <a:t>Permanent magnetic; Soft magnetic;</a:t>
            </a:r>
            <a:endParaRPr lang="en-US" altLang="zh-CN" sz="2000" b="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endParaRPr>
          </a:p>
          <a:p>
            <a:pPr algn="ctr"/>
            <a:r>
              <a:rPr lang="en-US" altLang="zh-CN" sz="2000" b="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rPr>
              <a:t>Rectangular magnetic;</a:t>
            </a:r>
            <a:endParaRPr lang="en-US" altLang="zh-CN" sz="2000" b="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endParaRPr>
          </a:p>
          <a:p>
            <a:pPr algn="ctr"/>
            <a:r>
              <a:rPr lang="en-US" altLang="zh-CN" sz="2000" b="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rPr>
              <a:t>Magnetic record; </a:t>
            </a:r>
            <a:r>
              <a:rPr lang="en-US" altLang="zh-CN" sz="2000" b="1" i="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rPr>
              <a:t>etc.</a:t>
            </a:r>
            <a:endParaRPr lang="en-US" altLang="zh-CN" sz="2000" b="1" i="1" dirty="0">
              <a:solidFill>
                <a:srgbClr val="FF0000"/>
              </a:solidFill>
              <a:latin typeface="Times New Roman" panose="02020603050405020304" pitchFamily="18" charset="0"/>
              <a:ea typeface="华文新魏" panose="02010800040101010101" pitchFamily="2" charset="-122"/>
              <a:cs typeface="Times New Roman" panose="02020603050405020304" pitchFamily="18" charset="0"/>
            </a:endParaRPr>
          </a:p>
        </p:txBody>
      </p:sp>
      <p:sp>
        <p:nvSpPr>
          <p:cNvPr id="39" name="TextBox 38"/>
          <p:cNvSpPr txBox="1"/>
          <p:nvPr/>
        </p:nvSpPr>
        <p:spPr>
          <a:xfrm>
            <a:off x="5448300" y="3467100"/>
            <a:ext cx="6057900" cy="1322070"/>
          </a:xfrm>
          <a:prstGeom prst="rect">
            <a:avLst/>
          </a:prstGeom>
          <a:solidFill>
            <a:schemeClr val="accent6">
              <a:lumMod val="20000"/>
              <a:lumOff val="80000"/>
            </a:schemeClr>
          </a:solidFill>
          <a:ln>
            <a:solidFill>
              <a:schemeClr val="tx1"/>
            </a:solidFill>
          </a:ln>
        </p:spPr>
        <p:txBody>
          <a:bodyPr wrap="square" rtlCol="0">
            <a:spAutoFit/>
          </a:bodyPr>
          <a:lstStyle/>
          <a:p>
            <a:pPr algn="ctr"/>
            <a:r>
              <a:rPr lang="en-US" sz="2000" b="1" dirty="0">
                <a:solidFill>
                  <a:schemeClr val="tx1"/>
                </a:solidFill>
                <a:latin typeface="Times New Roman" panose="02020603050405020304" pitchFamily="18" charset="0"/>
                <a:cs typeface="Times New Roman" panose="02020603050405020304" pitchFamily="18" charset="0"/>
              </a:rPr>
              <a:t>Magnetic-propertiy Coupling</a:t>
            </a:r>
            <a:endParaRPr lang="en-US" sz="2000" b="1" dirty="0">
              <a:solidFill>
                <a:srgbClr val="FF0000"/>
              </a:solidFill>
              <a:latin typeface="Times New Roman" panose="02020603050405020304" pitchFamily="18" charset="0"/>
              <a:cs typeface="Times New Roman" panose="02020603050405020304" pitchFamily="18" charset="0"/>
            </a:endParaRPr>
          </a:p>
          <a:p>
            <a:pPr algn="ctr"/>
            <a:r>
              <a:rPr lang="zh-CN" altLang="en-US" sz="2000" b="1" dirty="0">
                <a:latin typeface="Times New Roman" panose="02020603050405020304" pitchFamily="18" charset="0"/>
                <a:cs typeface="Times New Roman" panose="02020603050405020304" pitchFamily="18" charset="0"/>
              </a:rPr>
              <a:t> </a:t>
            </a:r>
            <a:r>
              <a:rPr lang="en-US" sz="2000" b="1" dirty="0">
                <a:solidFill>
                  <a:srgbClr val="C00000"/>
                </a:solidFill>
                <a:latin typeface="Times New Roman" panose="02020603050405020304" pitchFamily="18" charset="0"/>
                <a:cs typeface="Times New Roman" panose="02020603050405020304" pitchFamily="18" charset="0"/>
              </a:rPr>
              <a:t>Magneto-optical; Magnetoelestic;</a:t>
            </a:r>
            <a:r>
              <a:rPr lang="zh-CN" altLang="en-US" sz="2000" b="1" dirty="0">
                <a:solidFill>
                  <a:srgbClr val="C00000"/>
                </a:solidFill>
                <a:latin typeface="Times New Roman" panose="02020603050405020304" pitchFamily="18" charset="0"/>
                <a:cs typeface="Times New Roman" panose="02020603050405020304" pitchFamily="18" charset="0"/>
              </a:rPr>
              <a:t> </a:t>
            </a:r>
            <a:r>
              <a:rPr lang="en-US" sz="2000" b="1" dirty="0">
                <a:solidFill>
                  <a:srgbClr val="C00000"/>
                </a:solidFill>
                <a:latin typeface="Times New Roman" panose="02020603050405020304" pitchFamily="18" charset="0"/>
                <a:cs typeface="Times New Roman" panose="02020603050405020304" pitchFamily="18" charset="0"/>
                <a:sym typeface="+mn-ea"/>
              </a:rPr>
              <a:t>Magnetocaloric; Magnetoresistant; Magnetostriction; Gyromagnetic</a:t>
            </a:r>
            <a:r>
              <a:rPr lang="zh-CN" altLang="en-US" sz="2000" b="1" dirty="0">
                <a:solidFill>
                  <a:srgbClr val="C00000"/>
                </a:solidFill>
                <a:latin typeface="Times New Roman" panose="02020603050405020304" pitchFamily="18" charset="0"/>
                <a:cs typeface="Times New Roman" panose="02020603050405020304" pitchFamily="18" charset="0"/>
                <a:sym typeface="+mn-ea"/>
              </a:rPr>
              <a:t>；</a:t>
            </a:r>
            <a:endParaRPr lang="zh-CN" altLang="en-US" sz="2000" b="1" dirty="0">
              <a:solidFill>
                <a:srgbClr val="C00000"/>
              </a:solidFill>
              <a:latin typeface="Times New Roman" panose="02020603050405020304" pitchFamily="18" charset="0"/>
              <a:cs typeface="Times New Roman" panose="02020603050405020304" pitchFamily="18" charset="0"/>
              <a:sym typeface="+mn-ea"/>
            </a:endParaRPr>
          </a:p>
          <a:p>
            <a:pPr algn="ctr"/>
            <a:r>
              <a:rPr lang="en-US" sz="2000" b="1" dirty="0">
                <a:solidFill>
                  <a:srgbClr val="C00000"/>
                </a:solidFill>
                <a:latin typeface="Times New Roman" panose="02020603050405020304" pitchFamily="18" charset="0"/>
                <a:cs typeface="Times New Roman" panose="02020603050405020304" pitchFamily="18" charset="0"/>
              </a:rPr>
              <a:t>Anomalous Hall Effect; Spintronic; </a:t>
            </a:r>
            <a:r>
              <a:rPr lang="en-US" altLang="zh-CN" sz="2000" b="1" i="1" dirty="0">
                <a:solidFill>
                  <a:srgbClr val="C00000"/>
                </a:solidFill>
                <a:latin typeface="Times New Roman" panose="02020603050405020304" pitchFamily="18" charset="0"/>
                <a:ea typeface="华文新魏" panose="02010800040101010101" pitchFamily="2" charset="-122"/>
                <a:cs typeface="Times New Roman" panose="02020603050405020304" pitchFamily="18" charset="0"/>
                <a:sym typeface="+mn-ea"/>
              </a:rPr>
              <a:t>etc.</a:t>
            </a:r>
            <a:endParaRPr lang="en-US" altLang="zh-CN" sz="2000" b="1" i="1" dirty="0">
              <a:solidFill>
                <a:srgbClr val="C00000"/>
              </a:solidFill>
              <a:latin typeface="Times New Roman" panose="02020603050405020304" pitchFamily="18" charset="0"/>
              <a:ea typeface="华文新魏" panose="02010800040101010101" pitchFamily="2" charset="-122"/>
              <a:cs typeface="Times New Roman" panose="02020603050405020304" pitchFamily="18" charset="0"/>
              <a:sym typeface="+mn-ea"/>
            </a:endParaRPr>
          </a:p>
        </p:txBody>
      </p:sp>
      <p:sp>
        <p:nvSpPr>
          <p:cNvPr id="44" name="TextBox 43"/>
          <p:cNvSpPr txBox="1"/>
          <p:nvPr/>
        </p:nvSpPr>
        <p:spPr>
          <a:xfrm>
            <a:off x="1127315" y="5136137"/>
            <a:ext cx="1657227" cy="398780"/>
          </a:xfrm>
          <a:prstGeom prst="rect">
            <a:avLst/>
          </a:prstGeom>
          <a:solidFill>
            <a:schemeClr val="accent4">
              <a:lumMod val="20000"/>
              <a:lumOff val="80000"/>
            </a:schemeClr>
          </a:solidFill>
          <a:ln>
            <a:solidFill>
              <a:schemeClr val="tx1"/>
            </a:solidFill>
          </a:ln>
        </p:spPr>
        <p:txBody>
          <a:bodyPr wrap="square" rtlCol="0">
            <a:spAutoFit/>
          </a:bodyPr>
          <a:lstStyle/>
          <a:p>
            <a:pPr algn="ctr"/>
            <a:r>
              <a:rPr lang="en-US" sz="2000" b="1" dirty="0">
                <a:solidFill>
                  <a:schemeClr val="accent1"/>
                </a:solidFill>
                <a:latin typeface="Times New Roman" panose="02020603050405020304" pitchFamily="18" charset="0"/>
                <a:cs typeface="Times New Roman" panose="02020603050405020304" pitchFamily="18" charset="0"/>
              </a:rPr>
              <a:t>Amorphous</a:t>
            </a:r>
            <a:endParaRPr lang="en-US" sz="2000" b="1" dirty="0">
              <a:solidFill>
                <a:schemeClr val="accent1"/>
              </a:solidFill>
              <a:latin typeface="Times New Roman" panose="02020603050405020304" pitchFamily="18" charset="0"/>
              <a:cs typeface="Times New Roman" panose="02020603050405020304" pitchFamily="18" charset="0"/>
            </a:endParaRPr>
          </a:p>
        </p:txBody>
      </p:sp>
      <p:sp>
        <p:nvSpPr>
          <p:cNvPr id="47" name="TextBox 46"/>
          <p:cNvSpPr txBox="1"/>
          <p:nvPr/>
        </p:nvSpPr>
        <p:spPr>
          <a:xfrm>
            <a:off x="3181008" y="5147537"/>
            <a:ext cx="1720716" cy="398780"/>
          </a:xfrm>
          <a:prstGeom prst="rect">
            <a:avLst/>
          </a:prstGeom>
          <a:solidFill>
            <a:schemeClr val="accent4">
              <a:lumMod val="20000"/>
              <a:lumOff val="80000"/>
            </a:schemeClr>
          </a:solidFill>
          <a:ln>
            <a:solidFill>
              <a:schemeClr val="tx1"/>
            </a:solidFill>
          </a:ln>
        </p:spPr>
        <p:txBody>
          <a:bodyPr wrap="square" rtlCol="0">
            <a:spAutoFit/>
          </a:bodyPr>
          <a:lstStyle/>
          <a:p>
            <a:pPr algn="ctr"/>
            <a:r>
              <a:rPr lang="en-US" sz="2000" b="1" dirty="0">
                <a:solidFill>
                  <a:schemeClr val="accent1"/>
                </a:solidFill>
                <a:latin typeface="Times New Roman" panose="02020603050405020304" pitchFamily="18" charset="0"/>
                <a:cs typeface="Times New Roman" panose="02020603050405020304" pitchFamily="18" charset="0"/>
              </a:rPr>
              <a:t>Nano-crystal</a:t>
            </a:r>
            <a:endParaRPr lang="en-US" sz="2000" b="1" dirty="0">
              <a:solidFill>
                <a:schemeClr val="accent1"/>
              </a:solidFill>
              <a:latin typeface="Times New Roman" panose="02020603050405020304" pitchFamily="18" charset="0"/>
              <a:cs typeface="Times New Roman" panose="02020603050405020304" pitchFamily="18" charset="0"/>
            </a:endParaRPr>
          </a:p>
        </p:txBody>
      </p:sp>
      <p:sp>
        <p:nvSpPr>
          <p:cNvPr id="48" name="TextBox 47"/>
          <p:cNvSpPr txBox="1"/>
          <p:nvPr/>
        </p:nvSpPr>
        <p:spPr>
          <a:xfrm>
            <a:off x="5375910" y="5153025"/>
            <a:ext cx="2188210" cy="398780"/>
          </a:xfrm>
          <a:prstGeom prst="rect">
            <a:avLst/>
          </a:prstGeom>
          <a:solidFill>
            <a:schemeClr val="accent4">
              <a:lumMod val="20000"/>
              <a:lumOff val="80000"/>
            </a:schemeClr>
          </a:solidFill>
          <a:ln>
            <a:solidFill>
              <a:schemeClr val="tx1"/>
            </a:solidFill>
          </a:ln>
        </p:spPr>
        <p:txBody>
          <a:bodyPr wrap="square" rtlCol="0">
            <a:spAutoFit/>
          </a:bodyPr>
          <a:lstStyle/>
          <a:p>
            <a:pPr algn="ctr"/>
            <a:r>
              <a:rPr lang="zh-CN" altLang="en-US" sz="2000" b="1" dirty="0">
                <a:solidFill>
                  <a:schemeClr val="accent1"/>
                </a:solidFill>
                <a:latin typeface="Times New Roman" panose="02020603050405020304" pitchFamily="18" charset="0"/>
                <a:cs typeface="Times New Roman" panose="02020603050405020304" pitchFamily="18" charset="0"/>
              </a:rPr>
              <a:t> </a:t>
            </a:r>
            <a:r>
              <a:rPr lang="en-US" sz="2000" b="1" dirty="0">
                <a:solidFill>
                  <a:schemeClr val="accent1"/>
                </a:solidFill>
                <a:latin typeface="Times New Roman" panose="02020603050405020304" pitchFamily="18" charset="0"/>
                <a:cs typeface="Times New Roman" panose="02020603050405020304" pitchFamily="18" charset="0"/>
              </a:rPr>
              <a:t>Micro-site crystal</a:t>
            </a:r>
            <a:endParaRPr lang="en-US" sz="2000" b="1" dirty="0">
              <a:solidFill>
                <a:schemeClr val="accent1"/>
              </a:solidFill>
              <a:latin typeface="Times New Roman" panose="02020603050405020304" pitchFamily="18" charset="0"/>
              <a:cs typeface="Times New Roman" panose="02020603050405020304" pitchFamily="18" charset="0"/>
            </a:endParaRPr>
          </a:p>
        </p:txBody>
      </p:sp>
      <p:sp>
        <p:nvSpPr>
          <p:cNvPr id="49" name="Rectangle 48"/>
          <p:cNvSpPr/>
          <p:nvPr/>
        </p:nvSpPr>
        <p:spPr>
          <a:xfrm>
            <a:off x="5066030" y="4773295"/>
            <a:ext cx="1858010" cy="337185"/>
          </a:xfrm>
          <a:prstGeom prst="rect">
            <a:avLst/>
          </a:prstGeom>
          <a:ln>
            <a:noFill/>
          </a:ln>
        </p:spPr>
        <p:txBody>
          <a:bodyPr wrap="square">
            <a:spAutoFit/>
          </a:bodyPr>
          <a:lstStyle/>
          <a:p>
            <a:pPr algn="ctr"/>
            <a:r>
              <a:rPr lang="en-US" altLang="zh-CN" sz="1600" b="1" dirty="0">
                <a:solidFill>
                  <a:srgbClr val="A426EA"/>
                </a:solidFill>
                <a:latin typeface="Times New Roman" panose="02020603050405020304" pitchFamily="18" charset="0"/>
                <a:cs typeface="Times New Roman" panose="02020603050405020304" pitchFamily="18" charset="0"/>
              </a:rPr>
              <a:t>Crystalline </a:t>
            </a:r>
            <a:r>
              <a:rPr lang="en-US" sz="1600" b="1" dirty="0">
                <a:solidFill>
                  <a:srgbClr val="A426EA"/>
                </a:solidFill>
                <a:latin typeface="Times New Roman" panose="02020603050405020304" pitchFamily="18" charset="0"/>
                <a:cs typeface="Times New Roman" panose="02020603050405020304" pitchFamily="18" charset="0"/>
              </a:rPr>
              <a:t>type</a:t>
            </a:r>
            <a:endParaRPr lang="en-US" sz="1600" b="1" dirty="0">
              <a:solidFill>
                <a:srgbClr val="A426EA"/>
              </a:solidFill>
              <a:latin typeface="Times New Roman" panose="02020603050405020304" pitchFamily="18" charset="0"/>
              <a:cs typeface="Times New Roman" panose="02020603050405020304" pitchFamily="18" charset="0"/>
            </a:endParaRPr>
          </a:p>
        </p:txBody>
      </p:sp>
      <p:sp>
        <p:nvSpPr>
          <p:cNvPr id="51" name="TextBox 50"/>
          <p:cNvSpPr txBox="1"/>
          <p:nvPr/>
        </p:nvSpPr>
        <p:spPr>
          <a:xfrm>
            <a:off x="7967980" y="5139690"/>
            <a:ext cx="3152775" cy="398780"/>
          </a:xfrm>
          <a:prstGeom prst="rect">
            <a:avLst/>
          </a:prstGeom>
          <a:solidFill>
            <a:schemeClr val="accent4">
              <a:lumMod val="20000"/>
              <a:lumOff val="80000"/>
            </a:schemeClr>
          </a:solidFill>
          <a:ln>
            <a:solidFill>
              <a:schemeClr val="tx1"/>
            </a:solidFill>
          </a:ln>
        </p:spPr>
        <p:txBody>
          <a:bodyPr wrap="square" rtlCol="0">
            <a:spAutoFit/>
          </a:bodyPr>
          <a:lstStyle/>
          <a:p>
            <a:pPr algn="ctr"/>
            <a:r>
              <a:rPr lang="en-US" sz="2000" b="1" dirty="0">
                <a:solidFill>
                  <a:schemeClr val="accent1"/>
                </a:solidFill>
                <a:latin typeface="Times New Roman" panose="02020603050405020304" pitchFamily="18" charset="0"/>
                <a:cs typeface="Times New Roman" panose="02020603050405020304" pitchFamily="18" charset="0"/>
              </a:rPr>
              <a:t>Bulk, Film, Single crystal</a:t>
            </a:r>
            <a:endParaRPr lang="en-US" sz="2000" b="1" dirty="0">
              <a:solidFill>
                <a:schemeClr val="accent1"/>
              </a:solidFill>
              <a:latin typeface="Times New Roman" panose="02020603050405020304" pitchFamily="18" charset="0"/>
              <a:cs typeface="Times New Roman" panose="02020603050405020304" pitchFamily="18" charset="0"/>
            </a:endParaRPr>
          </a:p>
        </p:txBody>
      </p:sp>
      <p:sp>
        <p:nvSpPr>
          <p:cNvPr id="52" name="Rectangle 51"/>
          <p:cNvSpPr/>
          <p:nvPr/>
        </p:nvSpPr>
        <p:spPr>
          <a:xfrm>
            <a:off x="5298440" y="5521325"/>
            <a:ext cx="1283335" cy="337185"/>
          </a:xfrm>
          <a:prstGeom prst="rect">
            <a:avLst/>
          </a:prstGeom>
          <a:ln>
            <a:noFill/>
          </a:ln>
        </p:spPr>
        <p:txBody>
          <a:bodyPr wrap="square">
            <a:spAutoFit/>
          </a:bodyPr>
          <a:lstStyle/>
          <a:p>
            <a:pPr algn="ctr"/>
            <a:r>
              <a:rPr lang="en-US" sz="1600" b="1" dirty="0">
                <a:solidFill>
                  <a:srgbClr val="A426EA"/>
                </a:solidFill>
                <a:latin typeface="Times New Roman" panose="02020603050405020304" pitchFamily="18" charset="0"/>
                <a:cs typeface="Times New Roman" panose="02020603050405020304" pitchFamily="18" charset="0"/>
              </a:rPr>
              <a:t>Application</a:t>
            </a:r>
            <a:endParaRPr lang="en-US" sz="1600" b="1" dirty="0">
              <a:solidFill>
                <a:srgbClr val="A426EA"/>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0" y="0"/>
            <a:ext cx="1147445" cy="306705"/>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Introduction</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1963420" y="5858510"/>
            <a:ext cx="8063230" cy="707886"/>
          </a:xfrm>
          <a:prstGeom prst="rect">
            <a:avLst/>
          </a:prstGeom>
          <a:solidFill>
            <a:srgbClr val="C00000"/>
          </a:solidFill>
          <a:ln>
            <a:solidFill>
              <a:schemeClr val="tx1"/>
            </a:solidFill>
          </a:ln>
        </p:spPr>
        <p:txBody>
          <a:bodyPr wrap="square" rtlCol="0">
            <a:spAutoFit/>
          </a:bodyPr>
          <a:lstStyle/>
          <a:p>
            <a:pPr algn="ctr"/>
            <a:r>
              <a:rPr lang="en-US" altLang="zh-CN" sz="2000" b="1" dirty="0">
                <a:solidFill>
                  <a:schemeClr val="bg1"/>
                </a:solidFill>
                <a:latin typeface="Times New Roman" panose="02020603050405020304" pitchFamily="18" charset="0"/>
                <a:cs typeface="Times New Roman" panose="02020603050405020304" pitchFamily="18" charset="0"/>
              </a:rPr>
              <a:t>Widely used in: Communication, Transportation, Information storage, Medical devices, Scientific equipment, and Military science,  </a:t>
            </a:r>
            <a:r>
              <a:rPr lang="en-US" altLang="zh-CN" sz="2000" b="1" i="1" dirty="0">
                <a:solidFill>
                  <a:schemeClr val="bg1"/>
                </a:solidFill>
                <a:latin typeface="Times New Roman" panose="02020603050405020304" pitchFamily="18" charset="0"/>
                <a:cs typeface="Times New Roman" panose="02020603050405020304" pitchFamily="18" charset="0"/>
              </a:rPr>
              <a:t>etc.</a:t>
            </a:r>
            <a:endParaRPr lang="en-US" altLang="zh-CN" sz="2000" b="1" dirty="0">
              <a:solidFill>
                <a:schemeClr val="bg1"/>
              </a:solidFill>
              <a:latin typeface="Times New Roman" panose="02020603050405020304" pitchFamily="18" charset="0"/>
              <a:cs typeface="Times New Roman" panose="02020603050405020304" pitchFamily="18" charset="0"/>
            </a:endParaRPr>
          </a:p>
        </p:txBody>
      </p:sp>
      <p:sp>
        <p:nvSpPr>
          <p:cNvPr id="5" name="Rectangle 4"/>
          <p:cNvSpPr/>
          <p:nvPr/>
        </p:nvSpPr>
        <p:spPr>
          <a:xfrm>
            <a:off x="-1" y="8255"/>
            <a:ext cx="12192000" cy="88392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latin typeface="Arial" panose="020B0604020202020204" pitchFamily="34" charset="0"/>
              <a:cs typeface="Arial" panose="020B0604020202020204" pitchFamily="34" charset="0"/>
            </a:endParaRPr>
          </a:p>
        </p:txBody>
      </p:sp>
      <p:sp>
        <p:nvSpPr>
          <p:cNvPr id="6" name="TextBox 5"/>
          <p:cNvSpPr txBox="1"/>
          <p:nvPr/>
        </p:nvSpPr>
        <p:spPr>
          <a:xfrm>
            <a:off x="6933565" y="211773"/>
            <a:ext cx="4984115" cy="521970"/>
          </a:xfrm>
          <a:prstGeom prst="rect">
            <a:avLst/>
          </a:prstGeom>
          <a:solidFill>
            <a:schemeClr val="accent6">
              <a:lumMod val="20000"/>
              <a:lumOff val="80000"/>
            </a:schemeClr>
          </a:solidFill>
          <a:ln w="28575">
            <a:solidFill>
              <a:schemeClr val="accent1"/>
            </a:solidFill>
          </a:ln>
          <a:scene3d>
            <a:camera prst="orthographicFront"/>
            <a:lightRig rig="threePt" dir="t"/>
          </a:scene3d>
          <a:sp3d>
            <a:bevelT prst="relaxedInset"/>
          </a:sp3d>
        </p:spPr>
        <p:txBody>
          <a:bodyPr wrap="none" rtlCol="0">
            <a:spAutoFit/>
          </a:bodyPr>
          <a:lstStyle/>
          <a:p>
            <a:pPr algn="ctr"/>
            <a:r>
              <a:rPr lang="en-US" sz="2800" b="1" dirty="0">
                <a:solidFill>
                  <a:srgbClr val="00B050"/>
                </a:solidFill>
                <a:latin typeface="Times New Roman" panose="02020603050405020304" pitchFamily="18" charset="0"/>
                <a:cs typeface="Times New Roman" panose="02020603050405020304" pitchFamily="18" charset="0"/>
              </a:rPr>
              <a:t>Magnetism in Material Science </a:t>
            </a:r>
            <a:endParaRPr lang="en-US" sz="2800" b="1" dirty="0">
              <a:solidFill>
                <a:srgbClr val="00B050"/>
              </a:solidFill>
              <a:latin typeface="Times New Roman" panose="02020603050405020304" pitchFamily="18" charset="0"/>
              <a:cs typeface="Times New Roman" panose="02020603050405020304" pitchFamily="18" charset="0"/>
            </a:endParaRPr>
          </a:p>
        </p:txBody>
      </p:sp>
      <p:sp>
        <p:nvSpPr>
          <p:cNvPr id="8" name="文本框 10"/>
          <p:cNvSpPr txBox="1"/>
          <p:nvPr/>
        </p:nvSpPr>
        <p:spPr>
          <a:xfrm>
            <a:off x="0" y="0"/>
            <a:ext cx="633507" cy="307777"/>
          </a:xfrm>
          <a:prstGeom prst="rect">
            <a:avLst/>
          </a:prstGeom>
          <a:noFill/>
        </p:spPr>
        <p:txBody>
          <a:bodyPr wrap="none" rtlCol="0" anchor="t">
            <a:spAutoFit/>
          </a:bodyPr>
          <a:lstStyle/>
          <a:p>
            <a:r>
              <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rPr>
              <a:t>MFM</a:t>
            </a:r>
            <a:endParaRPr lang="en-US" altLang="zh-CN" sz="1400" b="1" dirty="0">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781518" y="149592"/>
            <a:ext cx="5877728" cy="646331"/>
          </a:xfrm>
          <a:prstGeom prst="rect">
            <a:avLst/>
          </a:prstGeom>
          <a:noFill/>
        </p:spPr>
        <p:txBody>
          <a:bodyPr wrap="square" rtlCol="0">
            <a:spAutoFit/>
          </a:bodyPr>
          <a:lstStyle/>
          <a:p>
            <a:pPr algn="just"/>
            <a:r>
              <a:rPr lang="en-US" altLang="zh-CN" sz="1200" dirty="0">
                <a:solidFill>
                  <a:srgbClr val="A426EA"/>
                </a:solidFill>
                <a:latin typeface="Arial" panose="020B0604020202020204" pitchFamily="34" charset="0"/>
                <a:cs typeface="Arial" panose="020B0604020202020204" pitchFamily="34" charset="0"/>
              </a:rPr>
              <a:t>The most common forms of magnetic order are FM</a:t>
            </a:r>
            <a:r>
              <a:rPr lang="zh-CN" altLang="en-US" sz="1200" dirty="0">
                <a:solidFill>
                  <a:srgbClr val="A426EA"/>
                </a:solidFill>
                <a:latin typeface="Arial" panose="020B0604020202020204" pitchFamily="34" charset="0"/>
                <a:cs typeface="Arial" panose="020B0604020202020204" pitchFamily="34" charset="0"/>
              </a:rPr>
              <a:t> </a:t>
            </a:r>
            <a:r>
              <a:rPr lang="en-US" altLang="zh-CN" sz="1200" dirty="0">
                <a:solidFill>
                  <a:srgbClr val="A426EA"/>
                </a:solidFill>
                <a:latin typeface="Arial" panose="020B0604020202020204" pitchFamily="34" charset="0"/>
                <a:cs typeface="Arial" panose="020B0604020202020204" pitchFamily="34" charset="0"/>
              </a:rPr>
              <a:t>and</a:t>
            </a:r>
            <a:r>
              <a:rPr lang="zh-CN" altLang="en-US" sz="1200" dirty="0">
                <a:solidFill>
                  <a:srgbClr val="A426EA"/>
                </a:solidFill>
                <a:latin typeface="Arial" panose="020B0604020202020204" pitchFamily="34" charset="0"/>
                <a:cs typeface="Arial" panose="020B0604020202020204" pitchFamily="34" charset="0"/>
              </a:rPr>
              <a:t> </a:t>
            </a:r>
            <a:r>
              <a:rPr lang="en-US" altLang="zh-CN" sz="1200" dirty="0">
                <a:solidFill>
                  <a:srgbClr val="A426EA"/>
                </a:solidFill>
                <a:latin typeface="Arial" panose="020B0604020202020204" pitchFamily="34" charset="0"/>
                <a:cs typeface="Arial" panose="020B0604020202020204" pitchFamily="34" charset="0"/>
              </a:rPr>
              <a:t>AFM, along with various properties that   people care about and to kwon the relationship between  magnetism and properties, it is  necessary to understand the ordered magnetic structure.</a:t>
            </a:r>
            <a:endParaRPr lang="zh-CN" altLang="en-US" sz="1200" dirty="0">
              <a:solidFill>
                <a:srgbClr val="A426EA"/>
              </a:solidFill>
              <a:latin typeface="Arial" panose="020B0604020202020204" pitchFamily="34" charset="0"/>
              <a:cs typeface="Arial" panose="020B0604020202020204" pitchFamily="34" charset="0"/>
            </a:endParaRPr>
          </a:p>
        </p:txBody>
      </p:sp>
      <p:sp>
        <p:nvSpPr>
          <p:cNvPr id="11" name="文本框 10"/>
          <p:cNvSpPr txBox="1"/>
          <p:nvPr/>
        </p:nvSpPr>
        <p:spPr>
          <a:xfrm>
            <a:off x="2575405" y="2023983"/>
            <a:ext cx="442750" cy="369332"/>
          </a:xfrm>
          <a:prstGeom prst="rect">
            <a:avLst/>
          </a:prstGeom>
          <a:noFill/>
        </p:spPr>
        <p:txBody>
          <a:bodyPr wrap="none" rtlCol="0">
            <a:spAutoFit/>
          </a:bodyPr>
          <a:lstStyle/>
          <a:p>
            <a:r>
              <a:rPr lang="en-US" altLang="zh-CN" dirty="0">
                <a:solidFill>
                  <a:srgbClr val="A426EA"/>
                </a:solidFill>
              </a:rPr>
              <a:t>(1)</a:t>
            </a:r>
            <a:endParaRPr lang="zh-CN" altLang="en-US" dirty="0">
              <a:solidFill>
                <a:srgbClr val="A426EA"/>
              </a:solidFill>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1965" y="1185545"/>
            <a:ext cx="6978650" cy="4415155"/>
          </a:xfrm>
          <a:prstGeom prst="rect">
            <a:avLst/>
          </a:prstGeom>
        </p:spPr>
      </p:pic>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2380" y="1193800"/>
            <a:ext cx="4191000" cy="4426585"/>
          </a:xfrm>
          <a:prstGeom prst="rect">
            <a:avLst/>
          </a:prstGeom>
          <a:ln>
            <a:solidFill>
              <a:srgbClr val="0070C0"/>
            </a:solidFill>
          </a:ln>
        </p:spPr>
      </p:pic>
      <p:sp>
        <p:nvSpPr>
          <p:cNvPr id="6" name="TextBox 5"/>
          <p:cNvSpPr txBox="1"/>
          <p:nvPr/>
        </p:nvSpPr>
        <p:spPr>
          <a:xfrm>
            <a:off x="1836925" y="5809182"/>
            <a:ext cx="8518149" cy="707886"/>
          </a:xfrm>
          <a:prstGeom prst="rect">
            <a:avLst/>
          </a:prstGeom>
          <a:noFill/>
          <a:ln>
            <a:solidFill>
              <a:schemeClr val="accent1"/>
            </a:solidFill>
          </a:ln>
          <a:effectLst>
            <a:glow rad="63500">
              <a:schemeClr val="accent2">
                <a:satMod val="175000"/>
                <a:alpha val="40000"/>
              </a:schemeClr>
            </a:glow>
          </a:effectLst>
        </p:spPr>
        <p:txBody>
          <a:bodyPr wrap="square" rtlCol="0">
            <a:spAutoFit/>
          </a:bodyPr>
          <a:lstStyle/>
          <a:p>
            <a:pPr algn="ctr"/>
            <a:r>
              <a:rPr lang="en-US" sz="2000" dirty="0">
                <a:solidFill>
                  <a:schemeClr val="accent2">
                    <a:lumMod val="75000"/>
                  </a:schemeClr>
                </a:solidFill>
                <a:latin typeface="Arial" panose="020B0604020202020204" pitchFamily="34" charset="0"/>
                <a:cs typeface="Arial" panose="020B0604020202020204" pitchFamily="34" charset="0"/>
              </a:rPr>
              <a:t>(1) Magnetic cell has the same as the cell dimension of the nuclear one; </a:t>
            </a:r>
            <a:endParaRPr lang="en-US" sz="2000" dirty="0">
              <a:solidFill>
                <a:schemeClr val="accent2">
                  <a:lumMod val="75000"/>
                </a:schemeClr>
              </a:solidFill>
              <a:latin typeface="Arial" panose="020B0604020202020204" pitchFamily="34" charset="0"/>
              <a:cs typeface="Arial" panose="020B0604020202020204" pitchFamily="34" charset="0"/>
            </a:endParaRPr>
          </a:p>
          <a:p>
            <a:pPr algn="ctr"/>
            <a:r>
              <a:rPr lang="en-US" sz="2000" dirty="0">
                <a:solidFill>
                  <a:schemeClr val="accent2">
                    <a:lumMod val="75000"/>
                  </a:schemeClr>
                </a:solidFill>
                <a:latin typeface="Arial" panose="020B0604020202020204" pitchFamily="34" charset="0"/>
                <a:cs typeface="Arial" panose="020B0604020202020204" pitchFamily="34" charset="0"/>
              </a:rPr>
              <a:t>(2) Magnetic peaks superpose on the nuclear peaks.</a:t>
            </a:r>
            <a:endParaRPr lang="en-US" sz="2000" dirty="0">
              <a:solidFill>
                <a:schemeClr val="accent2">
                  <a:lumMod val="75000"/>
                </a:schemeClr>
              </a:solidFill>
              <a:latin typeface="Arial" panose="020B0604020202020204" pitchFamily="34" charset="0"/>
              <a:cs typeface="Arial" panose="020B0604020202020204" pitchFamily="34" charset="0"/>
            </a:endParaRPr>
          </a:p>
        </p:txBody>
      </p:sp>
      <p:sp>
        <p:nvSpPr>
          <p:cNvPr id="7" name="TextBox 6"/>
          <p:cNvSpPr txBox="1"/>
          <p:nvPr/>
        </p:nvSpPr>
        <p:spPr>
          <a:xfrm>
            <a:off x="8532039" y="1995577"/>
            <a:ext cx="567690" cy="306705"/>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(100)</a:t>
            </a:r>
            <a:endParaRPr lang="en-US" sz="14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0" y="1270"/>
            <a:ext cx="1706880" cy="275590"/>
          </a:xfrm>
          <a:prstGeom prst="rect">
            <a:avLst/>
          </a:prstGeom>
          <a:noFill/>
        </p:spPr>
        <p:txBody>
          <a:bodyPr wrap="none" rtlCol="0" anchor="t">
            <a:spAutoFit/>
          </a:bodyPr>
          <a:lstStyle/>
          <a:p>
            <a:r>
              <a:rPr lang="zh-CN" altLang="en-US" sz="1200">
                <a:solidFill>
                  <a:srgbClr val="0070C0"/>
                </a:solidFill>
                <a:sym typeface="+mn-ea"/>
              </a:rPr>
              <a:t>有序磁结构的中子衍射</a:t>
            </a:r>
            <a:endParaRPr lang="zh-CN" altLang="en-US" sz="1200">
              <a:solidFill>
                <a:srgbClr val="0070C0"/>
              </a:solidFill>
              <a:sym typeface="+mn-ea"/>
            </a:endParaRPr>
          </a:p>
        </p:txBody>
      </p:sp>
      <p:sp>
        <p:nvSpPr>
          <p:cNvPr id="11" name="Rectangle 10"/>
          <p:cNvSpPr/>
          <p:nvPr/>
        </p:nvSpPr>
        <p:spPr>
          <a:xfrm>
            <a:off x="7937" y="23377"/>
            <a:ext cx="12192000" cy="101311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429000" y="273543"/>
            <a:ext cx="4344978" cy="584775"/>
          </a:xfrm>
          <a:prstGeom prst="rect">
            <a:avLst/>
          </a:prstGeom>
          <a:noFill/>
        </p:spPr>
        <p:txBody>
          <a:bodyPr wrap="square">
            <a:spAutoFit/>
          </a:bodyPr>
          <a:lstStyle/>
          <a:p>
            <a:pPr algn="ctr"/>
            <a:r>
              <a:rPr lang="en-US" sz="3200" b="1" dirty="0">
                <a:solidFill>
                  <a:srgbClr val="FF0000"/>
                </a:solidFill>
                <a:latin typeface="Arial" panose="020B0604020202020204" pitchFamily="34" charset="0"/>
                <a:cs typeface="Arial" panose="020B0604020202020204" pitchFamily="34" charset="0"/>
              </a:rPr>
              <a:t>Ferromagnetic order</a:t>
            </a:r>
            <a:endParaRPr lang="en-US" sz="3200" b="1" dirty="0">
              <a:solidFill>
                <a:srgbClr val="FF0000"/>
              </a:solidFill>
              <a:latin typeface="Arial" panose="020B0604020202020204" pitchFamily="34" charset="0"/>
              <a:cs typeface="Arial" panose="020B0604020202020204" pitchFamily="34" charset="0"/>
            </a:endParaRPr>
          </a:p>
        </p:txBody>
      </p:sp>
      <p:pic>
        <p:nvPicPr>
          <p:cNvPr id="14" name="图片 13" descr="屏幕截图 2024-04-15 163428"/>
          <p:cNvPicPr>
            <a:picLocks noChangeAspect="1"/>
          </p:cNvPicPr>
          <p:nvPr/>
        </p:nvPicPr>
        <p:blipFill>
          <a:blip r:embed="rId3"/>
          <a:stretch>
            <a:fillRect/>
          </a:stretch>
        </p:blipFill>
        <p:spPr>
          <a:xfrm>
            <a:off x="5200650" y="1066800"/>
            <a:ext cx="1806575" cy="3380105"/>
          </a:xfrm>
          <a:prstGeom prst="rect">
            <a:avLst/>
          </a:prstGeom>
          <a:ln>
            <a:solidFill>
              <a:schemeClr val="accent1"/>
            </a:solidFill>
          </a:ln>
        </p:spPr>
      </p:pic>
      <p:sp>
        <p:nvSpPr>
          <p:cNvPr id="10" name="TextBox 9"/>
          <p:cNvSpPr txBox="1"/>
          <p:nvPr/>
        </p:nvSpPr>
        <p:spPr>
          <a:xfrm>
            <a:off x="0" y="0"/>
            <a:ext cx="1423210" cy="369332"/>
          </a:xfrm>
          <a:prstGeom prst="rect">
            <a:avLst/>
          </a:prstGeom>
          <a:noFill/>
        </p:spPr>
        <p:txBody>
          <a:bodyPr wrap="none" rtlCol="0">
            <a:spAutoFit/>
          </a:bodyPr>
          <a:lstStyle/>
          <a:p>
            <a:r>
              <a:rPr lang="en-US" dirty="0"/>
              <a:t>M-diffraction</a:t>
            </a:r>
            <a:endParaRPr lang="en-US" dirty="0"/>
          </a:p>
        </p:txBody>
      </p:sp>
      <p:pic>
        <p:nvPicPr>
          <p:cNvPr id="15" name="Picture 14">
            <a:hlinkClick r:id="rId4"/>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 y="286113"/>
            <a:ext cx="730691" cy="730691"/>
          </a:xfrm>
          <a:prstGeom prst="rect">
            <a:avLst/>
          </a:prstGeom>
          <a:noFill/>
          <a:ln>
            <a:noFill/>
          </a:ln>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24200" y="1752600"/>
            <a:ext cx="1482090" cy="1819275"/>
          </a:xfrm>
          <a:prstGeom prst="rect">
            <a:avLst/>
          </a:prstGeom>
          <a:ln>
            <a:solidFill>
              <a:schemeClr val="accent1"/>
            </a:solidFill>
          </a:ln>
          <a:effectLst>
            <a:glow rad="63500">
              <a:schemeClr val="accent3">
                <a:satMod val="175000"/>
                <a:alpha val="40000"/>
              </a:schemeClr>
            </a:glow>
          </a:effectLst>
        </p:spPr>
      </p:pic>
      <p:sp>
        <p:nvSpPr>
          <p:cNvPr id="16" name="TextBox 15"/>
          <p:cNvSpPr txBox="1"/>
          <p:nvPr/>
        </p:nvSpPr>
        <p:spPr>
          <a:xfrm>
            <a:off x="481965" y="1179338"/>
            <a:ext cx="2055371" cy="830997"/>
          </a:xfrm>
          <a:prstGeom prst="rect">
            <a:avLst/>
          </a:prstGeom>
          <a:solidFill>
            <a:schemeClr val="bg1"/>
          </a:solidFill>
          <a:ln>
            <a:solidFill>
              <a:schemeClr val="accent1"/>
            </a:solidFill>
          </a:ln>
        </p:spPr>
        <p:txBody>
          <a:bodyPr wrap="none" rtlCol="0">
            <a:spAutoFit/>
          </a:bodyPr>
          <a:lstStyle/>
          <a:p>
            <a:r>
              <a:rPr lang="en-US" sz="2400" b="1" dirty="0">
                <a:solidFill>
                  <a:srgbClr val="FF00FF"/>
                </a:solidFill>
              </a:rPr>
              <a:t>La</a:t>
            </a:r>
            <a:r>
              <a:rPr lang="en-US" sz="2400" b="1" baseline="-25000" dirty="0">
                <a:solidFill>
                  <a:srgbClr val="FF00FF"/>
                </a:solidFill>
              </a:rPr>
              <a:t>0.7</a:t>
            </a:r>
            <a:r>
              <a:rPr lang="en-US" sz="2400" b="1" dirty="0">
                <a:solidFill>
                  <a:srgbClr val="FF00FF"/>
                </a:solidFill>
              </a:rPr>
              <a:t>Ca</a:t>
            </a:r>
            <a:r>
              <a:rPr lang="en-US" sz="2400" b="1" baseline="-25000" dirty="0">
                <a:solidFill>
                  <a:srgbClr val="FF00FF"/>
                </a:solidFill>
              </a:rPr>
              <a:t>0.3</a:t>
            </a:r>
            <a:r>
              <a:rPr lang="en-US" sz="2400" b="1" dirty="0">
                <a:solidFill>
                  <a:srgbClr val="FF00FF"/>
                </a:solidFill>
              </a:rPr>
              <a:t>MnO</a:t>
            </a:r>
            <a:r>
              <a:rPr lang="en-US" sz="2400" b="1" baseline="-25000" dirty="0">
                <a:solidFill>
                  <a:srgbClr val="FF00FF"/>
                </a:solidFill>
              </a:rPr>
              <a:t>3</a:t>
            </a:r>
            <a:endParaRPr lang="en-US" sz="2400" b="1" baseline="-25000" dirty="0">
              <a:solidFill>
                <a:srgbClr val="FF00FF"/>
              </a:solidFill>
            </a:endParaRPr>
          </a:p>
          <a:p>
            <a:pPr algn="ctr"/>
            <a:r>
              <a:rPr lang="en-US" sz="2400" b="1" dirty="0">
                <a:solidFill>
                  <a:srgbClr val="FF00FF"/>
                </a:solidFill>
              </a:rPr>
              <a:t>At 50 K</a:t>
            </a:r>
            <a:endParaRPr lang="en-US" sz="2400" b="1" dirty="0">
              <a:solidFill>
                <a:srgbClr val="FF00FF"/>
              </a:solidFill>
            </a:endParaRPr>
          </a:p>
        </p:txBody>
      </p:sp>
      <p:sp>
        <p:nvSpPr>
          <p:cNvPr id="4" name="TextBox 3"/>
          <p:cNvSpPr txBox="1"/>
          <p:nvPr/>
        </p:nvSpPr>
        <p:spPr>
          <a:xfrm>
            <a:off x="7905926" y="1734700"/>
            <a:ext cx="1651414" cy="369332"/>
          </a:xfrm>
          <a:prstGeom prst="rect">
            <a:avLst/>
          </a:prstGeom>
          <a:noFill/>
        </p:spPr>
        <p:txBody>
          <a:bodyPr wrap="none" rtlCol="0">
            <a:spAutoFit/>
          </a:bodyPr>
          <a:lstStyle/>
          <a:p>
            <a:r>
              <a:rPr lang="en-US" b="1" dirty="0">
                <a:solidFill>
                  <a:srgbClr val="A426EA"/>
                </a:solidFill>
              </a:rPr>
              <a:t>Nuclear fit only</a:t>
            </a:r>
            <a:endParaRPr lang="en-US" b="1" dirty="0">
              <a:solidFill>
                <a:srgbClr val="A426EA"/>
              </a:solidFill>
            </a:endParaRPr>
          </a:p>
        </p:txBody>
      </p:sp>
    </p:spTree>
  </p:cSld>
  <p:clrMapOvr>
    <a:masterClrMapping/>
  </p:clrMapOvr>
</p:sld>
</file>

<file path=ppt/tags/tag1.xml><?xml version="1.0" encoding="utf-8"?>
<p:tagLst xmlns:p="http://schemas.openxmlformats.org/presentationml/2006/main">
  <p:tag name="KSO_WM_UNIT_PLACING_PICTURE_USER_VIEWPORT" val="{&quot;height&quot;:6181.825196850394,&quot;width&quot;:13557.351181102362}"/>
</p:tagLst>
</file>

<file path=ppt/tags/tag10.xml><?xml version="1.0" encoding="utf-8"?>
<p:tagLst xmlns:p="http://schemas.openxmlformats.org/presentationml/2006/main">
  <p:tag name="KSO_WPP_MARK_KEY" val="43990bc2-77e7-47ac-ae03-38722940f2ab"/>
  <p:tag name="COMMONDATA" val="eyJoZGlkIjoiYTI0ZWY1ZTllNTNjNWJjODgxY2I2NmJkMzViYWUyODAifQ=="/>
  <p:tag name="commondata" val="eyJoZGlkIjoiNTg3YzFmMDQ4MGJjZDAzZTlmMDMxYmU1MGFiYmRlMDIifQ=="/>
</p:tagLst>
</file>

<file path=ppt/tags/tag2.xml><?xml version="1.0" encoding="utf-8"?>
<p:tagLst xmlns:p="http://schemas.openxmlformats.org/presentationml/2006/main">
  <p:tag name="KSO_WM_UNIT_PLACING_PICTURE_USER_VIEWPORT" val="{&quot;height&quot;:3073.899212598425,&quot;width&quot;:3073.899212598425}"/>
</p:tagLst>
</file>

<file path=ppt/tags/tag3.xml><?xml version="1.0" encoding="utf-8"?>
<p:tagLst xmlns:p="http://schemas.openxmlformats.org/presentationml/2006/main">
  <p:tag name="KSO_WM_UNIT_PLACING_PICTURE_USER_VIEWPORT" val="{&quot;height&quot;:1150.6944881889763,&quot;width&quot;:1150.6944881889763}"/>
</p:tagLst>
</file>

<file path=ppt/tags/tag4.xml><?xml version="1.0" encoding="utf-8"?>
<p:tagLst xmlns:p="http://schemas.openxmlformats.org/presentationml/2006/main">
  <p:tag name="KSO_WM_UNIT_PLACING_PICTURE_USER_VIEWPORT" val="{&quot;height&quot;:5511,&quot;width&quot;:6883}"/>
</p:tagLst>
</file>

<file path=ppt/tags/tag5.xml><?xml version="1.0" encoding="utf-8"?>
<p:tagLst xmlns:p="http://schemas.openxmlformats.org/presentationml/2006/main">
  <p:tag name="KSO_WM_UNIT_TABLE_BEAUTIFY" val="smartTable{91b032e9-0034-4959-a1ad-dc320c79fb12}"/>
  <p:tag name="TABLE_ENDDRAG_ORIGIN_RECT" val="479*330"/>
  <p:tag name="TABLE_ENDDRAG_RECT" val="32*117*479*330"/>
</p:tagLst>
</file>

<file path=ppt/tags/tag6.xml><?xml version="1.0" encoding="utf-8"?>
<p:tagLst xmlns:p="http://schemas.openxmlformats.org/presentationml/2006/main">
  <p:tag name="KSO_WM_UNIT_TABLE_BEAUTIFY" val="smartTable{8ef597fe-30a6-4fc8-8bb9-c7144ec79197}"/>
</p:tagLst>
</file>

<file path=ppt/tags/tag7.xml><?xml version="1.0" encoding="utf-8"?>
<p:tagLst xmlns:p="http://schemas.openxmlformats.org/presentationml/2006/main">
  <p:tag name="KSO_WM_UNIT_PLACING_PICTURE_USER_VIEWPORT" val="{&quot;height&quot;:8581,&quot;width&quot;:12071}"/>
</p:tagLst>
</file>

<file path=ppt/tags/tag8.xml><?xml version="1.0" encoding="utf-8"?>
<p:tagLst xmlns:p="http://schemas.openxmlformats.org/presentationml/2006/main">
  <p:tag name="KSO_WM_UNIT_TABLE_BEAUTIFY" val="smartTable{d12d3753-59a6-43cd-a521-eab3fd85b3b1}"/>
  <p:tag name="TABLE_ENDDRAG_ORIGIN_RECT" val="611*333"/>
  <p:tag name="TABLE_ENDDRAG_RECT" val="276*113*611*333"/>
</p:tagLst>
</file>

<file path=ppt/tags/tag9.xml><?xml version="1.0" encoding="utf-8"?>
<p:tagLst xmlns:p="http://schemas.openxmlformats.org/presentationml/2006/main">
  <p:tag name="KSO_WM_UNIT_TABLE_BEAUTIFY" val="smartTable{d12d3753-59a6-43cd-a521-eab3fd85b3b1}"/>
  <p:tag name="TABLE_ENDDRAG_ORIGIN_RECT" val="611*333"/>
  <p:tag name="TABLE_ENDDRAG_RECT" val="276*113*611*333"/>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38799</Words>
  <Application>WPS 演示</Application>
  <PresentationFormat>宽屏</PresentationFormat>
  <Paragraphs>2235</Paragraphs>
  <Slides>85</Slides>
  <Notes>21</Notes>
  <HiddenSlides>0</HiddenSlides>
  <MMClips>0</MMClips>
  <ScaleCrop>false</ScaleCrop>
  <HeadingPairs>
    <vt:vector size="8" baseType="variant">
      <vt:variant>
        <vt:lpstr>已用的字体</vt:lpstr>
      </vt:variant>
      <vt:variant>
        <vt:i4>41</vt:i4>
      </vt:variant>
      <vt:variant>
        <vt:lpstr>主题</vt:lpstr>
      </vt:variant>
      <vt:variant>
        <vt:i4>1</vt:i4>
      </vt:variant>
      <vt:variant>
        <vt:lpstr>嵌入 OLE 服务器</vt:lpstr>
      </vt:variant>
      <vt:variant>
        <vt:i4>1</vt:i4>
      </vt:variant>
      <vt:variant>
        <vt:lpstr>幻灯片标题</vt:lpstr>
      </vt:variant>
      <vt:variant>
        <vt:i4>85</vt:i4>
      </vt:variant>
    </vt:vector>
  </HeadingPairs>
  <TitlesOfParts>
    <vt:vector size="128" baseType="lpstr">
      <vt:lpstr>Arial</vt:lpstr>
      <vt:lpstr>宋体</vt:lpstr>
      <vt:lpstr>Wingdings</vt:lpstr>
      <vt:lpstr>Brush Script MT</vt:lpstr>
      <vt:lpstr>Mongolian Baiti</vt:lpstr>
      <vt:lpstr>Yu Gothic UI Light</vt:lpstr>
      <vt:lpstr>Agency FB</vt:lpstr>
      <vt:lpstr>Arabic Typesetting</vt:lpstr>
      <vt:lpstr>Blackadder ITC</vt:lpstr>
      <vt:lpstr>Algerian</vt:lpstr>
      <vt:lpstr>Bradley Hand ITC</vt:lpstr>
      <vt:lpstr>Times New Roman</vt:lpstr>
      <vt:lpstr>Juice ITC</vt:lpstr>
      <vt:lpstr>Symbol</vt:lpstr>
      <vt:lpstr>Symbol</vt:lpstr>
      <vt:lpstr>Tempus Sans ITC</vt:lpstr>
      <vt:lpstr>Trebuchet MS</vt:lpstr>
      <vt:lpstr>微软雅黑</vt:lpstr>
      <vt:lpstr>Arial Unicode MS</vt:lpstr>
      <vt:lpstr>Calibri Light</vt:lpstr>
      <vt:lpstr>Calibri</vt:lpstr>
      <vt:lpstr>等线</vt:lpstr>
      <vt:lpstr>MathematicalPi-Three</vt:lpstr>
      <vt:lpstr>Segoe Print</vt:lpstr>
      <vt:lpstr>Harlow Solid Italic</vt:lpstr>
      <vt:lpstr>Gabriola</vt:lpstr>
      <vt:lpstr>Avenir Next LT Pro</vt:lpstr>
      <vt:lpstr>Yu Gothic UI</vt:lpstr>
      <vt:lpstr>Times-Roman</vt:lpstr>
      <vt:lpstr>Abadi</vt:lpstr>
      <vt:lpstr>Lucida Sans</vt:lpstr>
      <vt:lpstr>Lucida Sans Unicode</vt:lpstr>
      <vt:lpstr>Symbol</vt:lpstr>
      <vt:lpstr>Cambria Math</vt:lpstr>
      <vt:lpstr>Cambria Math</vt:lpstr>
      <vt:lpstr>Calibri</vt:lpstr>
      <vt:lpstr>Times New Roman</vt:lpstr>
      <vt:lpstr>ADLaM Display</vt:lpstr>
      <vt:lpstr>华文新魏</vt:lpstr>
      <vt:lpstr>等线 Light</vt:lpstr>
      <vt:lpstr>Verdana</vt:lpstr>
      <vt:lpstr>Office Theme</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NIST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Huang, Qingzhen</dc:creator>
  <cp:lastModifiedBy>denge</cp:lastModifiedBy>
  <cp:revision>2528</cp:revision>
  <cp:lastPrinted>2015-09-14T20:41:00Z</cp:lastPrinted>
  <dcterms:created xsi:type="dcterms:W3CDTF">2015-06-10T18:37:00Z</dcterms:created>
  <dcterms:modified xsi:type="dcterms:W3CDTF">2024-11-25T00:24:53Z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3D494EE0E09D4B0B9F7DD4CFAA136406</vt:lpwstr>
  </property>
  <property fmtid="{D5CDD505-2E9C-101B-9397-08002B2CF9AE}" pid="3" name="KSOProductBuildVer">
    <vt:lpwstr>2052-12.1.0.17827</vt:lpwstr>
  </property>
</Properties>
</file>